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6"/>
  </p:notesMasterIdLst>
  <p:sldIdLst>
    <p:sldId id="256" r:id="rId2"/>
    <p:sldId id="257" r:id="rId3"/>
    <p:sldId id="259" r:id="rId4"/>
    <p:sldId id="261" r:id="rId5"/>
    <p:sldId id="4805" r:id="rId6"/>
    <p:sldId id="4808" r:id="rId7"/>
    <p:sldId id="4809" r:id="rId8"/>
    <p:sldId id="4810" r:id="rId9"/>
    <p:sldId id="4811" r:id="rId10"/>
    <p:sldId id="4812" r:id="rId11"/>
    <p:sldId id="4813" r:id="rId12"/>
    <p:sldId id="4814" r:id="rId13"/>
    <p:sldId id="4815" r:id="rId14"/>
    <p:sldId id="4816" r:id="rId15"/>
    <p:sldId id="4817" r:id="rId16"/>
    <p:sldId id="4818" r:id="rId17"/>
    <p:sldId id="4819" r:id="rId18"/>
    <p:sldId id="4820" r:id="rId19"/>
    <p:sldId id="4821" r:id="rId20"/>
    <p:sldId id="4823" r:id="rId21"/>
    <p:sldId id="4824" r:id="rId22"/>
    <p:sldId id="4825" r:id="rId23"/>
    <p:sldId id="4826" r:id="rId24"/>
    <p:sldId id="4827" r:id="rId25"/>
    <p:sldId id="4840" r:id="rId26"/>
    <p:sldId id="4841" r:id="rId27"/>
    <p:sldId id="4842" r:id="rId28"/>
    <p:sldId id="4843" r:id="rId29"/>
    <p:sldId id="4844" r:id="rId30"/>
    <p:sldId id="4828" r:id="rId31"/>
    <p:sldId id="4829" r:id="rId32"/>
    <p:sldId id="4831" r:id="rId33"/>
    <p:sldId id="4833" r:id="rId34"/>
    <p:sldId id="4834" r:id="rId35"/>
    <p:sldId id="4835" r:id="rId36"/>
    <p:sldId id="4836" r:id="rId37"/>
    <p:sldId id="4837" r:id="rId38"/>
    <p:sldId id="4838" r:id="rId39"/>
    <p:sldId id="4839" r:id="rId40"/>
    <p:sldId id="4846" r:id="rId41"/>
    <p:sldId id="4847" r:id="rId42"/>
    <p:sldId id="4849" r:id="rId43"/>
    <p:sldId id="4850" r:id="rId44"/>
    <p:sldId id="4851" r:id="rId45"/>
    <p:sldId id="4853" r:id="rId46"/>
    <p:sldId id="4854" r:id="rId47"/>
    <p:sldId id="4855" r:id="rId48"/>
    <p:sldId id="4856" r:id="rId49"/>
    <p:sldId id="4857" r:id="rId50"/>
    <p:sldId id="4858" r:id="rId51"/>
    <p:sldId id="4859" r:id="rId52"/>
    <p:sldId id="4860" r:id="rId53"/>
    <p:sldId id="4861" r:id="rId54"/>
    <p:sldId id="4862" r:id="rId55"/>
    <p:sldId id="4863" r:id="rId56"/>
    <p:sldId id="4864" r:id="rId57"/>
    <p:sldId id="4866" r:id="rId58"/>
    <p:sldId id="4867" r:id="rId59"/>
    <p:sldId id="4865" r:id="rId60"/>
    <p:sldId id="4868" r:id="rId61"/>
    <p:sldId id="4869" r:id="rId62"/>
    <p:sldId id="4870" r:id="rId63"/>
    <p:sldId id="4871" r:id="rId64"/>
    <p:sldId id="4872" r:id="rId65"/>
    <p:sldId id="4874" r:id="rId66"/>
    <p:sldId id="4875" r:id="rId67"/>
    <p:sldId id="4873" r:id="rId68"/>
    <p:sldId id="4877" r:id="rId69"/>
    <p:sldId id="4878" r:id="rId70"/>
    <p:sldId id="4879" r:id="rId71"/>
    <p:sldId id="4880" r:id="rId72"/>
    <p:sldId id="4881" r:id="rId73"/>
    <p:sldId id="263" r:id="rId74"/>
    <p:sldId id="4804" r:id="rId7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 ks" initials="mk" lastIdx="2" clrIdx="0">
    <p:extLst>
      <p:ext uri="{19B8F6BF-5375-455C-9EA6-DF929625EA0E}">
        <p15:presenceInfo xmlns:p15="http://schemas.microsoft.com/office/powerpoint/2012/main" userId="8d6dc93990208cb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11D5FD"/>
    <a:srgbClr val="0078D7"/>
    <a:srgbClr val="3A76A5"/>
    <a:srgbClr val="EE5A25"/>
    <a:srgbClr val="FCE6E0"/>
    <a:srgbClr val="05A3CB"/>
    <a:srgbClr val="01547F"/>
    <a:srgbClr val="012C59"/>
    <a:srgbClr val="037E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250" autoAdjust="0"/>
    <p:restoredTop sz="89273" autoAdjust="0"/>
  </p:normalViewPr>
  <p:slideViewPr>
    <p:cSldViewPr snapToGrid="0">
      <p:cViewPr>
        <p:scale>
          <a:sx n="33" d="100"/>
          <a:sy n="33" d="100"/>
        </p:scale>
        <p:origin x="2334" y="948"/>
      </p:cViewPr>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hdphoto1.wdp>
</file>

<file path=ppt/media/hdphoto2.wdp>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gif>
</file>

<file path=ppt/media/image112.gif>
</file>

<file path=ppt/media/image12.png>
</file>

<file path=ppt/media/image13.png>
</file>

<file path=ppt/media/image14.svg>
</file>

<file path=ppt/media/image15.png>
</file>

<file path=ppt/media/image16.png>
</file>

<file path=ppt/media/image17.gif>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25.png>
</file>

<file path=ppt/media/image26.png>
</file>

<file path=ppt/media/image27.svg>
</file>

<file path=ppt/media/image28.png>
</file>

<file path=ppt/media/image29.svg>
</file>

<file path=ppt/media/image3.gif>
</file>

<file path=ppt/media/image30.png>
</file>

<file path=ppt/media/image31.svg>
</file>

<file path=ppt/media/image32.png>
</file>

<file path=ppt/media/image33.gif>
</file>

<file path=ppt/media/image34.png>
</file>

<file path=ppt/media/image35.png>
</file>

<file path=ppt/media/image36.png>
</file>

<file path=ppt/media/image37.png>
</file>

<file path=ppt/media/image38.gif>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gif>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sv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M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965B19-BA59-439F-9320-13EC3B1F9121}" type="datetimeFigureOut">
              <a:rPr lang="fr-MA" smtClean="0"/>
              <a:t>24/03/2025</a:t>
            </a:fld>
            <a:endParaRPr lang="fr-M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M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M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M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F3BE0C-97CF-4077-B928-1DECC3D1ECE6}" type="slidenum">
              <a:rPr lang="fr-MA" smtClean="0"/>
              <a:t>‹#›</a:t>
            </a:fld>
            <a:endParaRPr lang="fr-MA"/>
          </a:p>
        </p:txBody>
      </p:sp>
    </p:spTree>
    <p:extLst>
      <p:ext uri="{BB962C8B-B14F-4D97-AF65-F5344CB8AC3E}">
        <p14:creationId xmlns:p14="http://schemas.microsoft.com/office/powerpoint/2010/main" val="19922761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3" Type="http://schemas.openxmlformats.org/officeDocument/2006/relationships/hyperlink" Target="https://jsonlint.com/" TargetMode="External"/><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 Explication de la problématique :</a:t>
            </a:r>
          </a:p>
          <a:p>
            <a:r>
              <a:rPr lang="fr-FR" dirty="0"/>
              <a:t>Aujourd’hui, les bases de données sont au cœur de toutes les applications : gestion des clients, stocks, transactions, etc.</a:t>
            </a:r>
            <a:br>
              <a:rPr lang="fr-FR" dirty="0"/>
            </a:br>
            <a:r>
              <a:rPr lang="fr-FR" dirty="0"/>
              <a:t>Les entreprises doivent :</a:t>
            </a:r>
            <a:br>
              <a:rPr lang="fr-FR" dirty="0"/>
            </a:br>
            <a:r>
              <a:rPr lang="fr-FR" dirty="0"/>
              <a:t>✔️ Stocker des données de manière efficace 📂</a:t>
            </a:r>
            <a:br>
              <a:rPr lang="fr-FR" dirty="0"/>
            </a:br>
            <a:r>
              <a:rPr lang="fr-FR" dirty="0"/>
              <a:t>✔️ Retrouver rapidement des informations 🔍</a:t>
            </a:r>
            <a:br>
              <a:rPr lang="fr-FR" dirty="0"/>
            </a:br>
            <a:r>
              <a:rPr lang="fr-FR" dirty="0"/>
              <a:t>✔️ Organiser et structurer les données 📊</a:t>
            </a:r>
            <a:br>
              <a:rPr lang="fr-FR" dirty="0"/>
            </a:br>
            <a:r>
              <a:rPr lang="fr-FR" dirty="0"/>
              <a:t>✔️ Modifier et valider des documents sans erreurs ✅</a:t>
            </a:r>
            <a:br>
              <a:rPr lang="fr-FR" dirty="0"/>
            </a:br>
            <a:r>
              <a:rPr lang="fr-FR" dirty="0"/>
              <a:t>✔️ Supprimer les données obsolètes ou erronées 🗑️</a:t>
            </a:r>
          </a:p>
          <a:p>
            <a:r>
              <a:rPr lang="fr-FR" b="1" dirty="0"/>
              <a:t>💡 Mais comment réaliser toutes ces opérations directement depuis le Shell sans interface graphique ?</a:t>
            </a:r>
            <a:br>
              <a:rPr lang="fr-FR" dirty="0"/>
            </a:br>
            <a:r>
              <a:rPr lang="fr-FR" dirty="0"/>
              <a:t>👉 C’est ce que nous allons explorer dans cette présentation à travers différentes manipulations sur les données !</a:t>
            </a:r>
          </a:p>
          <a:p>
            <a:endParaRPr lang="fr-MA" dirty="0"/>
          </a:p>
        </p:txBody>
      </p:sp>
      <p:sp>
        <p:nvSpPr>
          <p:cNvPr id="4" name="Slide Number Placeholder 3"/>
          <p:cNvSpPr>
            <a:spLocks noGrp="1"/>
          </p:cNvSpPr>
          <p:nvPr>
            <p:ph type="sldNum" sz="quarter" idx="5"/>
          </p:nvPr>
        </p:nvSpPr>
        <p:spPr/>
        <p:txBody>
          <a:bodyPr/>
          <a:lstStyle/>
          <a:p>
            <a:fld id="{C6F3BE0C-97CF-4077-B928-1DECC3D1ECE6}" type="slidenum">
              <a:rPr lang="fr-MA" smtClean="0"/>
              <a:t>3</a:t>
            </a:fld>
            <a:endParaRPr lang="fr-MA"/>
          </a:p>
        </p:txBody>
      </p:sp>
    </p:spTree>
    <p:extLst>
      <p:ext uri="{BB962C8B-B14F-4D97-AF65-F5344CB8AC3E}">
        <p14:creationId xmlns:p14="http://schemas.microsoft.com/office/powerpoint/2010/main" val="30808425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12</a:t>
            </a:fld>
            <a:endParaRPr lang="fr-MA"/>
          </a:p>
        </p:txBody>
      </p:sp>
    </p:spTree>
    <p:extLst>
      <p:ext uri="{BB962C8B-B14F-4D97-AF65-F5344CB8AC3E}">
        <p14:creationId xmlns:p14="http://schemas.microsoft.com/office/powerpoint/2010/main" val="2387025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13</a:t>
            </a:fld>
            <a:endParaRPr lang="fr-MA"/>
          </a:p>
        </p:txBody>
      </p:sp>
    </p:spTree>
    <p:extLst>
      <p:ext uri="{BB962C8B-B14F-4D97-AF65-F5344CB8AC3E}">
        <p14:creationId xmlns:p14="http://schemas.microsoft.com/office/powerpoint/2010/main" val="23068988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14</a:t>
            </a:fld>
            <a:endParaRPr lang="fr-MA"/>
          </a:p>
        </p:txBody>
      </p:sp>
    </p:spTree>
    <p:extLst>
      <p:ext uri="{BB962C8B-B14F-4D97-AF65-F5344CB8AC3E}">
        <p14:creationId xmlns:p14="http://schemas.microsoft.com/office/powerpoint/2010/main" val="33534186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15</a:t>
            </a:fld>
            <a:endParaRPr lang="fr-MA"/>
          </a:p>
        </p:txBody>
      </p:sp>
    </p:spTree>
    <p:extLst>
      <p:ext uri="{BB962C8B-B14F-4D97-AF65-F5344CB8AC3E}">
        <p14:creationId xmlns:p14="http://schemas.microsoft.com/office/powerpoint/2010/main" val="29375670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16</a:t>
            </a:fld>
            <a:endParaRPr lang="fr-MA"/>
          </a:p>
        </p:txBody>
      </p:sp>
    </p:spTree>
    <p:extLst>
      <p:ext uri="{BB962C8B-B14F-4D97-AF65-F5344CB8AC3E}">
        <p14:creationId xmlns:p14="http://schemas.microsoft.com/office/powerpoint/2010/main" val="811297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17</a:t>
            </a:fld>
            <a:endParaRPr lang="fr-MA"/>
          </a:p>
        </p:txBody>
      </p:sp>
    </p:spTree>
    <p:extLst>
      <p:ext uri="{BB962C8B-B14F-4D97-AF65-F5344CB8AC3E}">
        <p14:creationId xmlns:p14="http://schemas.microsoft.com/office/powerpoint/2010/main" val="30803144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18</a:t>
            </a:fld>
            <a:endParaRPr lang="fr-MA"/>
          </a:p>
        </p:txBody>
      </p:sp>
    </p:spTree>
    <p:extLst>
      <p:ext uri="{BB962C8B-B14F-4D97-AF65-F5344CB8AC3E}">
        <p14:creationId xmlns:p14="http://schemas.microsoft.com/office/powerpoint/2010/main" val="39711530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19</a:t>
            </a:fld>
            <a:endParaRPr lang="fr-MA"/>
          </a:p>
        </p:txBody>
      </p:sp>
    </p:spTree>
    <p:extLst>
      <p:ext uri="{BB962C8B-B14F-4D97-AF65-F5344CB8AC3E}">
        <p14:creationId xmlns:p14="http://schemas.microsoft.com/office/powerpoint/2010/main" val="28337756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20</a:t>
            </a:fld>
            <a:endParaRPr lang="fr-MA"/>
          </a:p>
        </p:txBody>
      </p:sp>
    </p:spTree>
    <p:extLst>
      <p:ext uri="{BB962C8B-B14F-4D97-AF65-F5344CB8AC3E}">
        <p14:creationId xmlns:p14="http://schemas.microsoft.com/office/powerpoint/2010/main" val="32536868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21</a:t>
            </a:fld>
            <a:endParaRPr lang="fr-MA"/>
          </a:p>
        </p:txBody>
      </p:sp>
    </p:spTree>
    <p:extLst>
      <p:ext uri="{BB962C8B-B14F-4D97-AF65-F5344CB8AC3E}">
        <p14:creationId xmlns:p14="http://schemas.microsoft.com/office/powerpoint/2010/main" val="24200965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MA" dirty="0"/>
          </a:p>
        </p:txBody>
      </p:sp>
      <p:sp>
        <p:nvSpPr>
          <p:cNvPr id="4" name="Slide Number Placeholder 3"/>
          <p:cNvSpPr>
            <a:spLocks noGrp="1"/>
          </p:cNvSpPr>
          <p:nvPr>
            <p:ph type="sldNum" sz="quarter" idx="5"/>
          </p:nvPr>
        </p:nvSpPr>
        <p:spPr/>
        <p:txBody>
          <a:bodyPr/>
          <a:lstStyle/>
          <a:p>
            <a:fld id="{C6F3BE0C-97CF-4077-B928-1DECC3D1ECE6}" type="slidenum">
              <a:rPr lang="fr-MA" smtClean="0"/>
              <a:t>4</a:t>
            </a:fld>
            <a:endParaRPr lang="fr-MA"/>
          </a:p>
        </p:txBody>
      </p:sp>
    </p:spTree>
    <p:extLst>
      <p:ext uri="{BB962C8B-B14F-4D97-AF65-F5344CB8AC3E}">
        <p14:creationId xmlns:p14="http://schemas.microsoft.com/office/powerpoint/2010/main" val="27984514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22</a:t>
            </a:fld>
            <a:endParaRPr lang="fr-MA"/>
          </a:p>
        </p:txBody>
      </p:sp>
    </p:spTree>
    <p:extLst>
      <p:ext uri="{BB962C8B-B14F-4D97-AF65-F5344CB8AC3E}">
        <p14:creationId xmlns:p14="http://schemas.microsoft.com/office/powerpoint/2010/main" val="40885508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23</a:t>
            </a:fld>
            <a:endParaRPr lang="fr-MA"/>
          </a:p>
        </p:txBody>
      </p:sp>
    </p:spTree>
    <p:extLst>
      <p:ext uri="{BB962C8B-B14F-4D97-AF65-F5344CB8AC3E}">
        <p14:creationId xmlns:p14="http://schemas.microsoft.com/office/powerpoint/2010/main" val="12121120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24</a:t>
            </a:fld>
            <a:endParaRPr lang="fr-MA"/>
          </a:p>
        </p:txBody>
      </p:sp>
    </p:spTree>
    <p:extLst>
      <p:ext uri="{BB962C8B-B14F-4D97-AF65-F5344CB8AC3E}">
        <p14:creationId xmlns:p14="http://schemas.microsoft.com/office/powerpoint/2010/main" val="15842768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25</a:t>
            </a:fld>
            <a:endParaRPr lang="fr-MA"/>
          </a:p>
        </p:txBody>
      </p:sp>
    </p:spTree>
    <p:extLst>
      <p:ext uri="{BB962C8B-B14F-4D97-AF65-F5344CB8AC3E}">
        <p14:creationId xmlns:p14="http://schemas.microsoft.com/office/powerpoint/2010/main" val="38718520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26</a:t>
            </a:fld>
            <a:endParaRPr lang="fr-MA"/>
          </a:p>
        </p:txBody>
      </p:sp>
    </p:spTree>
    <p:extLst>
      <p:ext uri="{BB962C8B-B14F-4D97-AF65-F5344CB8AC3E}">
        <p14:creationId xmlns:p14="http://schemas.microsoft.com/office/powerpoint/2010/main" val="42379544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27</a:t>
            </a:fld>
            <a:endParaRPr lang="fr-MA"/>
          </a:p>
        </p:txBody>
      </p:sp>
    </p:spTree>
    <p:extLst>
      <p:ext uri="{BB962C8B-B14F-4D97-AF65-F5344CB8AC3E}">
        <p14:creationId xmlns:p14="http://schemas.microsoft.com/office/powerpoint/2010/main" val="4215868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28</a:t>
            </a:fld>
            <a:endParaRPr lang="fr-MA"/>
          </a:p>
        </p:txBody>
      </p:sp>
    </p:spTree>
    <p:extLst>
      <p:ext uri="{BB962C8B-B14F-4D97-AF65-F5344CB8AC3E}">
        <p14:creationId xmlns:p14="http://schemas.microsoft.com/office/powerpoint/2010/main" val="7766236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29</a:t>
            </a:fld>
            <a:endParaRPr lang="fr-MA"/>
          </a:p>
        </p:txBody>
      </p:sp>
    </p:spTree>
    <p:extLst>
      <p:ext uri="{BB962C8B-B14F-4D97-AF65-F5344CB8AC3E}">
        <p14:creationId xmlns:p14="http://schemas.microsoft.com/office/powerpoint/2010/main" val="7555126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30</a:t>
            </a:fld>
            <a:endParaRPr lang="fr-MA"/>
          </a:p>
        </p:txBody>
      </p:sp>
    </p:spTree>
    <p:extLst>
      <p:ext uri="{BB962C8B-B14F-4D97-AF65-F5344CB8AC3E}">
        <p14:creationId xmlns:p14="http://schemas.microsoft.com/office/powerpoint/2010/main" val="23052416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31</a:t>
            </a:fld>
            <a:endParaRPr lang="fr-MA"/>
          </a:p>
        </p:txBody>
      </p:sp>
    </p:spTree>
    <p:extLst>
      <p:ext uri="{BB962C8B-B14F-4D97-AF65-F5344CB8AC3E}">
        <p14:creationId xmlns:p14="http://schemas.microsoft.com/office/powerpoint/2010/main" val="1253338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nous avons </a:t>
            </a:r>
            <a:r>
              <a:rPr lang="fr-FR" dirty="0" err="1"/>
              <a:t>deja</a:t>
            </a:r>
            <a:r>
              <a:rPr lang="fr-FR" dirty="0"/>
              <a:t> vu mongo </a:t>
            </a:r>
            <a:r>
              <a:rPr lang="fr-FR" dirty="0" err="1"/>
              <a:t>db</a:t>
            </a:r>
            <a:r>
              <a:rPr lang="fr-FR" dirty="0"/>
              <a:t> dans la </a:t>
            </a:r>
            <a:r>
              <a:rPr lang="fr-FR" dirty="0" err="1"/>
              <a:t>presentation</a:t>
            </a:r>
            <a:r>
              <a:rPr lang="fr-FR" dirty="0"/>
              <a:t> d'un autre groupe de </a:t>
            </a:r>
            <a:r>
              <a:rPr lang="fr-FR" dirty="0" err="1"/>
              <a:t>collegues</a:t>
            </a:r>
            <a:r>
              <a:rPr lang="fr-FR" dirty="0"/>
              <a:t> mais je vais faire un petit rappel</a:t>
            </a:r>
            <a:endParaRPr lang="fr-MA" dirty="0"/>
          </a:p>
        </p:txBody>
      </p:sp>
      <p:sp>
        <p:nvSpPr>
          <p:cNvPr id="4" name="Slide Number Placeholder 3"/>
          <p:cNvSpPr>
            <a:spLocks noGrp="1"/>
          </p:cNvSpPr>
          <p:nvPr>
            <p:ph type="sldNum" sz="quarter" idx="5"/>
          </p:nvPr>
        </p:nvSpPr>
        <p:spPr/>
        <p:txBody>
          <a:bodyPr/>
          <a:lstStyle/>
          <a:p>
            <a:fld id="{C6F3BE0C-97CF-4077-B928-1DECC3D1ECE6}" type="slidenum">
              <a:rPr lang="fr-MA" smtClean="0"/>
              <a:t>5</a:t>
            </a:fld>
            <a:endParaRPr lang="fr-MA"/>
          </a:p>
        </p:txBody>
      </p:sp>
    </p:spTree>
    <p:extLst>
      <p:ext uri="{BB962C8B-B14F-4D97-AF65-F5344CB8AC3E}">
        <p14:creationId xmlns:p14="http://schemas.microsoft.com/office/powerpoint/2010/main" val="37484257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32</a:t>
            </a:fld>
            <a:endParaRPr lang="fr-MA"/>
          </a:p>
        </p:txBody>
      </p:sp>
    </p:spTree>
    <p:extLst>
      <p:ext uri="{BB962C8B-B14F-4D97-AF65-F5344CB8AC3E}">
        <p14:creationId xmlns:p14="http://schemas.microsoft.com/office/powerpoint/2010/main" val="24992125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33</a:t>
            </a:fld>
            <a:endParaRPr lang="fr-MA"/>
          </a:p>
        </p:txBody>
      </p:sp>
    </p:spTree>
    <p:extLst>
      <p:ext uri="{BB962C8B-B14F-4D97-AF65-F5344CB8AC3E}">
        <p14:creationId xmlns:p14="http://schemas.microsoft.com/office/powerpoint/2010/main" val="2943233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34</a:t>
            </a:fld>
            <a:endParaRPr lang="fr-MA"/>
          </a:p>
        </p:txBody>
      </p:sp>
    </p:spTree>
    <p:extLst>
      <p:ext uri="{BB962C8B-B14F-4D97-AF65-F5344CB8AC3E}">
        <p14:creationId xmlns:p14="http://schemas.microsoft.com/office/powerpoint/2010/main" val="5892007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35</a:t>
            </a:fld>
            <a:endParaRPr lang="fr-MA"/>
          </a:p>
        </p:txBody>
      </p:sp>
    </p:spTree>
    <p:extLst>
      <p:ext uri="{BB962C8B-B14F-4D97-AF65-F5344CB8AC3E}">
        <p14:creationId xmlns:p14="http://schemas.microsoft.com/office/powerpoint/2010/main" val="9331593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36</a:t>
            </a:fld>
            <a:endParaRPr lang="fr-MA"/>
          </a:p>
        </p:txBody>
      </p:sp>
    </p:spTree>
    <p:extLst>
      <p:ext uri="{BB962C8B-B14F-4D97-AF65-F5344CB8AC3E}">
        <p14:creationId xmlns:p14="http://schemas.microsoft.com/office/powerpoint/2010/main" val="1546951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37</a:t>
            </a:fld>
            <a:endParaRPr lang="fr-MA"/>
          </a:p>
        </p:txBody>
      </p:sp>
    </p:spTree>
    <p:extLst>
      <p:ext uri="{BB962C8B-B14F-4D97-AF65-F5344CB8AC3E}">
        <p14:creationId xmlns:p14="http://schemas.microsoft.com/office/powerpoint/2010/main" val="7832349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38</a:t>
            </a:fld>
            <a:endParaRPr lang="fr-MA"/>
          </a:p>
        </p:txBody>
      </p:sp>
    </p:spTree>
    <p:extLst>
      <p:ext uri="{BB962C8B-B14F-4D97-AF65-F5344CB8AC3E}">
        <p14:creationId xmlns:p14="http://schemas.microsoft.com/office/powerpoint/2010/main" val="15766116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39</a:t>
            </a:fld>
            <a:endParaRPr lang="fr-MA"/>
          </a:p>
        </p:txBody>
      </p:sp>
    </p:spTree>
    <p:extLst>
      <p:ext uri="{BB962C8B-B14F-4D97-AF65-F5344CB8AC3E}">
        <p14:creationId xmlns:p14="http://schemas.microsoft.com/office/powerpoint/2010/main" val="21811950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40</a:t>
            </a:fld>
            <a:endParaRPr lang="fr-MA"/>
          </a:p>
        </p:txBody>
      </p:sp>
    </p:spTree>
    <p:extLst>
      <p:ext uri="{BB962C8B-B14F-4D97-AF65-F5344CB8AC3E}">
        <p14:creationId xmlns:p14="http://schemas.microsoft.com/office/powerpoint/2010/main" val="32519295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41</a:t>
            </a:fld>
            <a:endParaRPr lang="fr-MA"/>
          </a:p>
        </p:txBody>
      </p:sp>
    </p:spTree>
    <p:extLst>
      <p:ext uri="{BB962C8B-B14F-4D97-AF65-F5344CB8AC3E}">
        <p14:creationId xmlns:p14="http://schemas.microsoft.com/office/powerpoint/2010/main" val="1211744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6</a:t>
            </a:fld>
            <a:endParaRPr lang="fr-MA"/>
          </a:p>
        </p:txBody>
      </p:sp>
    </p:spTree>
    <p:extLst>
      <p:ext uri="{BB962C8B-B14F-4D97-AF65-F5344CB8AC3E}">
        <p14:creationId xmlns:p14="http://schemas.microsoft.com/office/powerpoint/2010/main" val="167510819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42</a:t>
            </a:fld>
            <a:endParaRPr lang="fr-MA"/>
          </a:p>
        </p:txBody>
      </p:sp>
    </p:spTree>
    <p:extLst>
      <p:ext uri="{BB962C8B-B14F-4D97-AF65-F5344CB8AC3E}">
        <p14:creationId xmlns:p14="http://schemas.microsoft.com/office/powerpoint/2010/main" val="322787193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43</a:t>
            </a:fld>
            <a:endParaRPr lang="fr-MA"/>
          </a:p>
        </p:txBody>
      </p:sp>
    </p:spTree>
    <p:extLst>
      <p:ext uri="{BB962C8B-B14F-4D97-AF65-F5344CB8AC3E}">
        <p14:creationId xmlns:p14="http://schemas.microsoft.com/office/powerpoint/2010/main" val="39894880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44</a:t>
            </a:fld>
            <a:endParaRPr lang="fr-MA"/>
          </a:p>
        </p:txBody>
      </p:sp>
    </p:spTree>
    <p:extLst>
      <p:ext uri="{BB962C8B-B14F-4D97-AF65-F5344CB8AC3E}">
        <p14:creationId xmlns:p14="http://schemas.microsoft.com/office/powerpoint/2010/main" val="30667136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45</a:t>
            </a:fld>
            <a:endParaRPr lang="fr-MA"/>
          </a:p>
        </p:txBody>
      </p:sp>
    </p:spTree>
    <p:extLst>
      <p:ext uri="{BB962C8B-B14F-4D97-AF65-F5344CB8AC3E}">
        <p14:creationId xmlns:p14="http://schemas.microsoft.com/office/powerpoint/2010/main" val="249986092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46</a:t>
            </a:fld>
            <a:endParaRPr lang="fr-MA"/>
          </a:p>
        </p:txBody>
      </p:sp>
    </p:spTree>
    <p:extLst>
      <p:ext uri="{BB962C8B-B14F-4D97-AF65-F5344CB8AC3E}">
        <p14:creationId xmlns:p14="http://schemas.microsoft.com/office/powerpoint/2010/main" val="124691973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47</a:t>
            </a:fld>
            <a:endParaRPr lang="fr-MA"/>
          </a:p>
        </p:txBody>
      </p:sp>
    </p:spTree>
    <p:extLst>
      <p:ext uri="{BB962C8B-B14F-4D97-AF65-F5344CB8AC3E}">
        <p14:creationId xmlns:p14="http://schemas.microsoft.com/office/powerpoint/2010/main" val="27054640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48</a:t>
            </a:fld>
            <a:endParaRPr lang="fr-MA"/>
          </a:p>
        </p:txBody>
      </p:sp>
    </p:spTree>
    <p:extLst>
      <p:ext uri="{BB962C8B-B14F-4D97-AF65-F5344CB8AC3E}">
        <p14:creationId xmlns:p14="http://schemas.microsoft.com/office/powerpoint/2010/main" val="298773803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49</a:t>
            </a:fld>
            <a:endParaRPr lang="fr-MA"/>
          </a:p>
        </p:txBody>
      </p:sp>
    </p:spTree>
    <p:extLst>
      <p:ext uri="{BB962C8B-B14F-4D97-AF65-F5344CB8AC3E}">
        <p14:creationId xmlns:p14="http://schemas.microsoft.com/office/powerpoint/2010/main" val="166588455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50</a:t>
            </a:fld>
            <a:endParaRPr lang="fr-MA"/>
          </a:p>
        </p:txBody>
      </p:sp>
    </p:spTree>
    <p:extLst>
      <p:ext uri="{BB962C8B-B14F-4D97-AF65-F5344CB8AC3E}">
        <p14:creationId xmlns:p14="http://schemas.microsoft.com/office/powerpoint/2010/main" val="91259325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51</a:t>
            </a:fld>
            <a:endParaRPr lang="fr-MA"/>
          </a:p>
        </p:txBody>
      </p:sp>
    </p:spTree>
    <p:extLst>
      <p:ext uri="{BB962C8B-B14F-4D97-AF65-F5344CB8AC3E}">
        <p14:creationId xmlns:p14="http://schemas.microsoft.com/office/powerpoint/2010/main" val="142703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7</a:t>
            </a:fld>
            <a:endParaRPr lang="fr-MA"/>
          </a:p>
        </p:txBody>
      </p:sp>
    </p:spTree>
    <p:extLst>
      <p:ext uri="{BB962C8B-B14F-4D97-AF65-F5344CB8AC3E}">
        <p14:creationId xmlns:p14="http://schemas.microsoft.com/office/powerpoint/2010/main" val="191502599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52</a:t>
            </a:fld>
            <a:endParaRPr lang="fr-MA"/>
          </a:p>
        </p:txBody>
      </p:sp>
    </p:spTree>
    <p:extLst>
      <p:ext uri="{BB962C8B-B14F-4D97-AF65-F5344CB8AC3E}">
        <p14:creationId xmlns:p14="http://schemas.microsoft.com/office/powerpoint/2010/main" val="30224818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53</a:t>
            </a:fld>
            <a:endParaRPr lang="fr-MA"/>
          </a:p>
        </p:txBody>
      </p:sp>
    </p:spTree>
    <p:extLst>
      <p:ext uri="{BB962C8B-B14F-4D97-AF65-F5344CB8AC3E}">
        <p14:creationId xmlns:p14="http://schemas.microsoft.com/office/powerpoint/2010/main" val="241242998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54</a:t>
            </a:fld>
            <a:endParaRPr lang="fr-MA"/>
          </a:p>
        </p:txBody>
      </p:sp>
    </p:spTree>
    <p:extLst>
      <p:ext uri="{BB962C8B-B14F-4D97-AF65-F5344CB8AC3E}">
        <p14:creationId xmlns:p14="http://schemas.microsoft.com/office/powerpoint/2010/main" val="26561994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55</a:t>
            </a:fld>
            <a:endParaRPr lang="fr-MA"/>
          </a:p>
        </p:txBody>
      </p:sp>
    </p:spTree>
    <p:extLst>
      <p:ext uri="{BB962C8B-B14F-4D97-AF65-F5344CB8AC3E}">
        <p14:creationId xmlns:p14="http://schemas.microsoft.com/office/powerpoint/2010/main" val="58484528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56</a:t>
            </a:fld>
            <a:endParaRPr lang="fr-MA"/>
          </a:p>
        </p:txBody>
      </p:sp>
    </p:spTree>
    <p:extLst>
      <p:ext uri="{BB962C8B-B14F-4D97-AF65-F5344CB8AC3E}">
        <p14:creationId xmlns:p14="http://schemas.microsoft.com/office/powerpoint/2010/main" val="248449047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57</a:t>
            </a:fld>
            <a:endParaRPr lang="fr-MA"/>
          </a:p>
        </p:txBody>
      </p:sp>
    </p:spTree>
    <p:extLst>
      <p:ext uri="{BB962C8B-B14F-4D97-AF65-F5344CB8AC3E}">
        <p14:creationId xmlns:p14="http://schemas.microsoft.com/office/powerpoint/2010/main" val="252522448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58</a:t>
            </a:fld>
            <a:endParaRPr lang="fr-MA"/>
          </a:p>
        </p:txBody>
      </p:sp>
    </p:spTree>
    <p:extLst>
      <p:ext uri="{BB962C8B-B14F-4D97-AF65-F5344CB8AC3E}">
        <p14:creationId xmlns:p14="http://schemas.microsoft.com/office/powerpoint/2010/main" val="20538822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59</a:t>
            </a:fld>
            <a:endParaRPr lang="fr-MA"/>
          </a:p>
        </p:txBody>
      </p:sp>
    </p:spTree>
    <p:extLst>
      <p:ext uri="{BB962C8B-B14F-4D97-AF65-F5344CB8AC3E}">
        <p14:creationId xmlns:p14="http://schemas.microsoft.com/office/powerpoint/2010/main" val="372653246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60</a:t>
            </a:fld>
            <a:endParaRPr lang="fr-MA"/>
          </a:p>
        </p:txBody>
      </p:sp>
    </p:spTree>
    <p:extLst>
      <p:ext uri="{BB962C8B-B14F-4D97-AF65-F5344CB8AC3E}">
        <p14:creationId xmlns:p14="http://schemas.microsoft.com/office/powerpoint/2010/main" val="13971217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Eviter la perte </a:t>
            </a:r>
          </a:p>
          <a:p>
            <a:pPr>
              <a:buFont typeface="Arial" panose="020B0604020202020204" pitchFamily="34" charset="0"/>
              <a:buNone/>
            </a:pPr>
            <a:r>
              <a:rPr lang="fr-FR" dirty="0"/>
              <a:t>Garder une </a:t>
            </a:r>
            <a:r>
              <a:rPr lang="fr-FR" dirty="0" err="1"/>
              <a:t>trasabilité</a:t>
            </a:r>
            <a:r>
              <a:rPr lang="fr-FR" dirty="0"/>
              <a:t> au </a:t>
            </a:r>
            <a:r>
              <a:rPr lang="fr-FR" dirty="0" err="1"/>
              <a:t>operation</a:t>
            </a:r>
            <a:r>
              <a:rPr lang="fr-FR" dirty="0"/>
              <a:t> effectuer sur les données</a:t>
            </a:r>
          </a:p>
          <a:p>
            <a:pPr>
              <a:buFont typeface="Arial" panose="020B0604020202020204" pitchFamily="34" charset="0"/>
              <a:buNone/>
            </a:pPr>
            <a:r>
              <a:rPr lang="fr-FR" dirty="0"/>
              <a:t>Cela garantis la conformité et la </a:t>
            </a:r>
            <a:r>
              <a:rPr lang="fr-FR" dirty="0" err="1"/>
              <a:t>securité</a:t>
            </a:r>
            <a:r>
              <a:rPr lang="fr-FR" dirty="0"/>
              <a:t> de données</a:t>
            </a:r>
          </a:p>
        </p:txBody>
      </p:sp>
      <p:sp>
        <p:nvSpPr>
          <p:cNvPr id="4" name="Slide Number Placeholder 3"/>
          <p:cNvSpPr>
            <a:spLocks noGrp="1"/>
          </p:cNvSpPr>
          <p:nvPr>
            <p:ph type="sldNum" sz="quarter" idx="5"/>
          </p:nvPr>
        </p:nvSpPr>
        <p:spPr/>
        <p:txBody>
          <a:bodyPr/>
          <a:lstStyle/>
          <a:p>
            <a:fld id="{C6F3BE0C-97CF-4077-B928-1DECC3D1ECE6}" type="slidenum">
              <a:rPr lang="fr-MA" smtClean="0"/>
              <a:t>61</a:t>
            </a:fld>
            <a:endParaRPr lang="fr-MA"/>
          </a:p>
        </p:txBody>
      </p:sp>
    </p:spTree>
    <p:extLst>
      <p:ext uri="{BB962C8B-B14F-4D97-AF65-F5344CB8AC3E}">
        <p14:creationId xmlns:p14="http://schemas.microsoft.com/office/powerpoint/2010/main" val="276632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8</a:t>
            </a:fld>
            <a:endParaRPr lang="fr-MA"/>
          </a:p>
        </p:txBody>
      </p:sp>
    </p:spTree>
    <p:extLst>
      <p:ext uri="{BB962C8B-B14F-4D97-AF65-F5344CB8AC3E}">
        <p14:creationId xmlns:p14="http://schemas.microsoft.com/office/powerpoint/2010/main" val="427899718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Eviter la perte </a:t>
            </a:r>
          </a:p>
          <a:p>
            <a:pPr>
              <a:buFont typeface="Arial" panose="020B0604020202020204" pitchFamily="34" charset="0"/>
              <a:buNone/>
            </a:pPr>
            <a:r>
              <a:rPr lang="fr-FR" dirty="0"/>
              <a:t>Garder une </a:t>
            </a:r>
            <a:r>
              <a:rPr lang="fr-FR" dirty="0" err="1"/>
              <a:t>trasabilité</a:t>
            </a:r>
            <a:r>
              <a:rPr lang="fr-FR" dirty="0"/>
              <a:t> au </a:t>
            </a:r>
            <a:r>
              <a:rPr lang="fr-FR" dirty="0" err="1"/>
              <a:t>operation</a:t>
            </a:r>
            <a:r>
              <a:rPr lang="fr-FR" dirty="0"/>
              <a:t> effectuer sur les données</a:t>
            </a:r>
          </a:p>
          <a:p>
            <a:pPr>
              <a:buFont typeface="Arial" panose="020B0604020202020204" pitchFamily="34" charset="0"/>
              <a:buNone/>
            </a:pPr>
            <a:r>
              <a:rPr lang="fr-FR" dirty="0"/>
              <a:t>Cela garantis la conformité et la </a:t>
            </a:r>
            <a:r>
              <a:rPr lang="fr-FR" dirty="0" err="1"/>
              <a:t>securité</a:t>
            </a:r>
            <a:r>
              <a:rPr lang="fr-FR" dirty="0"/>
              <a:t> de données</a:t>
            </a:r>
          </a:p>
        </p:txBody>
      </p:sp>
      <p:sp>
        <p:nvSpPr>
          <p:cNvPr id="4" name="Slide Number Placeholder 3"/>
          <p:cNvSpPr>
            <a:spLocks noGrp="1"/>
          </p:cNvSpPr>
          <p:nvPr>
            <p:ph type="sldNum" sz="quarter" idx="5"/>
          </p:nvPr>
        </p:nvSpPr>
        <p:spPr/>
        <p:txBody>
          <a:bodyPr/>
          <a:lstStyle/>
          <a:p>
            <a:fld id="{C6F3BE0C-97CF-4077-B928-1DECC3D1ECE6}" type="slidenum">
              <a:rPr lang="fr-MA" smtClean="0"/>
              <a:t>62</a:t>
            </a:fld>
            <a:endParaRPr lang="fr-MA"/>
          </a:p>
        </p:txBody>
      </p:sp>
    </p:spTree>
    <p:extLst>
      <p:ext uri="{BB962C8B-B14F-4D97-AF65-F5344CB8AC3E}">
        <p14:creationId xmlns:p14="http://schemas.microsoft.com/office/powerpoint/2010/main" val="173635342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Eviter la perte </a:t>
            </a:r>
          </a:p>
          <a:p>
            <a:pPr>
              <a:buFont typeface="Arial" panose="020B0604020202020204" pitchFamily="34" charset="0"/>
              <a:buNone/>
            </a:pPr>
            <a:r>
              <a:rPr lang="fr-FR" dirty="0"/>
              <a:t>Garder une </a:t>
            </a:r>
            <a:r>
              <a:rPr lang="fr-FR" dirty="0" err="1"/>
              <a:t>trasabilité</a:t>
            </a:r>
            <a:r>
              <a:rPr lang="fr-FR" dirty="0"/>
              <a:t> au </a:t>
            </a:r>
            <a:r>
              <a:rPr lang="fr-FR" dirty="0" err="1"/>
              <a:t>operation</a:t>
            </a:r>
            <a:r>
              <a:rPr lang="fr-FR" dirty="0"/>
              <a:t> effectuer sur les données</a:t>
            </a:r>
          </a:p>
          <a:p>
            <a:pPr>
              <a:buFont typeface="Arial" panose="020B0604020202020204" pitchFamily="34" charset="0"/>
              <a:buNone/>
            </a:pPr>
            <a:r>
              <a:rPr lang="fr-FR" dirty="0"/>
              <a:t>Cela garantis la conformité et la </a:t>
            </a:r>
            <a:r>
              <a:rPr lang="fr-FR" dirty="0" err="1"/>
              <a:t>securité</a:t>
            </a:r>
            <a:r>
              <a:rPr lang="fr-FR" dirty="0"/>
              <a:t> de données</a:t>
            </a:r>
          </a:p>
        </p:txBody>
      </p:sp>
      <p:sp>
        <p:nvSpPr>
          <p:cNvPr id="4" name="Slide Number Placeholder 3"/>
          <p:cNvSpPr>
            <a:spLocks noGrp="1"/>
          </p:cNvSpPr>
          <p:nvPr>
            <p:ph type="sldNum" sz="quarter" idx="5"/>
          </p:nvPr>
        </p:nvSpPr>
        <p:spPr/>
        <p:txBody>
          <a:bodyPr/>
          <a:lstStyle/>
          <a:p>
            <a:fld id="{C6F3BE0C-97CF-4077-B928-1DECC3D1ECE6}" type="slidenum">
              <a:rPr lang="fr-MA" smtClean="0"/>
              <a:t>63</a:t>
            </a:fld>
            <a:endParaRPr lang="fr-MA"/>
          </a:p>
        </p:txBody>
      </p:sp>
    </p:spTree>
    <p:extLst>
      <p:ext uri="{BB962C8B-B14F-4D97-AF65-F5344CB8AC3E}">
        <p14:creationId xmlns:p14="http://schemas.microsoft.com/office/powerpoint/2010/main" val="232629634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Eviter la perte </a:t>
            </a:r>
          </a:p>
          <a:p>
            <a:pPr>
              <a:buFont typeface="Arial" panose="020B0604020202020204" pitchFamily="34" charset="0"/>
              <a:buNone/>
            </a:pPr>
            <a:r>
              <a:rPr lang="fr-FR" dirty="0"/>
              <a:t>Garder une </a:t>
            </a:r>
            <a:r>
              <a:rPr lang="fr-FR" dirty="0" err="1"/>
              <a:t>trasabilité</a:t>
            </a:r>
            <a:r>
              <a:rPr lang="fr-FR" dirty="0"/>
              <a:t> au </a:t>
            </a:r>
            <a:r>
              <a:rPr lang="fr-FR" dirty="0" err="1"/>
              <a:t>operation</a:t>
            </a:r>
            <a:r>
              <a:rPr lang="fr-FR" dirty="0"/>
              <a:t> effectuer sur les données</a:t>
            </a:r>
          </a:p>
          <a:p>
            <a:pPr>
              <a:buFont typeface="Arial" panose="020B0604020202020204" pitchFamily="34" charset="0"/>
              <a:buNone/>
            </a:pPr>
            <a:r>
              <a:rPr lang="fr-FR" dirty="0"/>
              <a:t>Cela garantis la conformité et la </a:t>
            </a:r>
            <a:r>
              <a:rPr lang="fr-FR" dirty="0" err="1"/>
              <a:t>securité</a:t>
            </a:r>
            <a:r>
              <a:rPr lang="fr-FR" dirty="0"/>
              <a:t> de données</a:t>
            </a:r>
          </a:p>
        </p:txBody>
      </p:sp>
      <p:sp>
        <p:nvSpPr>
          <p:cNvPr id="4" name="Slide Number Placeholder 3"/>
          <p:cNvSpPr>
            <a:spLocks noGrp="1"/>
          </p:cNvSpPr>
          <p:nvPr>
            <p:ph type="sldNum" sz="quarter" idx="5"/>
          </p:nvPr>
        </p:nvSpPr>
        <p:spPr/>
        <p:txBody>
          <a:bodyPr/>
          <a:lstStyle/>
          <a:p>
            <a:fld id="{C6F3BE0C-97CF-4077-B928-1DECC3D1ECE6}" type="slidenum">
              <a:rPr lang="fr-MA" smtClean="0"/>
              <a:t>64</a:t>
            </a:fld>
            <a:endParaRPr lang="fr-MA"/>
          </a:p>
        </p:txBody>
      </p:sp>
    </p:spTree>
    <p:extLst>
      <p:ext uri="{BB962C8B-B14F-4D97-AF65-F5344CB8AC3E}">
        <p14:creationId xmlns:p14="http://schemas.microsoft.com/office/powerpoint/2010/main" val="51901593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Eviter la perte </a:t>
            </a:r>
          </a:p>
          <a:p>
            <a:pPr>
              <a:buFont typeface="Arial" panose="020B0604020202020204" pitchFamily="34" charset="0"/>
              <a:buNone/>
            </a:pPr>
            <a:r>
              <a:rPr lang="fr-FR" dirty="0"/>
              <a:t>Garder une </a:t>
            </a:r>
            <a:r>
              <a:rPr lang="fr-FR" dirty="0" err="1"/>
              <a:t>trasabilité</a:t>
            </a:r>
            <a:r>
              <a:rPr lang="fr-FR" dirty="0"/>
              <a:t> au </a:t>
            </a:r>
            <a:r>
              <a:rPr lang="fr-FR" dirty="0" err="1"/>
              <a:t>operation</a:t>
            </a:r>
            <a:r>
              <a:rPr lang="fr-FR" dirty="0"/>
              <a:t> effectuer sur les données</a:t>
            </a:r>
          </a:p>
          <a:p>
            <a:pPr>
              <a:buFont typeface="Arial" panose="020B0604020202020204" pitchFamily="34" charset="0"/>
              <a:buNone/>
            </a:pPr>
            <a:r>
              <a:rPr lang="fr-FR" dirty="0"/>
              <a:t>Cela garantis la conformité et la </a:t>
            </a:r>
            <a:r>
              <a:rPr lang="fr-FR" dirty="0" err="1"/>
              <a:t>securité</a:t>
            </a:r>
            <a:r>
              <a:rPr lang="fr-FR" dirty="0"/>
              <a:t> de données</a:t>
            </a:r>
          </a:p>
        </p:txBody>
      </p:sp>
      <p:sp>
        <p:nvSpPr>
          <p:cNvPr id="4" name="Slide Number Placeholder 3"/>
          <p:cNvSpPr>
            <a:spLocks noGrp="1"/>
          </p:cNvSpPr>
          <p:nvPr>
            <p:ph type="sldNum" sz="quarter" idx="5"/>
          </p:nvPr>
        </p:nvSpPr>
        <p:spPr/>
        <p:txBody>
          <a:bodyPr/>
          <a:lstStyle/>
          <a:p>
            <a:fld id="{C6F3BE0C-97CF-4077-B928-1DECC3D1ECE6}" type="slidenum">
              <a:rPr lang="fr-MA" smtClean="0"/>
              <a:t>65</a:t>
            </a:fld>
            <a:endParaRPr lang="fr-MA"/>
          </a:p>
        </p:txBody>
      </p:sp>
    </p:spTree>
    <p:extLst>
      <p:ext uri="{BB962C8B-B14F-4D97-AF65-F5344CB8AC3E}">
        <p14:creationId xmlns:p14="http://schemas.microsoft.com/office/powerpoint/2010/main" val="97348395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Concept de </a:t>
            </a:r>
            <a:r>
              <a:rPr lang="fr-FR" dirty="0" err="1"/>
              <a:t>replication</a:t>
            </a:r>
            <a:endParaRPr lang="fr-FR" dirty="0"/>
          </a:p>
          <a:p>
            <a:pPr>
              <a:buFont typeface="Arial" panose="020B0604020202020204" pitchFamily="34" charset="0"/>
              <a:buNone/>
            </a:pPr>
            <a:r>
              <a:rPr lang="fr-FR" dirty="0" err="1"/>
              <a:t>Rs.initiate</a:t>
            </a:r>
            <a:r>
              <a:rPr lang="fr-FR" dirty="0"/>
              <a:t> pour initialiser un set de </a:t>
            </a:r>
            <a:r>
              <a:rPr lang="fr-FR" dirty="0" err="1"/>
              <a:t>replicas</a:t>
            </a:r>
            <a:r>
              <a:rPr lang="fr-FR" dirty="0"/>
              <a:t> (elle prend en argument un document qui contient la configuration de la </a:t>
            </a:r>
            <a:r>
              <a:rPr lang="fr-FR" dirty="0" err="1"/>
              <a:t>replicas</a:t>
            </a:r>
            <a:r>
              <a:rPr lang="fr-FR" dirty="0"/>
              <a:t> souhaitez)</a:t>
            </a:r>
          </a:p>
          <a:p>
            <a:pPr>
              <a:buFont typeface="Arial" panose="020B0604020202020204" pitchFamily="34" charset="0"/>
              <a:buNone/>
            </a:pPr>
            <a:r>
              <a:rPr lang="fr-FR" dirty="0"/>
              <a:t>En cas ou une serveur tombe en panne l’autre prend sa place</a:t>
            </a:r>
          </a:p>
        </p:txBody>
      </p:sp>
      <p:sp>
        <p:nvSpPr>
          <p:cNvPr id="4" name="Slide Number Placeholder 3"/>
          <p:cNvSpPr>
            <a:spLocks noGrp="1"/>
          </p:cNvSpPr>
          <p:nvPr>
            <p:ph type="sldNum" sz="quarter" idx="5"/>
          </p:nvPr>
        </p:nvSpPr>
        <p:spPr/>
        <p:txBody>
          <a:bodyPr/>
          <a:lstStyle/>
          <a:p>
            <a:fld id="{C6F3BE0C-97CF-4077-B928-1DECC3D1ECE6}" type="slidenum">
              <a:rPr lang="fr-MA" smtClean="0"/>
              <a:t>66</a:t>
            </a:fld>
            <a:endParaRPr lang="fr-MA"/>
          </a:p>
        </p:txBody>
      </p:sp>
    </p:spTree>
    <p:extLst>
      <p:ext uri="{BB962C8B-B14F-4D97-AF65-F5344CB8AC3E}">
        <p14:creationId xmlns:p14="http://schemas.microsoft.com/office/powerpoint/2010/main" val="358846291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Concept de </a:t>
            </a:r>
            <a:r>
              <a:rPr lang="fr-FR" dirty="0" err="1"/>
              <a:t>replication</a:t>
            </a:r>
            <a:endParaRPr lang="fr-FR" dirty="0"/>
          </a:p>
          <a:p>
            <a:pPr>
              <a:buFont typeface="Arial" panose="020B0604020202020204" pitchFamily="34" charset="0"/>
              <a:buNone/>
            </a:pPr>
            <a:r>
              <a:rPr lang="fr-FR" dirty="0" err="1"/>
              <a:t>Rs.initiate</a:t>
            </a:r>
            <a:r>
              <a:rPr lang="fr-FR" dirty="0"/>
              <a:t> pour initialiser un set de </a:t>
            </a:r>
            <a:r>
              <a:rPr lang="fr-FR" dirty="0" err="1"/>
              <a:t>replicas</a:t>
            </a:r>
            <a:r>
              <a:rPr lang="fr-FR" dirty="0"/>
              <a:t> (elle prend en argument un document qui contient la configuration de la </a:t>
            </a:r>
            <a:r>
              <a:rPr lang="fr-FR" dirty="0" err="1"/>
              <a:t>replicas</a:t>
            </a:r>
            <a:r>
              <a:rPr lang="fr-FR" dirty="0"/>
              <a:t> souhaitez)</a:t>
            </a:r>
          </a:p>
        </p:txBody>
      </p:sp>
      <p:sp>
        <p:nvSpPr>
          <p:cNvPr id="4" name="Slide Number Placeholder 3"/>
          <p:cNvSpPr>
            <a:spLocks noGrp="1"/>
          </p:cNvSpPr>
          <p:nvPr>
            <p:ph type="sldNum" sz="quarter" idx="5"/>
          </p:nvPr>
        </p:nvSpPr>
        <p:spPr/>
        <p:txBody>
          <a:bodyPr/>
          <a:lstStyle/>
          <a:p>
            <a:fld id="{C6F3BE0C-97CF-4077-B928-1DECC3D1ECE6}" type="slidenum">
              <a:rPr lang="fr-MA" smtClean="0"/>
              <a:t>67</a:t>
            </a:fld>
            <a:endParaRPr lang="fr-MA"/>
          </a:p>
        </p:txBody>
      </p:sp>
    </p:spTree>
    <p:extLst>
      <p:ext uri="{BB962C8B-B14F-4D97-AF65-F5344CB8AC3E}">
        <p14:creationId xmlns:p14="http://schemas.microsoft.com/office/powerpoint/2010/main" val="354664112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Concept de </a:t>
            </a:r>
            <a:r>
              <a:rPr lang="fr-FR" dirty="0" err="1"/>
              <a:t>replication</a:t>
            </a:r>
            <a:endParaRPr lang="fr-FR" dirty="0"/>
          </a:p>
          <a:p>
            <a:pPr>
              <a:buFont typeface="Arial" panose="020B0604020202020204" pitchFamily="34" charset="0"/>
              <a:buNone/>
            </a:pPr>
            <a:r>
              <a:rPr lang="fr-FR" dirty="0" err="1"/>
              <a:t>Rs.initiate</a:t>
            </a:r>
            <a:r>
              <a:rPr lang="fr-FR" dirty="0"/>
              <a:t> pour initialiser un set de </a:t>
            </a:r>
            <a:r>
              <a:rPr lang="fr-FR" dirty="0" err="1"/>
              <a:t>replicas</a:t>
            </a:r>
            <a:r>
              <a:rPr lang="fr-FR" dirty="0"/>
              <a:t> (elle prend en argument un document qui contient la configuration de la </a:t>
            </a:r>
            <a:r>
              <a:rPr lang="fr-FR" dirty="0" err="1"/>
              <a:t>replicas</a:t>
            </a:r>
            <a:r>
              <a:rPr lang="fr-FR" dirty="0"/>
              <a:t> souhaitez)</a:t>
            </a:r>
          </a:p>
        </p:txBody>
      </p:sp>
      <p:sp>
        <p:nvSpPr>
          <p:cNvPr id="4" name="Slide Number Placeholder 3"/>
          <p:cNvSpPr>
            <a:spLocks noGrp="1"/>
          </p:cNvSpPr>
          <p:nvPr>
            <p:ph type="sldNum" sz="quarter" idx="5"/>
          </p:nvPr>
        </p:nvSpPr>
        <p:spPr/>
        <p:txBody>
          <a:bodyPr/>
          <a:lstStyle/>
          <a:p>
            <a:fld id="{C6F3BE0C-97CF-4077-B928-1DECC3D1ECE6}" type="slidenum">
              <a:rPr lang="fr-MA" smtClean="0"/>
              <a:t>68</a:t>
            </a:fld>
            <a:endParaRPr lang="fr-MA"/>
          </a:p>
        </p:txBody>
      </p:sp>
    </p:spTree>
    <p:extLst>
      <p:ext uri="{BB962C8B-B14F-4D97-AF65-F5344CB8AC3E}">
        <p14:creationId xmlns:p14="http://schemas.microsoft.com/office/powerpoint/2010/main" val="40677528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Concept de </a:t>
            </a:r>
            <a:r>
              <a:rPr lang="fr-FR" dirty="0" err="1"/>
              <a:t>replication</a:t>
            </a:r>
            <a:endParaRPr lang="fr-FR" dirty="0"/>
          </a:p>
          <a:p>
            <a:pPr>
              <a:buFont typeface="Arial" panose="020B0604020202020204" pitchFamily="34" charset="0"/>
              <a:buNone/>
            </a:pPr>
            <a:r>
              <a:rPr lang="fr-FR" dirty="0" err="1"/>
              <a:t>Rs.initiate</a:t>
            </a:r>
            <a:r>
              <a:rPr lang="fr-FR" dirty="0"/>
              <a:t> pour initialiser un set de </a:t>
            </a:r>
            <a:r>
              <a:rPr lang="fr-FR" dirty="0" err="1"/>
              <a:t>replicas</a:t>
            </a:r>
            <a:r>
              <a:rPr lang="fr-FR" dirty="0"/>
              <a:t> (elle prend en argument un document qui contient la configuration de la </a:t>
            </a:r>
            <a:r>
              <a:rPr lang="fr-FR" dirty="0" err="1"/>
              <a:t>replicas</a:t>
            </a:r>
            <a:r>
              <a:rPr lang="fr-FR" dirty="0"/>
              <a:t> souhaitez)</a:t>
            </a:r>
          </a:p>
        </p:txBody>
      </p:sp>
      <p:sp>
        <p:nvSpPr>
          <p:cNvPr id="4" name="Slide Number Placeholder 3"/>
          <p:cNvSpPr>
            <a:spLocks noGrp="1"/>
          </p:cNvSpPr>
          <p:nvPr>
            <p:ph type="sldNum" sz="quarter" idx="5"/>
          </p:nvPr>
        </p:nvSpPr>
        <p:spPr/>
        <p:txBody>
          <a:bodyPr/>
          <a:lstStyle/>
          <a:p>
            <a:fld id="{C6F3BE0C-97CF-4077-B928-1DECC3D1ECE6}" type="slidenum">
              <a:rPr lang="fr-MA" smtClean="0"/>
              <a:t>69</a:t>
            </a:fld>
            <a:endParaRPr lang="fr-MA"/>
          </a:p>
        </p:txBody>
      </p:sp>
    </p:spTree>
    <p:extLst>
      <p:ext uri="{BB962C8B-B14F-4D97-AF65-F5344CB8AC3E}">
        <p14:creationId xmlns:p14="http://schemas.microsoft.com/office/powerpoint/2010/main" val="11574409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Concept de </a:t>
            </a:r>
            <a:r>
              <a:rPr lang="fr-FR" dirty="0" err="1"/>
              <a:t>replication</a:t>
            </a:r>
            <a:endParaRPr lang="fr-FR" dirty="0"/>
          </a:p>
          <a:p>
            <a:pPr>
              <a:buFont typeface="Arial" panose="020B0604020202020204" pitchFamily="34" charset="0"/>
              <a:buNone/>
            </a:pPr>
            <a:r>
              <a:rPr lang="fr-FR" dirty="0" err="1"/>
              <a:t>Rs.initiate</a:t>
            </a:r>
            <a:r>
              <a:rPr lang="fr-FR" dirty="0"/>
              <a:t> pour initialiser un set de </a:t>
            </a:r>
            <a:r>
              <a:rPr lang="fr-FR" dirty="0" err="1"/>
              <a:t>replicas</a:t>
            </a:r>
            <a:r>
              <a:rPr lang="fr-FR" dirty="0"/>
              <a:t> (elle prend en argument un document qui contient la configuration de la </a:t>
            </a:r>
            <a:r>
              <a:rPr lang="fr-FR" dirty="0" err="1"/>
              <a:t>replicas</a:t>
            </a:r>
            <a:r>
              <a:rPr lang="fr-FR" dirty="0"/>
              <a:t> souhaitez)</a:t>
            </a:r>
          </a:p>
        </p:txBody>
      </p:sp>
      <p:sp>
        <p:nvSpPr>
          <p:cNvPr id="4" name="Slide Number Placeholder 3"/>
          <p:cNvSpPr>
            <a:spLocks noGrp="1"/>
          </p:cNvSpPr>
          <p:nvPr>
            <p:ph type="sldNum" sz="quarter" idx="5"/>
          </p:nvPr>
        </p:nvSpPr>
        <p:spPr/>
        <p:txBody>
          <a:bodyPr/>
          <a:lstStyle/>
          <a:p>
            <a:fld id="{C6F3BE0C-97CF-4077-B928-1DECC3D1ECE6}" type="slidenum">
              <a:rPr lang="fr-MA" smtClean="0"/>
              <a:t>70</a:t>
            </a:fld>
            <a:endParaRPr lang="fr-MA"/>
          </a:p>
        </p:txBody>
      </p:sp>
    </p:spTree>
    <p:extLst>
      <p:ext uri="{BB962C8B-B14F-4D97-AF65-F5344CB8AC3E}">
        <p14:creationId xmlns:p14="http://schemas.microsoft.com/office/powerpoint/2010/main" val="421988625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Concept de </a:t>
            </a:r>
            <a:r>
              <a:rPr lang="fr-FR" dirty="0" err="1"/>
              <a:t>replication</a:t>
            </a:r>
            <a:endParaRPr lang="fr-FR" dirty="0"/>
          </a:p>
          <a:p>
            <a:pPr>
              <a:buFont typeface="Arial" panose="020B0604020202020204" pitchFamily="34" charset="0"/>
              <a:buNone/>
            </a:pPr>
            <a:r>
              <a:rPr lang="fr-FR" dirty="0" err="1"/>
              <a:t>Rs.initiate</a:t>
            </a:r>
            <a:r>
              <a:rPr lang="fr-FR" dirty="0"/>
              <a:t> pour initialiser un set de </a:t>
            </a:r>
            <a:r>
              <a:rPr lang="fr-FR" dirty="0" err="1"/>
              <a:t>replicas</a:t>
            </a:r>
            <a:r>
              <a:rPr lang="fr-FR" dirty="0"/>
              <a:t> (elle prend en argument un document qui contient la configuration de la </a:t>
            </a:r>
            <a:r>
              <a:rPr lang="fr-FR" dirty="0" err="1"/>
              <a:t>replicas</a:t>
            </a:r>
            <a:r>
              <a:rPr lang="fr-FR" dirty="0"/>
              <a:t> souhaitez)</a:t>
            </a:r>
          </a:p>
        </p:txBody>
      </p:sp>
      <p:sp>
        <p:nvSpPr>
          <p:cNvPr id="4" name="Slide Number Placeholder 3"/>
          <p:cNvSpPr>
            <a:spLocks noGrp="1"/>
          </p:cNvSpPr>
          <p:nvPr>
            <p:ph type="sldNum" sz="quarter" idx="5"/>
          </p:nvPr>
        </p:nvSpPr>
        <p:spPr/>
        <p:txBody>
          <a:bodyPr/>
          <a:lstStyle/>
          <a:p>
            <a:fld id="{C6F3BE0C-97CF-4077-B928-1DECC3D1ECE6}" type="slidenum">
              <a:rPr lang="fr-MA" smtClean="0"/>
              <a:t>71</a:t>
            </a:fld>
            <a:endParaRPr lang="fr-MA"/>
          </a:p>
        </p:txBody>
      </p:sp>
    </p:spTree>
    <p:extLst>
      <p:ext uri="{BB962C8B-B14F-4D97-AF65-F5344CB8AC3E}">
        <p14:creationId xmlns:p14="http://schemas.microsoft.com/office/powerpoint/2010/main" val="16064411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9</a:t>
            </a:fld>
            <a:endParaRPr lang="fr-MA"/>
          </a:p>
        </p:txBody>
      </p:sp>
    </p:spTree>
    <p:extLst>
      <p:ext uri="{BB962C8B-B14F-4D97-AF65-F5344CB8AC3E}">
        <p14:creationId xmlns:p14="http://schemas.microsoft.com/office/powerpoint/2010/main" val="251140282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fr-FR" dirty="0"/>
              <a:t>Concept de </a:t>
            </a:r>
            <a:r>
              <a:rPr lang="fr-FR" dirty="0" err="1"/>
              <a:t>replication</a:t>
            </a:r>
            <a:endParaRPr lang="fr-FR" dirty="0"/>
          </a:p>
          <a:p>
            <a:pPr>
              <a:buFont typeface="Arial" panose="020B0604020202020204" pitchFamily="34" charset="0"/>
              <a:buNone/>
            </a:pPr>
            <a:r>
              <a:rPr lang="fr-FR" dirty="0" err="1"/>
              <a:t>Rs.initiate</a:t>
            </a:r>
            <a:r>
              <a:rPr lang="fr-FR" dirty="0"/>
              <a:t> pour initialiser un set de </a:t>
            </a:r>
            <a:r>
              <a:rPr lang="fr-FR" dirty="0" err="1"/>
              <a:t>replicas</a:t>
            </a:r>
            <a:r>
              <a:rPr lang="fr-FR" dirty="0"/>
              <a:t> (elle prend en argument un document qui contient la configuration de la </a:t>
            </a:r>
            <a:r>
              <a:rPr lang="fr-FR" dirty="0" err="1"/>
              <a:t>replicas</a:t>
            </a:r>
            <a:r>
              <a:rPr lang="fr-FR" dirty="0"/>
              <a:t> souhaitez)</a:t>
            </a:r>
          </a:p>
        </p:txBody>
      </p:sp>
      <p:sp>
        <p:nvSpPr>
          <p:cNvPr id="4" name="Slide Number Placeholder 3"/>
          <p:cNvSpPr>
            <a:spLocks noGrp="1"/>
          </p:cNvSpPr>
          <p:nvPr>
            <p:ph type="sldNum" sz="quarter" idx="5"/>
          </p:nvPr>
        </p:nvSpPr>
        <p:spPr/>
        <p:txBody>
          <a:bodyPr/>
          <a:lstStyle/>
          <a:p>
            <a:fld id="{C6F3BE0C-97CF-4077-B928-1DECC3D1ECE6}" type="slidenum">
              <a:rPr lang="fr-MA" smtClean="0"/>
              <a:t>72</a:t>
            </a:fld>
            <a:endParaRPr lang="fr-MA"/>
          </a:p>
        </p:txBody>
      </p:sp>
    </p:spTree>
    <p:extLst>
      <p:ext uri="{BB962C8B-B14F-4D97-AF65-F5344CB8AC3E}">
        <p14:creationId xmlns:p14="http://schemas.microsoft.com/office/powerpoint/2010/main" val="41650994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 Astuce :</a:t>
            </a:r>
          </a:p>
          <a:p>
            <a:r>
              <a:rPr lang="fr-FR" dirty="0"/>
              <a:t>💬 Pour rendre cette section plus vivante, un membre de l’équipe peut </a:t>
            </a:r>
            <a:r>
              <a:rPr lang="fr-FR" b="1" dirty="0"/>
              <a:t>raconter un problème concret rencontré</a:t>
            </a:r>
            <a:r>
              <a:rPr lang="fr-FR" dirty="0"/>
              <a:t> et </a:t>
            </a:r>
            <a:r>
              <a:rPr lang="fr-FR" b="1" dirty="0"/>
              <a:t>expliquer comment il a été résolu</a:t>
            </a:r>
            <a:r>
              <a:rPr lang="fr-FR" dirty="0"/>
              <a:t> !</a:t>
            </a:r>
          </a:p>
          <a:p>
            <a:r>
              <a:rPr lang="fr-FR" dirty="0"/>
              <a:t>Os</a:t>
            </a:r>
            <a:br>
              <a:rPr lang="fr-FR" dirty="0"/>
            </a:br>
            <a:r>
              <a:rPr lang="fr-FR" dirty="0"/>
              <a:t>if </a:t>
            </a:r>
            <a:r>
              <a:rPr lang="fr-FR" dirty="0" err="1"/>
              <a:t>we</a:t>
            </a:r>
            <a:r>
              <a:rPr lang="fr-FR" dirty="0"/>
              <a:t> </a:t>
            </a:r>
            <a:r>
              <a:rPr lang="fr-FR" dirty="0" err="1"/>
              <a:t>didn’t</a:t>
            </a:r>
            <a:r>
              <a:rPr lang="fr-FR" dirty="0"/>
              <a:t> face </a:t>
            </a:r>
            <a:r>
              <a:rPr lang="fr-FR" dirty="0" err="1"/>
              <a:t>any</a:t>
            </a:r>
            <a:r>
              <a:rPr lang="fr-FR" dirty="0"/>
              <a:t> </a:t>
            </a:r>
            <a:r>
              <a:rPr lang="fr-FR" dirty="0" err="1"/>
              <a:t>problem</a:t>
            </a:r>
            <a:r>
              <a:rPr lang="fr-FR" dirty="0"/>
              <a:t> </a:t>
            </a:r>
            <a:r>
              <a:rPr lang="fr-FR" dirty="0" err="1"/>
              <a:t>while</a:t>
            </a:r>
            <a:r>
              <a:rPr lang="fr-FR" dirty="0"/>
              <a:t> </a:t>
            </a:r>
            <a:r>
              <a:rPr lang="fr-FR" dirty="0" err="1"/>
              <a:t>working</a:t>
            </a:r>
            <a:r>
              <a:rPr lang="fr-FR" dirty="0"/>
              <a:t> on the micro </a:t>
            </a:r>
            <a:r>
              <a:rPr lang="fr-FR" dirty="0" err="1"/>
              <a:t>project</a:t>
            </a:r>
            <a:r>
              <a:rPr lang="fr-FR" dirty="0"/>
              <a:t> (the 3 of us 9ahwa) </a:t>
            </a:r>
            <a:r>
              <a:rPr lang="fr-FR" dirty="0" err="1"/>
              <a:t>we</a:t>
            </a:r>
            <a:r>
              <a:rPr lang="fr-FR" dirty="0"/>
              <a:t> can use </a:t>
            </a:r>
            <a:r>
              <a:rPr lang="fr-FR" dirty="0" err="1"/>
              <a:t>some</a:t>
            </a:r>
            <a:r>
              <a:rPr lang="fr-FR" dirty="0"/>
              <a:t> of </a:t>
            </a:r>
            <a:r>
              <a:rPr lang="fr-FR" dirty="0" err="1"/>
              <a:t>those</a:t>
            </a:r>
            <a:r>
              <a:rPr lang="fr-FR" dirty="0"/>
              <a:t> :</a:t>
            </a:r>
            <a:br>
              <a:rPr lang="fr-FR" dirty="0"/>
            </a:br>
            <a:r>
              <a:rPr lang="fr-FR" b="1" dirty="0"/>
              <a:t>🛑 Problème 1 : Difficulté à insérer des données correctement</a:t>
            </a:r>
          </a:p>
          <a:p>
            <a:r>
              <a:rPr lang="fr-FR" dirty="0"/>
              <a:t>📌 </a:t>
            </a:r>
            <a:r>
              <a:rPr lang="fr-FR" b="1" dirty="0"/>
              <a:t>Explication</a:t>
            </a:r>
            <a:r>
              <a:rPr lang="fr-FR" dirty="0"/>
              <a:t> : Lors de l'insertion des documents dans MongoDB/MySQL, certaines données n’étaient pas bien enregistrées (erreurs de format, champs manquants).</a:t>
            </a:r>
          </a:p>
          <a:p>
            <a:r>
              <a:rPr lang="fr-FR" dirty="0"/>
              <a:t>💡 </a:t>
            </a:r>
            <a:r>
              <a:rPr lang="fr-FR" b="1" dirty="0"/>
              <a:t>Solution</a:t>
            </a:r>
            <a:r>
              <a:rPr lang="fr-FR" dirty="0"/>
              <a:t> :</a:t>
            </a:r>
            <a:br>
              <a:rPr lang="fr-FR" dirty="0"/>
            </a:br>
            <a:r>
              <a:rPr lang="fr-FR" dirty="0"/>
              <a:t>✔ Vérification du format des données avant l’insertion.</a:t>
            </a:r>
            <a:br>
              <a:rPr lang="fr-FR" dirty="0"/>
            </a:br>
            <a:r>
              <a:rPr lang="fr-FR" dirty="0"/>
              <a:t>✔ Utilisation d’outils comme </a:t>
            </a:r>
            <a:r>
              <a:rPr lang="fr-FR" dirty="0" err="1">
                <a:hlinkClick r:id="rId3"/>
              </a:rPr>
              <a:t>JSONLint</a:t>
            </a:r>
            <a:r>
              <a:rPr lang="fr-FR" dirty="0"/>
              <a:t> pour valider les fichiers JSON.</a:t>
            </a:r>
            <a:br>
              <a:rPr lang="fr-FR" dirty="0"/>
            </a:br>
            <a:r>
              <a:rPr lang="fr-FR" dirty="0"/>
              <a:t>✔ Ajout de schémas et contraintes pour éviter les erreurs (ex : </a:t>
            </a:r>
            <a:r>
              <a:rPr lang="fr-FR" dirty="0" err="1"/>
              <a:t>required</a:t>
            </a:r>
            <a:r>
              <a:rPr lang="fr-FR" dirty="0"/>
              <a:t> en MongoDB, NOT NULL en SQL).</a:t>
            </a:r>
          </a:p>
          <a:p>
            <a:r>
              <a:rPr lang="fr-FR" b="1" dirty="0"/>
              <a:t>🛑 Problème 2 : Recherche inefficace et trop lente</a:t>
            </a:r>
          </a:p>
          <a:p>
            <a:r>
              <a:rPr lang="fr-FR" dirty="0"/>
              <a:t>📌 </a:t>
            </a:r>
            <a:r>
              <a:rPr lang="fr-FR" b="1" dirty="0"/>
              <a:t>Explication</a:t>
            </a:r>
            <a:r>
              <a:rPr lang="fr-FR" dirty="0"/>
              <a:t> : Les requêtes de recherche prenaient trop de temps, surtout sur un grand nombre de documents.</a:t>
            </a:r>
          </a:p>
          <a:p>
            <a:r>
              <a:rPr lang="fr-FR" dirty="0"/>
              <a:t>💡 </a:t>
            </a:r>
            <a:r>
              <a:rPr lang="fr-FR" b="1" dirty="0"/>
              <a:t>Solution</a:t>
            </a:r>
            <a:r>
              <a:rPr lang="fr-FR" dirty="0"/>
              <a:t> :</a:t>
            </a:r>
            <a:br>
              <a:rPr lang="fr-FR" dirty="0"/>
            </a:br>
            <a:r>
              <a:rPr lang="fr-FR" dirty="0"/>
              <a:t>✔ Utilisation d’</a:t>
            </a:r>
            <a:r>
              <a:rPr lang="fr-FR" b="1" dirty="0"/>
              <a:t>index</a:t>
            </a:r>
            <a:r>
              <a:rPr lang="fr-FR" dirty="0"/>
              <a:t> pour accélérer les recherches (</a:t>
            </a:r>
            <a:r>
              <a:rPr lang="fr-FR" dirty="0" err="1"/>
              <a:t>createIndex</a:t>
            </a:r>
            <a:r>
              <a:rPr lang="fr-FR" dirty="0"/>
              <a:t>() en MongoDB, INDEX en SQL).</a:t>
            </a:r>
            <a:br>
              <a:rPr lang="fr-FR" dirty="0"/>
            </a:br>
            <a:r>
              <a:rPr lang="fr-FR" dirty="0"/>
              <a:t>✔ Optimisation des requêtes avec des filtres précis ($eq, $gt, $regex en MongoDB ; WHERE bien défini en SQL).</a:t>
            </a:r>
          </a:p>
          <a:p>
            <a:r>
              <a:rPr lang="fr-FR" b="1" dirty="0"/>
              <a:t>🛑 Problème 3 : Difficulté à trier et projeter les bonnes données</a:t>
            </a:r>
          </a:p>
          <a:p>
            <a:r>
              <a:rPr lang="fr-FR" dirty="0"/>
              <a:t>📌 </a:t>
            </a:r>
            <a:r>
              <a:rPr lang="fr-FR" b="1" dirty="0"/>
              <a:t>Explication</a:t>
            </a:r>
            <a:r>
              <a:rPr lang="fr-FR" dirty="0"/>
              <a:t> : Lors du tri (sort) et de la projection (projection en MongoDB ou SELECT field1, field2 en SQL), on obtenait parfois des résultats incorrects ou incomplets.</a:t>
            </a:r>
          </a:p>
          <a:p>
            <a:r>
              <a:rPr lang="fr-FR" dirty="0"/>
              <a:t>💡 </a:t>
            </a:r>
            <a:r>
              <a:rPr lang="fr-FR" b="1" dirty="0"/>
              <a:t>Solution</a:t>
            </a:r>
            <a:r>
              <a:rPr lang="fr-FR" dirty="0"/>
              <a:t> :</a:t>
            </a:r>
            <a:br>
              <a:rPr lang="fr-FR" dirty="0"/>
            </a:br>
            <a:r>
              <a:rPr lang="fr-FR" dirty="0"/>
              <a:t>✔ Bien définir les champs à afficher ({ champ: 1, _id: 0 } pour MongoDB).</a:t>
            </a:r>
            <a:br>
              <a:rPr lang="fr-FR" dirty="0"/>
            </a:br>
            <a:r>
              <a:rPr lang="fr-FR" dirty="0"/>
              <a:t>✔ Vérifier que les types de données sont compatibles avec le tri (sort({ date: -1 })).</a:t>
            </a:r>
            <a:br>
              <a:rPr lang="fr-FR" dirty="0"/>
            </a:br>
            <a:r>
              <a:rPr lang="fr-FR" dirty="0"/>
              <a:t>✔ Tester avec des données de test pour voir si la projection est correcte.</a:t>
            </a:r>
          </a:p>
          <a:p>
            <a:r>
              <a:rPr lang="fr-FR" b="1" dirty="0"/>
              <a:t>🛑 Problème 4 : Mauvaise gestion des mises à jour de documents</a:t>
            </a:r>
          </a:p>
          <a:p>
            <a:r>
              <a:rPr lang="fr-FR" dirty="0"/>
              <a:t>📌 </a:t>
            </a:r>
            <a:r>
              <a:rPr lang="fr-FR" b="1" dirty="0"/>
              <a:t>Explication</a:t>
            </a:r>
            <a:r>
              <a:rPr lang="fr-FR" dirty="0"/>
              <a:t> : Lorsqu’on modifiait des documents (update), certaines informations étaient écrasées ou mal mises à jour.</a:t>
            </a:r>
          </a:p>
          <a:p>
            <a:r>
              <a:rPr lang="fr-FR" dirty="0"/>
              <a:t>💡 </a:t>
            </a:r>
            <a:r>
              <a:rPr lang="fr-FR" b="1" dirty="0"/>
              <a:t>Solution</a:t>
            </a:r>
            <a:r>
              <a:rPr lang="fr-FR" dirty="0"/>
              <a:t> :</a:t>
            </a:r>
            <a:br>
              <a:rPr lang="fr-FR" dirty="0"/>
            </a:br>
            <a:r>
              <a:rPr lang="fr-FR" dirty="0"/>
              <a:t>✔ Vérifier </a:t>
            </a:r>
            <a:r>
              <a:rPr lang="fr-FR" b="1" dirty="0"/>
              <a:t>avant et après</a:t>
            </a:r>
            <a:r>
              <a:rPr lang="fr-FR" dirty="0"/>
              <a:t> la modification avec un </a:t>
            </a:r>
            <a:r>
              <a:rPr lang="fr-FR" dirty="0" err="1"/>
              <a:t>find</a:t>
            </a:r>
            <a:r>
              <a:rPr lang="fr-FR" dirty="0"/>
              <a:t>().</a:t>
            </a:r>
            <a:br>
              <a:rPr lang="fr-FR" dirty="0"/>
            </a:br>
            <a:r>
              <a:rPr lang="fr-FR" dirty="0"/>
              <a:t>✔ Utiliser </a:t>
            </a:r>
            <a:r>
              <a:rPr lang="fr-FR" dirty="0" err="1"/>
              <a:t>updateOne</a:t>
            </a:r>
            <a:r>
              <a:rPr lang="fr-FR" dirty="0"/>
              <a:t>() au lieu de </a:t>
            </a:r>
            <a:r>
              <a:rPr lang="fr-FR" dirty="0" err="1"/>
              <a:t>updateMany</a:t>
            </a:r>
            <a:r>
              <a:rPr lang="fr-FR" dirty="0"/>
              <a:t>() si on ne veut changer qu’un seul document.</a:t>
            </a:r>
            <a:br>
              <a:rPr lang="fr-FR" dirty="0"/>
            </a:br>
            <a:r>
              <a:rPr lang="fr-FR" dirty="0"/>
              <a:t>✔ Toujours tester les mises à jour sur des </a:t>
            </a:r>
            <a:r>
              <a:rPr lang="fr-FR" b="1" dirty="0"/>
              <a:t>copies</a:t>
            </a:r>
            <a:r>
              <a:rPr lang="fr-FR" dirty="0"/>
              <a:t> avant de les appliquer sur la base principale.</a:t>
            </a:r>
          </a:p>
          <a:p>
            <a:r>
              <a:rPr lang="fr-FR" b="1" dirty="0"/>
              <a:t>🛑 Problème 5 : Suppressions accidentelles de documents</a:t>
            </a:r>
          </a:p>
          <a:p>
            <a:r>
              <a:rPr lang="fr-FR" dirty="0"/>
              <a:t>📌 </a:t>
            </a:r>
            <a:r>
              <a:rPr lang="fr-FR" b="1" dirty="0"/>
              <a:t>Explication</a:t>
            </a:r>
            <a:r>
              <a:rPr lang="fr-FR" dirty="0"/>
              <a:t> : Un </a:t>
            </a:r>
            <a:r>
              <a:rPr lang="fr-FR" dirty="0" err="1"/>
              <a:t>deleteMany</a:t>
            </a:r>
            <a:r>
              <a:rPr lang="fr-FR" dirty="0"/>
              <a:t>({}) exécuté par erreur a supprimé trop de données.</a:t>
            </a:r>
          </a:p>
          <a:p>
            <a:r>
              <a:rPr lang="fr-FR" dirty="0"/>
              <a:t>💡 </a:t>
            </a:r>
            <a:r>
              <a:rPr lang="fr-FR" b="1" dirty="0"/>
              <a:t>Solution</a:t>
            </a:r>
            <a:r>
              <a:rPr lang="fr-FR" dirty="0"/>
              <a:t> :</a:t>
            </a:r>
            <a:br>
              <a:rPr lang="fr-FR" dirty="0"/>
            </a:br>
            <a:r>
              <a:rPr lang="fr-FR" dirty="0"/>
              <a:t>✔ Toujours faire un </a:t>
            </a:r>
            <a:r>
              <a:rPr lang="fr-FR" dirty="0" err="1"/>
              <a:t>find</a:t>
            </a:r>
            <a:r>
              <a:rPr lang="fr-FR" dirty="0"/>
              <a:t>() avant un </a:t>
            </a:r>
            <a:r>
              <a:rPr lang="fr-FR" dirty="0" err="1"/>
              <a:t>delete</a:t>
            </a:r>
            <a:r>
              <a:rPr lang="fr-FR" dirty="0"/>
              <a:t>().</a:t>
            </a:r>
            <a:br>
              <a:rPr lang="fr-FR" dirty="0"/>
            </a:br>
            <a:r>
              <a:rPr lang="fr-FR" dirty="0"/>
              <a:t>✔ Ajouter une </a:t>
            </a:r>
            <a:r>
              <a:rPr lang="fr-FR" b="1" dirty="0"/>
              <a:t>confirmation</a:t>
            </a:r>
            <a:r>
              <a:rPr lang="fr-FR" dirty="0"/>
              <a:t> avant d’exécuter une suppression.</a:t>
            </a:r>
            <a:br>
              <a:rPr lang="fr-FR" dirty="0"/>
            </a:br>
            <a:r>
              <a:rPr lang="fr-FR" dirty="0"/>
              <a:t>✔ Mettre en place un </a:t>
            </a:r>
            <a:r>
              <a:rPr lang="fr-FR" b="1" dirty="0"/>
              <a:t>backup</a:t>
            </a:r>
            <a:r>
              <a:rPr lang="fr-FR" dirty="0"/>
              <a:t> avant d’effectuer des suppressions critiques.</a:t>
            </a:r>
          </a:p>
          <a:p>
            <a:r>
              <a:rPr lang="fr-FR" b="1" dirty="0"/>
              <a:t>🛑 Problème 6 : Validation des documents compliquée</a:t>
            </a:r>
          </a:p>
          <a:p>
            <a:r>
              <a:rPr lang="fr-FR" dirty="0"/>
              <a:t>📌 </a:t>
            </a:r>
            <a:r>
              <a:rPr lang="fr-FR" b="1" dirty="0"/>
              <a:t>Explication</a:t>
            </a:r>
            <a:r>
              <a:rPr lang="fr-FR" dirty="0"/>
              <a:t> : Certains documents insérés ne respectaient pas le format attendu, ce qui causait des erreurs lors des requêtes.</a:t>
            </a:r>
          </a:p>
          <a:p>
            <a:r>
              <a:rPr lang="fr-FR" dirty="0"/>
              <a:t>💡 </a:t>
            </a:r>
            <a:r>
              <a:rPr lang="fr-FR" b="1" dirty="0"/>
              <a:t>Solution</a:t>
            </a:r>
            <a:r>
              <a:rPr lang="fr-FR" dirty="0"/>
              <a:t> :</a:t>
            </a:r>
            <a:br>
              <a:rPr lang="fr-FR" dirty="0"/>
            </a:br>
            <a:r>
              <a:rPr lang="fr-FR" dirty="0"/>
              <a:t>✔ Utilisation de </a:t>
            </a:r>
            <a:r>
              <a:rPr lang="fr-FR" b="1" dirty="0"/>
              <a:t>schémas de validation</a:t>
            </a:r>
            <a:r>
              <a:rPr lang="fr-FR" dirty="0"/>
              <a:t> (JSON </a:t>
            </a:r>
            <a:r>
              <a:rPr lang="fr-FR" dirty="0" err="1"/>
              <a:t>Schema</a:t>
            </a:r>
            <a:r>
              <a:rPr lang="fr-FR" dirty="0"/>
              <a:t>, </a:t>
            </a:r>
            <a:r>
              <a:rPr lang="fr-FR" dirty="0" err="1"/>
              <a:t>Mongoose</a:t>
            </a:r>
            <a:r>
              <a:rPr lang="fr-FR" dirty="0"/>
              <a:t> pour MongoDB, CHECK en SQL).</a:t>
            </a:r>
            <a:br>
              <a:rPr lang="fr-FR" dirty="0"/>
            </a:br>
            <a:r>
              <a:rPr lang="fr-FR" dirty="0"/>
              <a:t>✔ Ajout de </a:t>
            </a:r>
            <a:r>
              <a:rPr lang="fr-FR" b="1" dirty="0"/>
              <a:t>contraintes obligatoires</a:t>
            </a:r>
            <a:r>
              <a:rPr lang="fr-FR" dirty="0"/>
              <a:t> (NOT NULL, DEFAULT, UNIQUE en SQL).</a:t>
            </a:r>
            <a:br>
              <a:rPr lang="fr-FR" dirty="0"/>
            </a:br>
            <a:r>
              <a:rPr lang="fr-FR" dirty="0"/>
              <a:t>✔ Test des données avant insertion avec des scripts de validation.</a:t>
            </a:r>
          </a:p>
          <a:p>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73</a:t>
            </a:fld>
            <a:endParaRPr lang="fr-MA"/>
          </a:p>
        </p:txBody>
      </p:sp>
    </p:spTree>
    <p:extLst>
      <p:ext uri="{BB962C8B-B14F-4D97-AF65-F5344CB8AC3E}">
        <p14:creationId xmlns:p14="http://schemas.microsoft.com/office/powerpoint/2010/main" val="28175157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endParaRPr lang="es-SV" dirty="0"/>
          </a:p>
        </p:txBody>
      </p:sp>
      <p:sp>
        <p:nvSpPr>
          <p:cNvPr id="4" name="Marcador de número de diapositiva 3"/>
          <p:cNvSpPr>
            <a:spLocks noGrp="1"/>
          </p:cNvSpPr>
          <p:nvPr>
            <p:ph type="sldNum" sz="quarter" idx="5"/>
          </p:nvPr>
        </p:nvSpPr>
        <p:spPr/>
        <p:txBody>
          <a:bodyPr/>
          <a:lstStyle/>
          <a:p>
            <a:fld id="{006BE02D-20C0-F840-AFAC-BEA99C74FDC2}" type="slidenum">
              <a:rPr lang="en-US" smtClean="0"/>
              <a:pPr/>
              <a:t>74</a:t>
            </a:fld>
            <a:endParaRPr lang="en-US" dirty="0"/>
          </a:p>
        </p:txBody>
      </p:sp>
    </p:spTree>
    <p:extLst>
      <p:ext uri="{BB962C8B-B14F-4D97-AF65-F5344CB8AC3E}">
        <p14:creationId xmlns:p14="http://schemas.microsoft.com/office/powerpoint/2010/main" val="1752166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10</a:t>
            </a:fld>
            <a:endParaRPr lang="fr-MA"/>
          </a:p>
        </p:txBody>
      </p:sp>
    </p:spTree>
    <p:extLst>
      <p:ext uri="{BB962C8B-B14F-4D97-AF65-F5344CB8AC3E}">
        <p14:creationId xmlns:p14="http://schemas.microsoft.com/office/powerpoint/2010/main" val="3285896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t>CONTENT :</a:t>
            </a:r>
          </a:p>
          <a:p>
            <a:r>
              <a:rPr lang="fr-FR" b="1" dirty="0"/>
              <a:t>📥 Étape 3 : Insertion de données (Documents)</a:t>
            </a:r>
          </a:p>
          <a:p>
            <a:r>
              <a:rPr lang="fr-FR" dirty="0"/>
              <a:t>📌 </a:t>
            </a:r>
            <a:r>
              <a:rPr lang="fr-FR" b="1" dirty="0"/>
              <a:t>Durée estimée : 1-2 jours</a:t>
            </a:r>
            <a:endParaRPr lang="fr-FR" dirty="0"/>
          </a:p>
          <a:p>
            <a:r>
              <a:rPr lang="fr-FR" dirty="0"/>
              <a:t>🔹 </a:t>
            </a:r>
            <a:r>
              <a:rPr lang="fr-FR" b="1" dirty="0"/>
              <a:t>Objectif :</a:t>
            </a:r>
            <a:r>
              <a:rPr lang="fr-FR" dirty="0"/>
              <a:t> Ajouter des documents dans la base de données via le </a:t>
            </a:r>
            <a:r>
              <a:rPr lang="fr-FR" dirty="0" err="1"/>
              <a:t>shell</a:t>
            </a:r>
            <a:r>
              <a:rPr lang="fr-FR" dirty="0"/>
              <a:t>.</a:t>
            </a:r>
          </a:p>
          <a:p>
            <a:pPr>
              <a:buFont typeface="Arial" panose="020B0604020202020204" pitchFamily="34" charset="0"/>
              <a:buChar char="•"/>
            </a:pPr>
            <a:r>
              <a:rPr lang="fr-FR" dirty="0"/>
              <a:t>Utiliser des commandes </a:t>
            </a:r>
            <a:r>
              <a:rPr lang="fr-FR" dirty="0" err="1"/>
              <a:t>insertOne</a:t>
            </a:r>
            <a:r>
              <a:rPr lang="fr-FR" dirty="0"/>
              <a:t>() / </a:t>
            </a:r>
            <a:r>
              <a:rPr lang="fr-FR" dirty="0" err="1"/>
              <a:t>insertMany</a:t>
            </a:r>
            <a:r>
              <a:rPr lang="fr-FR" dirty="0"/>
              <a:t>() (MongoDB) ou INSERT INTO (SQL)</a:t>
            </a:r>
          </a:p>
          <a:p>
            <a:pPr>
              <a:buFont typeface="Arial" panose="020B0604020202020204" pitchFamily="34" charset="0"/>
              <a:buChar char="•"/>
            </a:pPr>
            <a:r>
              <a:rPr lang="fr-FR" dirty="0"/>
              <a:t>Vérifier que les données sont bien insérées</a:t>
            </a:r>
          </a:p>
          <a:p>
            <a:pPr>
              <a:buFont typeface="Arial" panose="020B0604020202020204" pitchFamily="34" charset="0"/>
              <a:buChar char="•"/>
            </a:pPr>
            <a:r>
              <a:rPr lang="fr-FR" dirty="0"/>
              <a:t>Documenter les commandes utilisées</a:t>
            </a:r>
          </a:p>
          <a:p>
            <a:r>
              <a:rPr lang="fr-FR" b="1" dirty="0"/>
              <a:t>🔎 Étape 4 : Récupération de documents &amp; Utilisation des filtres de recherche</a:t>
            </a:r>
          </a:p>
          <a:p>
            <a:r>
              <a:rPr lang="fr-FR" dirty="0"/>
              <a:t>📌 </a:t>
            </a:r>
            <a:r>
              <a:rPr lang="fr-FR" b="1" dirty="0"/>
              <a:t>Durée estimée : 1-2 jours</a:t>
            </a:r>
            <a:endParaRPr lang="fr-FR" dirty="0"/>
          </a:p>
          <a:p>
            <a:r>
              <a:rPr lang="fr-FR" dirty="0"/>
              <a:t>🔹 </a:t>
            </a:r>
            <a:r>
              <a:rPr lang="fr-FR" b="1" dirty="0"/>
              <a:t>Objectif :</a:t>
            </a:r>
            <a:r>
              <a:rPr lang="fr-FR" dirty="0"/>
              <a:t> Rechercher et filtrer les données</a:t>
            </a:r>
          </a:p>
          <a:p>
            <a:pPr>
              <a:buFont typeface="Arial" panose="020B0604020202020204" pitchFamily="34" charset="0"/>
              <a:buChar char="•"/>
            </a:pPr>
            <a:r>
              <a:rPr lang="fr-FR" dirty="0"/>
              <a:t>Utiliser </a:t>
            </a:r>
            <a:r>
              <a:rPr lang="fr-FR" dirty="0" err="1"/>
              <a:t>find</a:t>
            </a:r>
            <a:r>
              <a:rPr lang="fr-FR" dirty="0"/>
              <a:t>() avec des conditions ($eq, $gt, $</a:t>
            </a:r>
            <a:r>
              <a:rPr lang="fr-FR" dirty="0" err="1"/>
              <a:t>lt</a:t>
            </a:r>
            <a:r>
              <a:rPr lang="fr-FR" dirty="0"/>
              <a:t>, $regex, etc.)</a:t>
            </a:r>
          </a:p>
          <a:p>
            <a:pPr>
              <a:buFont typeface="Arial" panose="020B0604020202020204" pitchFamily="34" charset="0"/>
              <a:buChar char="•"/>
            </a:pPr>
            <a:r>
              <a:rPr lang="fr-FR" dirty="0"/>
              <a:t>Essayer différentes requêtes pour répondre à des besoins spécifiques</a:t>
            </a:r>
          </a:p>
          <a:p>
            <a:pPr>
              <a:buFont typeface="Arial" panose="020B0604020202020204" pitchFamily="34" charset="0"/>
              <a:buChar char="•"/>
            </a:pPr>
            <a:r>
              <a:rPr lang="fr-FR" dirty="0"/>
              <a:t>Tester avec des critères complexes</a:t>
            </a:r>
          </a:p>
          <a:p>
            <a:r>
              <a:rPr lang="fr-FR" b="1" dirty="0"/>
              <a:t>📊 Étape 5 : Projections et Tri des données</a:t>
            </a:r>
          </a:p>
          <a:p>
            <a:r>
              <a:rPr lang="fr-FR" dirty="0"/>
              <a:t>📌 </a:t>
            </a:r>
            <a:r>
              <a:rPr lang="fr-FR" b="1" dirty="0"/>
              <a:t>Durée estimée : 1 jour</a:t>
            </a:r>
            <a:endParaRPr lang="fr-FR" dirty="0"/>
          </a:p>
          <a:p>
            <a:r>
              <a:rPr lang="fr-FR" dirty="0"/>
              <a:t>🔹 </a:t>
            </a:r>
            <a:r>
              <a:rPr lang="fr-FR" b="1" dirty="0"/>
              <a:t>Objectif :</a:t>
            </a:r>
            <a:r>
              <a:rPr lang="fr-FR" dirty="0"/>
              <a:t> Afficher uniquement les champs nécessaires et trier les résultats</a:t>
            </a:r>
          </a:p>
          <a:p>
            <a:pPr>
              <a:buFont typeface="Arial" panose="020B0604020202020204" pitchFamily="34" charset="0"/>
              <a:buChar char="•"/>
            </a:pPr>
            <a:r>
              <a:rPr lang="fr-FR" dirty="0"/>
              <a:t>Utiliser { champ: 1, _id: 0 } pour afficher uniquement certains champs</a:t>
            </a:r>
          </a:p>
          <a:p>
            <a:pPr>
              <a:buFont typeface="Arial" panose="020B0604020202020204" pitchFamily="34" charset="0"/>
              <a:buChar char="•"/>
            </a:pPr>
            <a:r>
              <a:rPr lang="fr-FR" dirty="0"/>
              <a:t>Trier avec sort({ champ: 1 }) pour un tri croissant/décroissant</a:t>
            </a:r>
          </a:p>
          <a:p>
            <a:r>
              <a:rPr lang="fr-FR" b="1" dirty="0"/>
              <a:t>🔄 Étape 6 : Parcours des données avec les curseurs</a:t>
            </a:r>
          </a:p>
          <a:p>
            <a:r>
              <a:rPr lang="fr-FR" dirty="0"/>
              <a:t>📌 </a:t>
            </a:r>
            <a:r>
              <a:rPr lang="fr-FR" b="1" dirty="0"/>
              <a:t>Durée estimée : 1 jour</a:t>
            </a:r>
            <a:endParaRPr lang="fr-FR" dirty="0"/>
          </a:p>
          <a:p>
            <a:r>
              <a:rPr lang="fr-FR" dirty="0"/>
              <a:t>🔹 </a:t>
            </a:r>
            <a:r>
              <a:rPr lang="fr-FR" b="1" dirty="0"/>
              <a:t>Objectif :</a:t>
            </a:r>
            <a:r>
              <a:rPr lang="fr-FR" dirty="0"/>
              <a:t> Parcourir les résultats progressivement</a:t>
            </a:r>
          </a:p>
          <a:p>
            <a:pPr>
              <a:buFont typeface="Arial" panose="020B0604020202020204" pitchFamily="34" charset="0"/>
              <a:buChar char="•"/>
            </a:pPr>
            <a:r>
              <a:rPr lang="fr-FR" dirty="0"/>
              <a:t>Utiliser les curseurs (</a:t>
            </a:r>
            <a:r>
              <a:rPr lang="fr-FR" dirty="0" err="1"/>
              <a:t>forEach</a:t>
            </a:r>
            <a:r>
              <a:rPr lang="fr-FR" dirty="0"/>
              <a:t>() en MongoDB)</a:t>
            </a:r>
          </a:p>
          <a:p>
            <a:pPr>
              <a:buFont typeface="Arial" panose="020B0604020202020204" pitchFamily="34" charset="0"/>
              <a:buChar char="•"/>
            </a:pPr>
            <a:r>
              <a:rPr lang="fr-FR" dirty="0"/>
              <a:t>Gérer un grand nombre de données avec limit() et skip()</a:t>
            </a:r>
          </a:p>
          <a:p>
            <a:r>
              <a:rPr lang="fr-FR" b="1" dirty="0"/>
              <a:t>✏️ Étape 7 : Modification des documents</a:t>
            </a:r>
          </a:p>
          <a:p>
            <a:r>
              <a:rPr lang="fr-FR" dirty="0"/>
              <a:t>📌 </a:t>
            </a:r>
            <a:r>
              <a:rPr lang="fr-FR" b="1" dirty="0"/>
              <a:t>Durée estimée : 1 jour</a:t>
            </a:r>
            <a:endParaRPr lang="fr-FR" dirty="0"/>
          </a:p>
          <a:p>
            <a:r>
              <a:rPr lang="fr-FR" dirty="0"/>
              <a:t>🔹 </a:t>
            </a:r>
            <a:r>
              <a:rPr lang="fr-FR" b="1" dirty="0"/>
              <a:t>Objectif :</a:t>
            </a:r>
            <a:r>
              <a:rPr lang="fr-FR" dirty="0"/>
              <a:t> Modifier certaines informations dans les documents</a:t>
            </a:r>
          </a:p>
          <a:p>
            <a:pPr>
              <a:buFont typeface="Arial" panose="020B0604020202020204" pitchFamily="34" charset="0"/>
              <a:buChar char="•"/>
            </a:pPr>
            <a:r>
              <a:rPr lang="fr-FR" dirty="0" err="1"/>
              <a:t>updateOne</a:t>
            </a:r>
            <a:r>
              <a:rPr lang="fr-FR" dirty="0"/>
              <a:t>(), </a:t>
            </a:r>
            <a:r>
              <a:rPr lang="fr-FR" dirty="0" err="1"/>
              <a:t>updateMany</a:t>
            </a:r>
            <a:r>
              <a:rPr lang="fr-FR" dirty="0"/>
              <a:t>() pour MongoDB</a:t>
            </a:r>
          </a:p>
          <a:p>
            <a:pPr>
              <a:buFont typeface="Arial" panose="020B0604020202020204" pitchFamily="34" charset="0"/>
              <a:buChar char="•"/>
            </a:pPr>
            <a:r>
              <a:rPr lang="fr-FR" dirty="0"/>
              <a:t>UPDATE ... SET ... WHERE pour SQL</a:t>
            </a:r>
          </a:p>
          <a:p>
            <a:pPr>
              <a:buFont typeface="Arial" panose="020B0604020202020204" pitchFamily="34" charset="0"/>
              <a:buChar char="•"/>
            </a:pPr>
            <a:r>
              <a:rPr lang="fr-FR" dirty="0"/>
              <a:t>Vérifier que les mises à jour sont bien appliquées</a:t>
            </a:r>
          </a:p>
          <a:p>
            <a:r>
              <a:rPr lang="fr-FR" b="1" dirty="0"/>
              <a:t>🗑️ Étape 8 : Suppression des documents</a:t>
            </a:r>
          </a:p>
          <a:p>
            <a:r>
              <a:rPr lang="fr-FR" dirty="0"/>
              <a:t>📌 </a:t>
            </a:r>
            <a:r>
              <a:rPr lang="fr-FR" b="1" dirty="0"/>
              <a:t>Durée estimée : 1 jour</a:t>
            </a:r>
            <a:endParaRPr lang="fr-FR" dirty="0"/>
          </a:p>
          <a:p>
            <a:r>
              <a:rPr lang="fr-FR" dirty="0"/>
              <a:t>🔹 </a:t>
            </a:r>
            <a:r>
              <a:rPr lang="fr-FR" b="1" dirty="0"/>
              <a:t>Objectif :</a:t>
            </a:r>
            <a:r>
              <a:rPr lang="fr-FR" dirty="0"/>
              <a:t> Supprimer des données de manière sécurisée</a:t>
            </a:r>
          </a:p>
          <a:p>
            <a:pPr>
              <a:buFont typeface="Arial" panose="020B0604020202020204" pitchFamily="34" charset="0"/>
              <a:buChar char="•"/>
            </a:pPr>
            <a:r>
              <a:rPr lang="fr-FR" dirty="0" err="1"/>
              <a:t>deleteOne</a:t>
            </a:r>
            <a:r>
              <a:rPr lang="fr-FR" dirty="0"/>
              <a:t>() / </a:t>
            </a:r>
            <a:r>
              <a:rPr lang="fr-FR" dirty="0" err="1"/>
              <a:t>deleteMany</a:t>
            </a:r>
            <a:r>
              <a:rPr lang="fr-FR" dirty="0"/>
              <a:t>() (MongoDB)</a:t>
            </a:r>
          </a:p>
          <a:p>
            <a:pPr>
              <a:buFont typeface="Arial" panose="020B0604020202020204" pitchFamily="34" charset="0"/>
              <a:buChar char="•"/>
            </a:pPr>
            <a:r>
              <a:rPr lang="fr-FR" dirty="0"/>
              <a:t>DELETE FROM table WHERE ... (SQL)</a:t>
            </a:r>
          </a:p>
          <a:p>
            <a:pPr>
              <a:buFont typeface="Arial" panose="020B0604020202020204" pitchFamily="34" charset="0"/>
              <a:buChar char="•"/>
            </a:pPr>
            <a:r>
              <a:rPr lang="fr-FR" dirty="0"/>
              <a:t>Mettre en place une sécurité pour éviter les suppressions accidentelles</a:t>
            </a:r>
          </a:p>
          <a:p>
            <a:r>
              <a:rPr lang="fr-FR" b="1" dirty="0"/>
              <a:t>✅ Étape 9 : Validation des documents</a:t>
            </a:r>
          </a:p>
          <a:p>
            <a:r>
              <a:rPr lang="fr-FR" dirty="0"/>
              <a:t>📌 </a:t>
            </a:r>
            <a:r>
              <a:rPr lang="fr-FR" b="1" dirty="0"/>
              <a:t>Durée estimée : 1 jour</a:t>
            </a:r>
            <a:endParaRPr lang="fr-FR" dirty="0"/>
          </a:p>
          <a:p>
            <a:r>
              <a:rPr lang="fr-FR" dirty="0"/>
              <a:t>🔹 </a:t>
            </a:r>
            <a:r>
              <a:rPr lang="fr-FR" b="1" dirty="0"/>
              <a:t>Objectif :</a:t>
            </a:r>
            <a:r>
              <a:rPr lang="fr-FR" dirty="0"/>
              <a:t> Vérifier la conformité des données</a:t>
            </a:r>
          </a:p>
          <a:p>
            <a:pPr>
              <a:buFont typeface="Arial" panose="020B0604020202020204" pitchFamily="34" charset="0"/>
              <a:buChar char="•"/>
            </a:pPr>
            <a:r>
              <a:rPr lang="fr-FR" dirty="0"/>
              <a:t>Vérifier les contraintes d’intégrité</a:t>
            </a:r>
          </a:p>
          <a:p>
            <a:pPr>
              <a:buFont typeface="Arial" panose="020B0604020202020204" pitchFamily="34" charset="0"/>
              <a:buChar char="•"/>
            </a:pPr>
            <a:r>
              <a:rPr lang="fr-FR" dirty="0"/>
              <a:t>Utiliser des schémas de validation (ex: JSON </a:t>
            </a:r>
            <a:r>
              <a:rPr lang="fr-FR" dirty="0" err="1"/>
              <a:t>Schema</a:t>
            </a:r>
            <a:r>
              <a:rPr lang="fr-FR" dirty="0"/>
              <a:t> pour MongoDB)</a:t>
            </a:r>
          </a:p>
          <a:p>
            <a:pPr>
              <a:buFont typeface="Arial" panose="020B0604020202020204" pitchFamily="34" charset="0"/>
              <a:buChar char="•"/>
            </a:pPr>
            <a:r>
              <a:rPr lang="fr-FR" dirty="0"/>
              <a:t>Tester avec des données incorrectes pour voir comment réagit la base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10 : javascript pour </a:t>
            </a:r>
            <a:r>
              <a:rPr lang="fr-FR" b="1" dirty="0" err="1"/>
              <a:t>shell</a:t>
            </a:r>
            <a:endParaRPr lang="fr-F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 Étape 11 : </a:t>
            </a:r>
            <a:r>
              <a:rPr lang="fr-MA" sz="1200" b="1" dirty="0">
                <a:solidFill>
                  <a:schemeClr val="bg1"/>
                </a:solidFill>
              </a:rPr>
              <a:t>Problèmes rencontrés &amp; solutions :</a:t>
            </a:r>
          </a:p>
          <a:p>
            <a:pPr>
              <a:buFont typeface="Arial" panose="020B0604020202020204" pitchFamily="34" charset="0"/>
              <a:buNone/>
            </a:pPr>
            <a:endParaRPr lang="fr-FR" dirty="0"/>
          </a:p>
        </p:txBody>
      </p:sp>
      <p:sp>
        <p:nvSpPr>
          <p:cNvPr id="4" name="Slide Number Placeholder 3"/>
          <p:cNvSpPr>
            <a:spLocks noGrp="1"/>
          </p:cNvSpPr>
          <p:nvPr>
            <p:ph type="sldNum" sz="quarter" idx="5"/>
          </p:nvPr>
        </p:nvSpPr>
        <p:spPr/>
        <p:txBody>
          <a:bodyPr/>
          <a:lstStyle/>
          <a:p>
            <a:fld id="{C6F3BE0C-97CF-4077-B928-1DECC3D1ECE6}" type="slidenum">
              <a:rPr lang="fr-MA" smtClean="0"/>
              <a:t>11</a:t>
            </a:fld>
            <a:endParaRPr lang="fr-MA"/>
          </a:p>
        </p:txBody>
      </p:sp>
    </p:spTree>
    <p:extLst>
      <p:ext uri="{BB962C8B-B14F-4D97-AF65-F5344CB8AC3E}">
        <p14:creationId xmlns:p14="http://schemas.microsoft.com/office/powerpoint/2010/main" val="27519872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5DAFC-E662-4548-978F-0F7ACF0346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MA"/>
          </a:p>
        </p:txBody>
      </p:sp>
      <p:sp>
        <p:nvSpPr>
          <p:cNvPr id="3" name="Subtitle 2">
            <a:extLst>
              <a:ext uri="{FF2B5EF4-FFF2-40B4-BE49-F238E27FC236}">
                <a16:creationId xmlns:a16="http://schemas.microsoft.com/office/drawing/2014/main" id="{AA6F0794-22A6-43A7-9DD7-6D36CE2C63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MA"/>
          </a:p>
        </p:txBody>
      </p:sp>
      <p:sp>
        <p:nvSpPr>
          <p:cNvPr id="4" name="Date Placeholder 3">
            <a:extLst>
              <a:ext uri="{FF2B5EF4-FFF2-40B4-BE49-F238E27FC236}">
                <a16:creationId xmlns:a16="http://schemas.microsoft.com/office/drawing/2014/main" id="{5B21AF22-7AC5-4B72-B3ED-DA311538FBEC}"/>
              </a:ext>
            </a:extLst>
          </p:cNvPr>
          <p:cNvSpPr>
            <a:spLocks noGrp="1"/>
          </p:cNvSpPr>
          <p:nvPr>
            <p:ph type="dt" sz="half" idx="10"/>
          </p:nvPr>
        </p:nvSpPr>
        <p:spPr/>
        <p:txBody>
          <a:bodyPr/>
          <a:lstStyle/>
          <a:p>
            <a:fld id="{1D8DE331-8BB0-4E6E-98B5-27874537E374}" type="datetimeFigureOut">
              <a:rPr lang="fr-MA" smtClean="0"/>
              <a:t>24/03/2025</a:t>
            </a:fld>
            <a:endParaRPr lang="fr-MA"/>
          </a:p>
        </p:txBody>
      </p:sp>
      <p:sp>
        <p:nvSpPr>
          <p:cNvPr id="5" name="Footer Placeholder 4">
            <a:extLst>
              <a:ext uri="{FF2B5EF4-FFF2-40B4-BE49-F238E27FC236}">
                <a16:creationId xmlns:a16="http://schemas.microsoft.com/office/drawing/2014/main" id="{64A93908-1992-4E7A-B0EF-3BD0414E8F6D}"/>
              </a:ext>
            </a:extLst>
          </p:cNvPr>
          <p:cNvSpPr>
            <a:spLocks noGrp="1"/>
          </p:cNvSpPr>
          <p:nvPr>
            <p:ph type="ftr" sz="quarter" idx="11"/>
          </p:nvPr>
        </p:nvSpPr>
        <p:spPr/>
        <p:txBody>
          <a:bodyPr/>
          <a:lstStyle/>
          <a:p>
            <a:endParaRPr lang="fr-MA"/>
          </a:p>
        </p:txBody>
      </p:sp>
      <p:sp>
        <p:nvSpPr>
          <p:cNvPr id="6" name="Slide Number Placeholder 5">
            <a:extLst>
              <a:ext uri="{FF2B5EF4-FFF2-40B4-BE49-F238E27FC236}">
                <a16:creationId xmlns:a16="http://schemas.microsoft.com/office/drawing/2014/main" id="{DD128180-D044-4CD0-B377-0B7D1367557C}"/>
              </a:ext>
            </a:extLst>
          </p:cNvPr>
          <p:cNvSpPr>
            <a:spLocks noGrp="1"/>
          </p:cNvSpPr>
          <p:nvPr>
            <p:ph type="sldNum" sz="quarter" idx="12"/>
          </p:nvPr>
        </p:nvSpPr>
        <p:spPr/>
        <p:txBody>
          <a:bodyPr/>
          <a:lstStyle/>
          <a:p>
            <a:fld id="{225A3591-4AE1-4863-B5DA-B925FBE0AAD9}" type="slidenum">
              <a:rPr lang="fr-MA" smtClean="0"/>
              <a:t>‹#›</a:t>
            </a:fld>
            <a:endParaRPr lang="fr-MA"/>
          </a:p>
        </p:txBody>
      </p:sp>
    </p:spTree>
    <p:extLst>
      <p:ext uri="{BB962C8B-B14F-4D97-AF65-F5344CB8AC3E}">
        <p14:creationId xmlns:p14="http://schemas.microsoft.com/office/powerpoint/2010/main" val="3575725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9FA5E-9359-4FD6-AE90-7783A22A30F3}"/>
              </a:ext>
            </a:extLst>
          </p:cNvPr>
          <p:cNvSpPr>
            <a:spLocks noGrp="1"/>
          </p:cNvSpPr>
          <p:nvPr>
            <p:ph type="title"/>
          </p:nvPr>
        </p:nvSpPr>
        <p:spPr/>
        <p:txBody>
          <a:bodyPr/>
          <a:lstStyle/>
          <a:p>
            <a:r>
              <a:rPr lang="en-US"/>
              <a:t>Click to edit Master title style</a:t>
            </a:r>
            <a:endParaRPr lang="fr-MA"/>
          </a:p>
        </p:txBody>
      </p:sp>
      <p:sp>
        <p:nvSpPr>
          <p:cNvPr id="3" name="Vertical Text Placeholder 2">
            <a:extLst>
              <a:ext uri="{FF2B5EF4-FFF2-40B4-BE49-F238E27FC236}">
                <a16:creationId xmlns:a16="http://schemas.microsoft.com/office/drawing/2014/main" id="{9082CF8E-8489-4FA3-BB59-A15A55D1CA7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MA"/>
          </a:p>
        </p:txBody>
      </p:sp>
      <p:sp>
        <p:nvSpPr>
          <p:cNvPr id="4" name="Date Placeholder 3">
            <a:extLst>
              <a:ext uri="{FF2B5EF4-FFF2-40B4-BE49-F238E27FC236}">
                <a16:creationId xmlns:a16="http://schemas.microsoft.com/office/drawing/2014/main" id="{45E4FB77-D30D-4663-A408-41C53D8EBC07}"/>
              </a:ext>
            </a:extLst>
          </p:cNvPr>
          <p:cNvSpPr>
            <a:spLocks noGrp="1"/>
          </p:cNvSpPr>
          <p:nvPr>
            <p:ph type="dt" sz="half" idx="10"/>
          </p:nvPr>
        </p:nvSpPr>
        <p:spPr/>
        <p:txBody>
          <a:bodyPr/>
          <a:lstStyle/>
          <a:p>
            <a:fld id="{1D8DE331-8BB0-4E6E-98B5-27874537E374}" type="datetimeFigureOut">
              <a:rPr lang="fr-MA" smtClean="0"/>
              <a:t>24/03/2025</a:t>
            </a:fld>
            <a:endParaRPr lang="fr-MA"/>
          </a:p>
        </p:txBody>
      </p:sp>
      <p:sp>
        <p:nvSpPr>
          <p:cNvPr id="5" name="Footer Placeholder 4">
            <a:extLst>
              <a:ext uri="{FF2B5EF4-FFF2-40B4-BE49-F238E27FC236}">
                <a16:creationId xmlns:a16="http://schemas.microsoft.com/office/drawing/2014/main" id="{6D7916B6-42A3-4E2B-A844-E7F0D1B82EC1}"/>
              </a:ext>
            </a:extLst>
          </p:cNvPr>
          <p:cNvSpPr>
            <a:spLocks noGrp="1"/>
          </p:cNvSpPr>
          <p:nvPr>
            <p:ph type="ftr" sz="quarter" idx="11"/>
          </p:nvPr>
        </p:nvSpPr>
        <p:spPr/>
        <p:txBody>
          <a:bodyPr/>
          <a:lstStyle/>
          <a:p>
            <a:endParaRPr lang="fr-MA"/>
          </a:p>
        </p:txBody>
      </p:sp>
      <p:sp>
        <p:nvSpPr>
          <p:cNvPr id="6" name="Slide Number Placeholder 5">
            <a:extLst>
              <a:ext uri="{FF2B5EF4-FFF2-40B4-BE49-F238E27FC236}">
                <a16:creationId xmlns:a16="http://schemas.microsoft.com/office/drawing/2014/main" id="{BFF4C1C5-D3D1-4545-A361-7CD8D96DA21F}"/>
              </a:ext>
            </a:extLst>
          </p:cNvPr>
          <p:cNvSpPr>
            <a:spLocks noGrp="1"/>
          </p:cNvSpPr>
          <p:nvPr>
            <p:ph type="sldNum" sz="quarter" idx="12"/>
          </p:nvPr>
        </p:nvSpPr>
        <p:spPr/>
        <p:txBody>
          <a:bodyPr/>
          <a:lstStyle/>
          <a:p>
            <a:fld id="{225A3591-4AE1-4863-B5DA-B925FBE0AAD9}" type="slidenum">
              <a:rPr lang="fr-MA" smtClean="0"/>
              <a:t>‹#›</a:t>
            </a:fld>
            <a:endParaRPr lang="fr-MA"/>
          </a:p>
        </p:txBody>
      </p:sp>
    </p:spTree>
    <p:extLst>
      <p:ext uri="{BB962C8B-B14F-4D97-AF65-F5344CB8AC3E}">
        <p14:creationId xmlns:p14="http://schemas.microsoft.com/office/powerpoint/2010/main" val="276881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32F67A-DF43-4904-B2EA-0EA38C4D268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MA"/>
          </a:p>
        </p:txBody>
      </p:sp>
      <p:sp>
        <p:nvSpPr>
          <p:cNvPr id="3" name="Vertical Text Placeholder 2">
            <a:extLst>
              <a:ext uri="{FF2B5EF4-FFF2-40B4-BE49-F238E27FC236}">
                <a16:creationId xmlns:a16="http://schemas.microsoft.com/office/drawing/2014/main" id="{E9D8A12F-FC02-4B75-BEF4-C620D54A73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MA"/>
          </a:p>
        </p:txBody>
      </p:sp>
      <p:sp>
        <p:nvSpPr>
          <p:cNvPr id="4" name="Date Placeholder 3">
            <a:extLst>
              <a:ext uri="{FF2B5EF4-FFF2-40B4-BE49-F238E27FC236}">
                <a16:creationId xmlns:a16="http://schemas.microsoft.com/office/drawing/2014/main" id="{62E30F01-679C-4BE9-A93B-8CEE9C9EDA89}"/>
              </a:ext>
            </a:extLst>
          </p:cNvPr>
          <p:cNvSpPr>
            <a:spLocks noGrp="1"/>
          </p:cNvSpPr>
          <p:nvPr>
            <p:ph type="dt" sz="half" idx="10"/>
          </p:nvPr>
        </p:nvSpPr>
        <p:spPr/>
        <p:txBody>
          <a:bodyPr/>
          <a:lstStyle/>
          <a:p>
            <a:fld id="{1D8DE331-8BB0-4E6E-98B5-27874537E374}" type="datetimeFigureOut">
              <a:rPr lang="fr-MA" smtClean="0"/>
              <a:t>24/03/2025</a:t>
            </a:fld>
            <a:endParaRPr lang="fr-MA"/>
          </a:p>
        </p:txBody>
      </p:sp>
      <p:sp>
        <p:nvSpPr>
          <p:cNvPr id="5" name="Footer Placeholder 4">
            <a:extLst>
              <a:ext uri="{FF2B5EF4-FFF2-40B4-BE49-F238E27FC236}">
                <a16:creationId xmlns:a16="http://schemas.microsoft.com/office/drawing/2014/main" id="{D8E412D7-7F65-4FCF-945D-AA85DD7366FA}"/>
              </a:ext>
            </a:extLst>
          </p:cNvPr>
          <p:cNvSpPr>
            <a:spLocks noGrp="1"/>
          </p:cNvSpPr>
          <p:nvPr>
            <p:ph type="ftr" sz="quarter" idx="11"/>
          </p:nvPr>
        </p:nvSpPr>
        <p:spPr/>
        <p:txBody>
          <a:bodyPr/>
          <a:lstStyle/>
          <a:p>
            <a:endParaRPr lang="fr-MA"/>
          </a:p>
        </p:txBody>
      </p:sp>
      <p:sp>
        <p:nvSpPr>
          <p:cNvPr id="6" name="Slide Number Placeholder 5">
            <a:extLst>
              <a:ext uri="{FF2B5EF4-FFF2-40B4-BE49-F238E27FC236}">
                <a16:creationId xmlns:a16="http://schemas.microsoft.com/office/drawing/2014/main" id="{2A0C75EE-C17A-46CE-912E-2C16E38D681C}"/>
              </a:ext>
            </a:extLst>
          </p:cNvPr>
          <p:cNvSpPr>
            <a:spLocks noGrp="1"/>
          </p:cNvSpPr>
          <p:nvPr>
            <p:ph type="sldNum" sz="quarter" idx="12"/>
          </p:nvPr>
        </p:nvSpPr>
        <p:spPr/>
        <p:txBody>
          <a:bodyPr/>
          <a:lstStyle/>
          <a:p>
            <a:fld id="{225A3591-4AE1-4863-B5DA-B925FBE0AAD9}" type="slidenum">
              <a:rPr lang="fr-MA" smtClean="0"/>
              <a:t>‹#›</a:t>
            </a:fld>
            <a:endParaRPr lang="fr-MA"/>
          </a:p>
        </p:txBody>
      </p:sp>
    </p:spTree>
    <p:extLst>
      <p:ext uri="{BB962C8B-B14F-4D97-AF65-F5344CB8AC3E}">
        <p14:creationId xmlns:p14="http://schemas.microsoft.com/office/powerpoint/2010/main" val="29788567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3852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89250-F762-4B33-B9A4-4444CCF252B2}"/>
              </a:ext>
            </a:extLst>
          </p:cNvPr>
          <p:cNvSpPr>
            <a:spLocks noGrp="1"/>
          </p:cNvSpPr>
          <p:nvPr>
            <p:ph type="title"/>
          </p:nvPr>
        </p:nvSpPr>
        <p:spPr/>
        <p:txBody>
          <a:bodyPr/>
          <a:lstStyle/>
          <a:p>
            <a:r>
              <a:rPr lang="en-US"/>
              <a:t>Click to edit Master title style</a:t>
            </a:r>
            <a:endParaRPr lang="fr-MA"/>
          </a:p>
        </p:txBody>
      </p:sp>
      <p:sp>
        <p:nvSpPr>
          <p:cNvPr id="3" name="Content Placeholder 2">
            <a:extLst>
              <a:ext uri="{FF2B5EF4-FFF2-40B4-BE49-F238E27FC236}">
                <a16:creationId xmlns:a16="http://schemas.microsoft.com/office/drawing/2014/main" id="{871776D1-2336-4BD2-8CC1-B71683E6A4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MA"/>
          </a:p>
        </p:txBody>
      </p:sp>
      <p:sp>
        <p:nvSpPr>
          <p:cNvPr id="4" name="Date Placeholder 3">
            <a:extLst>
              <a:ext uri="{FF2B5EF4-FFF2-40B4-BE49-F238E27FC236}">
                <a16:creationId xmlns:a16="http://schemas.microsoft.com/office/drawing/2014/main" id="{3E6B628C-E68C-430E-B2AA-85820C032559}"/>
              </a:ext>
            </a:extLst>
          </p:cNvPr>
          <p:cNvSpPr>
            <a:spLocks noGrp="1"/>
          </p:cNvSpPr>
          <p:nvPr>
            <p:ph type="dt" sz="half" idx="10"/>
          </p:nvPr>
        </p:nvSpPr>
        <p:spPr/>
        <p:txBody>
          <a:bodyPr/>
          <a:lstStyle/>
          <a:p>
            <a:fld id="{1D8DE331-8BB0-4E6E-98B5-27874537E374}" type="datetimeFigureOut">
              <a:rPr lang="fr-MA" smtClean="0"/>
              <a:t>24/03/2025</a:t>
            </a:fld>
            <a:endParaRPr lang="fr-MA"/>
          </a:p>
        </p:txBody>
      </p:sp>
      <p:sp>
        <p:nvSpPr>
          <p:cNvPr id="5" name="Footer Placeholder 4">
            <a:extLst>
              <a:ext uri="{FF2B5EF4-FFF2-40B4-BE49-F238E27FC236}">
                <a16:creationId xmlns:a16="http://schemas.microsoft.com/office/drawing/2014/main" id="{A39E8ED8-D98C-4121-B925-6C14F5E4AA67}"/>
              </a:ext>
            </a:extLst>
          </p:cNvPr>
          <p:cNvSpPr>
            <a:spLocks noGrp="1"/>
          </p:cNvSpPr>
          <p:nvPr>
            <p:ph type="ftr" sz="quarter" idx="11"/>
          </p:nvPr>
        </p:nvSpPr>
        <p:spPr/>
        <p:txBody>
          <a:bodyPr/>
          <a:lstStyle/>
          <a:p>
            <a:endParaRPr lang="fr-MA"/>
          </a:p>
        </p:txBody>
      </p:sp>
      <p:sp>
        <p:nvSpPr>
          <p:cNvPr id="6" name="Slide Number Placeholder 5">
            <a:extLst>
              <a:ext uri="{FF2B5EF4-FFF2-40B4-BE49-F238E27FC236}">
                <a16:creationId xmlns:a16="http://schemas.microsoft.com/office/drawing/2014/main" id="{BF8E5F14-25D9-420B-B654-E0A44B2A8700}"/>
              </a:ext>
            </a:extLst>
          </p:cNvPr>
          <p:cNvSpPr>
            <a:spLocks noGrp="1"/>
          </p:cNvSpPr>
          <p:nvPr>
            <p:ph type="sldNum" sz="quarter" idx="12"/>
          </p:nvPr>
        </p:nvSpPr>
        <p:spPr/>
        <p:txBody>
          <a:bodyPr/>
          <a:lstStyle/>
          <a:p>
            <a:fld id="{225A3591-4AE1-4863-B5DA-B925FBE0AAD9}" type="slidenum">
              <a:rPr lang="fr-MA" smtClean="0"/>
              <a:t>‹#›</a:t>
            </a:fld>
            <a:endParaRPr lang="fr-MA"/>
          </a:p>
        </p:txBody>
      </p:sp>
    </p:spTree>
    <p:extLst>
      <p:ext uri="{BB962C8B-B14F-4D97-AF65-F5344CB8AC3E}">
        <p14:creationId xmlns:p14="http://schemas.microsoft.com/office/powerpoint/2010/main" val="3544141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19456-FF85-4B15-AACC-6E329DCE7E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MA"/>
          </a:p>
        </p:txBody>
      </p:sp>
      <p:sp>
        <p:nvSpPr>
          <p:cNvPr id="3" name="Text Placeholder 2">
            <a:extLst>
              <a:ext uri="{FF2B5EF4-FFF2-40B4-BE49-F238E27FC236}">
                <a16:creationId xmlns:a16="http://schemas.microsoft.com/office/drawing/2014/main" id="{0D830592-3AF1-4253-94C7-3167CF6D7A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59C61B-4D82-4301-9670-4DB48A4B0BA5}"/>
              </a:ext>
            </a:extLst>
          </p:cNvPr>
          <p:cNvSpPr>
            <a:spLocks noGrp="1"/>
          </p:cNvSpPr>
          <p:nvPr>
            <p:ph type="dt" sz="half" idx="10"/>
          </p:nvPr>
        </p:nvSpPr>
        <p:spPr/>
        <p:txBody>
          <a:bodyPr/>
          <a:lstStyle/>
          <a:p>
            <a:fld id="{1D8DE331-8BB0-4E6E-98B5-27874537E374}" type="datetimeFigureOut">
              <a:rPr lang="fr-MA" smtClean="0"/>
              <a:t>24/03/2025</a:t>
            </a:fld>
            <a:endParaRPr lang="fr-MA"/>
          </a:p>
        </p:txBody>
      </p:sp>
      <p:sp>
        <p:nvSpPr>
          <p:cNvPr id="5" name="Footer Placeholder 4">
            <a:extLst>
              <a:ext uri="{FF2B5EF4-FFF2-40B4-BE49-F238E27FC236}">
                <a16:creationId xmlns:a16="http://schemas.microsoft.com/office/drawing/2014/main" id="{571003FF-C7C9-458F-846F-D90DCD9EFABC}"/>
              </a:ext>
            </a:extLst>
          </p:cNvPr>
          <p:cNvSpPr>
            <a:spLocks noGrp="1"/>
          </p:cNvSpPr>
          <p:nvPr>
            <p:ph type="ftr" sz="quarter" idx="11"/>
          </p:nvPr>
        </p:nvSpPr>
        <p:spPr/>
        <p:txBody>
          <a:bodyPr/>
          <a:lstStyle/>
          <a:p>
            <a:endParaRPr lang="fr-MA"/>
          </a:p>
        </p:txBody>
      </p:sp>
      <p:sp>
        <p:nvSpPr>
          <p:cNvPr id="6" name="Slide Number Placeholder 5">
            <a:extLst>
              <a:ext uri="{FF2B5EF4-FFF2-40B4-BE49-F238E27FC236}">
                <a16:creationId xmlns:a16="http://schemas.microsoft.com/office/drawing/2014/main" id="{A0F96F4B-BD87-4F8D-BAE7-EF5199E7C96C}"/>
              </a:ext>
            </a:extLst>
          </p:cNvPr>
          <p:cNvSpPr>
            <a:spLocks noGrp="1"/>
          </p:cNvSpPr>
          <p:nvPr>
            <p:ph type="sldNum" sz="quarter" idx="12"/>
          </p:nvPr>
        </p:nvSpPr>
        <p:spPr/>
        <p:txBody>
          <a:bodyPr/>
          <a:lstStyle/>
          <a:p>
            <a:fld id="{225A3591-4AE1-4863-B5DA-B925FBE0AAD9}" type="slidenum">
              <a:rPr lang="fr-MA" smtClean="0"/>
              <a:t>‹#›</a:t>
            </a:fld>
            <a:endParaRPr lang="fr-MA"/>
          </a:p>
        </p:txBody>
      </p:sp>
    </p:spTree>
    <p:extLst>
      <p:ext uri="{BB962C8B-B14F-4D97-AF65-F5344CB8AC3E}">
        <p14:creationId xmlns:p14="http://schemas.microsoft.com/office/powerpoint/2010/main" val="3152086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ECE10-9336-4402-9441-175317ACCF32}"/>
              </a:ext>
            </a:extLst>
          </p:cNvPr>
          <p:cNvSpPr>
            <a:spLocks noGrp="1"/>
          </p:cNvSpPr>
          <p:nvPr>
            <p:ph type="title"/>
          </p:nvPr>
        </p:nvSpPr>
        <p:spPr/>
        <p:txBody>
          <a:bodyPr/>
          <a:lstStyle/>
          <a:p>
            <a:r>
              <a:rPr lang="en-US"/>
              <a:t>Click to edit Master title style</a:t>
            </a:r>
            <a:endParaRPr lang="fr-MA"/>
          </a:p>
        </p:txBody>
      </p:sp>
      <p:sp>
        <p:nvSpPr>
          <p:cNvPr id="3" name="Content Placeholder 2">
            <a:extLst>
              <a:ext uri="{FF2B5EF4-FFF2-40B4-BE49-F238E27FC236}">
                <a16:creationId xmlns:a16="http://schemas.microsoft.com/office/drawing/2014/main" id="{351E867E-222A-4466-98D3-DC19E8B967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MA"/>
          </a:p>
        </p:txBody>
      </p:sp>
      <p:sp>
        <p:nvSpPr>
          <p:cNvPr id="4" name="Content Placeholder 3">
            <a:extLst>
              <a:ext uri="{FF2B5EF4-FFF2-40B4-BE49-F238E27FC236}">
                <a16:creationId xmlns:a16="http://schemas.microsoft.com/office/drawing/2014/main" id="{E7089BA4-23DE-48A8-B910-80562C537F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MA"/>
          </a:p>
        </p:txBody>
      </p:sp>
      <p:sp>
        <p:nvSpPr>
          <p:cNvPr id="5" name="Date Placeholder 4">
            <a:extLst>
              <a:ext uri="{FF2B5EF4-FFF2-40B4-BE49-F238E27FC236}">
                <a16:creationId xmlns:a16="http://schemas.microsoft.com/office/drawing/2014/main" id="{7AF773EB-0EF6-4338-86F3-8D2513A6633C}"/>
              </a:ext>
            </a:extLst>
          </p:cNvPr>
          <p:cNvSpPr>
            <a:spLocks noGrp="1"/>
          </p:cNvSpPr>
          <p:nvPr>
            <p:ph type="dt" sz="half" idx="10"/>
          </p:nvPr>
        </p:nvSpPr>
        <p:spPr/>
        <p:txBody>
          <a:bodyPr/>
          <a:lstStyle/>
          <a:p>
            <a:fld id="{1D8DE331-8BB0-4E6E-98B5-27874537E374}" type="datetimeFigureOut">
              <a:rPr lang="fr-MA" smtClean="0"/>
              <a:t>24/03/2025</a:t>
            </a:fld>
            <a:endParaRPr lang="fr-MA"/>
          </a:p>
        </p:txBody>
      </p:sp>
      <p:sp>
        <p:nvSpPr>
          <p:cNvPr id="6" name="Footer Placeholder 5">
            <a:extLst>
              <a:ext uri="{FF2B5EF4-FFF2-40B4-BE49-F238E27FC236}">
                <a16:creationId xmlns:a16="http://schemas.microsoft.com/office/drawing/2014/main" id="{26F290EA-0FF7-4EC9-BD0D-4313F798E4EB}"/>
              </a:ext>
            </a:extLst>
          </p:cNvPr>
          <p:cNvSpPr>
            <a:spLocks noGrp="1"/>
          </p:cNvSpPr>
          <p:nvPr>
            <p:ph type="ftr" sz="quarter" idx="11"/>
          </p:nvPr>
        </p:nvSpPr>
        <p:spPr/>
        <p:txBody>
          <a:bodyPr/>
          <a:lstStyle/>
          <a:p>
            <a:endParaRPr lang="fr-MA"/>
          </a:p>
        </p:txBody>
      </p:sp>
      <p:sp>
        <p:nvSpPr>
          <p:cNvPr id="7" name="Slide Number Placeholder 6">
            <a:extLst>
              <a:ext uri="{FF2B5EF4-FFF2-40B4-BE49-F238E27FC236}">
                <a16:creationId xmlns:a16="http://schemas.microsoft.com/office/drawing/2014/main" id="{3EBE1710-9291-48D9-B668-D5E1E694D00F}"/>
              </a:ext>
            </a:extLst>
          </p:cNvPr>
          <p:cNvSpPr>
            <a:spLocks noGrp="1"/>
          </p:cNvSpPr>
          <p:nvPr>
            <p:ph type="sldNum" sz="quarter" idx="12"/>
          </p:nvPr>
        </p:nvSpPr>
        <p:spPr/>
        <p:txBody>
          <a:bodyPr/>
          <a:lstStyle/>
          <a:p>
            <a:fld id="{225A3591-4AE1-4863-B5DA-B925FBE0AAD9}" type="slidenum">
              <a:rPr lang="fr-MA" smtClean="0"/>
              <a:t>‹#›</a:t>
            </a:fld>
            <a:endParaRPr lang="fr-MA"/>
          </a:p>
        </p:txBody>
      </p:sp>
    </p:spTree>
    <p:extLst>
      <p:ext uri="{BB962C8B-B14F-4D97-AF65-F5344CB8AC3E}">
        <p14:creationId xmlns:p14="http://schemas.microsoft.com/office/powerpoint/2010/main" val="1869239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F111D-2760-427E-B59F-E7F4A635484A}"/>
              </a:ext>
            </a:extLst>
          </p:cNvPr>
          <p:cNvSpPr>
            <a:spLocks noGrp="1"/>
          </p:cNvSpPr>
          <p:nvPr>
            <p:ph type="title"/>
          </p:nvPr>
        </p:nvSpPr>
        <p:spPr>
          <a:xfrm>
            <a:off x="839788" y="365125"/>
            <a:ext cx="10515600" cy="1325563"/>
          </a:xfrm>
        </p:spPr>
        <p:txBody>
          <a:bodyPr/>
          <a:lstStyle/>
          <a:p>
            <a:r>
              <a:rPr lang="en-US"/>
              <a:t>Click to edit Master title style</a:t>
            </a:r>
            <a:endParaRPr lang="fr-MA"/>
          </a:p>
        </p:txBody>
      </p:sp>
      <p:sp>
        <p:nvSpPr>
          <p:cNvPr id="3" name="Text Placeholder 2">
            <a:extLst>
              <a:ext uri="{FF2B5EF4-FFF2-40B4-BE49-F238E27FC236}">
                <a16:creationId xmlns:a16="http://schemas.microsoft.com/office/drawing/2014/main" id="{FEC7A35A-4807-46D7-8ACC-1FABF3DE93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A2C10A-9EAE-4B2C-9B4A-1C0727D3C6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MA"/>
          </a:p>
        </p:txBody>
      </p:sp>
      <p:sp>
        <p:nvSpPr>
          <p:cNvPr id="5" name="Text Placeholder 4">
            <a:extLst>
              <a:ext uri="{FF2B5EF4-FFF2-40B4-BE49-F238E27FC236}">
                <a16:creationId xmlns:a16="http://schemas.microsoft.com/office/drawing/2014/main" id="{89B5D06E-9B4F-4F06-B0FE-80858A7955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30A9E9-071A-4BE5-A6D3-5F298A291F8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MA"/>
          </a:p>
        </p:txBody>
      </p:sp>
      <p:sp>
        <p:nvSpPr>
          <p:cNvPr id="7" name="Date Placeholder 6">
            <a:extLst>
              <a:ext uri="{FF2B5EF4-FFF2-40B4-BE49-F238E27FC236}">
                <a16:creationId xmlns:a16="http://schemas.microsoft.com/office/drawing/2014/main" id="{251739A9-11BA-4B15-A7E0-81B49BFE10FB}"/>
              </a:ext>
            </a:extLst>
          </p:cNvPr>
          <p:cNvSpPr>
            <a:spLocks noGrp="1"/>
          </p:cNvSpPr>
          <p:nvPr>
            <p:ph type="dt" sz="half" idx="10"/>
          </p:nvPr>
        </p:nvSpPr>
        <p:spPr/>
        <p:txBody>
          <a:bodyPr/>
          <a:lstStyle/>
          <a:p>
            <a:fld id="{1D8DE331-8BB0-4E6E-98B5-27874537E374}" type="datetimeFigureOut">
              <a:rPr lang="fr-MA" smtClean="0"/>
              <a:t>24/03/2025</a:t>
            </a:fld>
            <a:endParaRPr lang="fr-MA"/>
          </a:p>
        </p:txBody>
      </p:sp>
      <p:sp>
        <p:nvSpPr>
          <p:cNvPr id="8" name="Footer Placeholder 7">
            <a:extLst>
              <a:ext uri="{FF2B5EF4-FFF2-40B4-BE49-F238E27FC236}">
                <a16:creationId xmlns:a16="http://schemas.microsoft.com/office/drawing/2014/main" id="{0F3A36FC-E8BE-4C4B-9610-2707736BCE9C}"/>
              </a:ext>
            </a:extLst>
          </p:cNvPr>
          <p:cNvSpPr>
            <a:spLocks noGrp="1"/>
          </p:cNvSpPr>
          <p:nvPr>
            <p:ph type="ftr" sz="quarter" idx="11"/>
          </p:nvPr>
        </p:nvSpPr>
        <p:spPr/>
        <p:txBody>
          <a:bodyPr/>
          <a:lstStyle/>
          <a:p>
            <a:endParaRPr lang="fr-MA"/>
          </a:p>
        </p:txBody>
      </p:sp>
      <p:sp>
        <p:nvSpPr>
          <p:cNvPr id="9" name="Slide Number Placeholder 8">
            <a:extLst>
              <a:ext uri="{FF2B5EF4-FFF2-40B4-BE49-F238E27FC236}">
                <a16:creationId xmlns:a16="http://schemas.microsoft.com/office/drawing/2014/main" id="{A7450557-488B-497E-8EEC-7E7D7862A775}"/>
              </a:ext>
            </a:extLst>
          </p:cNvPr>
          <p:cNvSpPr>
            <a:spLocks noGrp="1"/>
          </p:cNvSpPr>
          <p:nvPr>
            <p:ph type="sldNum" sz="quarter" idx="12"/>
          </p:nvPr>
        </p:nvSpPr>
        <p:spPr/>
        <p:txBody>
          <a:bodyPr/>
          <a:lstStyle/>
          <a:p>
            <a:fld id="{225A3591-4AE1-4863-B5DA-B925FBE0AAD9}" type="slidenum">
              <a:rPr lang="fr-MA" smtClean="0"/>
              <a:t>‹#›</a:t>
            </a:fld>
            <a:endParaRPr lang="fr-MA"/>
          </a:p>
        </p:txBody>
      </p:sp>
    </p:spTree>
    <p:extLst>
      <p:ext uri="{BB962C8B-B14F-4D97-AF65-F5344CB8AC3E}">
        <p14:creationId xmlns:p14="http://schemas.microsoft.com/office/powerpoint/2010/main" val="3869939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935FB-1C63-49EF-B067-0CA25D2117BF}"/>
              </a:ext>
            </a:extLst>
          </p:cNvPr>
          <p:cNvSpPr>
            <a:spLocks noGrp="1"/>
          </p:cNvSpPr>
          <p:nvPr>
            <p:ph type="title"/>
          </p:nvPr>
        </p:nvSpPr>
        <p:spPr/>
        <p:txBody>
          <a:bodyPr/>
          <a:lstStyle/>
          <a:p>
            <a:r>
              <a:rPr lang="en-US"/>
              <a:t>Click to edit Master title style</a:t>
            </a:r>
            <a:endParaRPr lang="fr-MA"/>
          </a:p>
        </p:txBody>
      </p:sp>
      <p:sp>
        <p:nvSpPr>
          <p:cNvPr id="3" name="Date Placeholder 2">
            <a:extLst>
              <a:ext uri="{FF2B5EF4-FFF2-40B4-BE49-F238E27FC236}">
                <a16:creationId xmlns:a16="http://schemas.microsoft.com/office/drawing/2014/main" id="{14E025F8-7C77-486B-A614-3DD9475C3E11}"/>
              </a:ext>
            </a:extLst>
          </p:cNvPr>
          <p:cNvSpPr>
            <a:spLocks noGrp="1"/>
          </p:cNvSpPr>
          <p:nvPr>
            <p:ph type="dt" sz="half" idx="10"/>
          </p:nvPr>
        </p:nvSpPr>
        <p:spPr/>
        <p:txBody>
          <a:bodyPr/>
          <a:lstStyle/>
          <a:p>
            <a:fld id="{1D8DE331-8BB0-4E6E-98B5-27874537E374}" type="datetimeFigureOut">
              <a:rPr lang="fr-MA" smtClean="0"/>
              <a:t>24/03/2025</a:t>
            </a:fld>
            <a:endParaRPr lang="fr-MA"/>
          </a:p>
        </p:txBody>
      </p:sp>
      <p:sp>
        <p:nvSpPr>
          <p:cNvPr id="4" name="Footer Placeholder 3">
            <a:extLst>
              <a:ext uri="{FF2B5EF4-FFF2-40B4-BE49-F238E27FC236}">
                <a16:creationId xmlns:a16="http://schemas.microsoft.com/office/drawing/2014/main" id="{34A2E90B-5F94-4386-8867-0A73FBCEFB75}"/>
              </a:ext>
            </a:extLst>
          </p:cNvPr>
          <p:cNvSpPr>
            <a:spLocks noGrp="1"/>
          </p:cNvSpPr>
          <p:nvPr>
            <p:ph type="ftr" sz="quarter" idx="11"/>
          </p:nvPr>
        </p:nvSpPr>
        <p:spPr/>
        <p:txBody>
          <a:bodyPr/>
          <a:lstStyle/>
          <a:p>
            <a:endParaRPr lang="fr-MA"/>
          </a:p>
        </p:txBody>
      </p:sp>
      <p:sp>
        <p:nvSpPr>
          <p:cNvPr id="5" name="Slide Number Placeholder 4">
            <a:extLst>
              <a:ext uri="{FF2B5EF4-FFF2-40B4-BE49-F238E27FC236}">
                <a16:creationId xmlns:a16="http://schemas.microsoft.com/office/drawing/2014/main" id="{AD94D886-DADB-40CD-9053-6C8D65E3565B}"/>
              </a:ext>
            </a:extLst>
          </p:cNvPr>
          <p:cNvSpPr>
            <a:spLocks noGrp="1"/>
          </p:cNvSpPr>
          <p:nvPr>
            <p:ph type="sldNum" sz="quarter" idx="12"/>
          </p:nvPr>
        </p:nvSpPr>
        <p:spPr/>
        <p:txBody>
          <a:bodyPr/>
          <a:lstStyle/>
          <a:p>
            <a:fld id="{225A3591-4AE1-4863-B5DA-B925FBE0AAD9}" type="slidenum">
              <a:rPr lang="fr-MA" smtClean="0"/>
              <a:t>‹#›</a:t>
            </a:fld>
            <a:endParaRPr lang="fr-MA"/>
          </a:p>
        </p:txBody>
      </p:sp>
    </p:spTree>
    <p:extLst>
      <p:ext uri="{BB962C8B-B14F-4D97-AF65-F5344CB8AC3E}">
        <p14:creationId xmlns:p14="http://schemas.microsoft.com/office/powerpoint/2010/main" val="3502649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2D2E17-44BD-4E49-B976-CA9ADEF84A55}"/>
              </a:ext>
            </a:extLst>
          </p:cNvPr>
          <p:cNvSpPr>
            <a:spLocks noGrp="1"/>
          </p:cNvSpPr>
          <p:nvPr>
            <p:ph type="dt" sz="half" idx="10"/>
          </p:nvPr>
        </p:nvSpPr>
        <p:spPr/>
        <p:txBody>
          <a:bodyPr/>
          <a:lstStyle/>
          <a:p>
            <a:fld id="{1D8DE331-8BB0-4E6E-98B5-27874537E374}" type="datetimeFigureOut">
              <a:rPr lang="fr-MA" smtClean="0"/>
              <a:t>24/03/2025</a:t>
            </a:fld>
            <a:endParaRPr lang="fr-MA"/>
          </a:p>
        </p:txBody>
      </p:sp>
      <p:sp>
        <p:nvSpPr>
          <p:cNvPr id="3" name="Footer Placeholder 2">
            <a:extLst>
              <a:ext uri="{FF2B5EF4-FFF2-40B4-BE49-F238E27FC236}">
                <a16:creationId xmlns:a16="http://schemas.microsoft.com/office/drawing/2014/main" id="{F4C0226B-63D1-4CE3-BEFE-F93E0300C028}"/>
              </a:ext>
            </a:extLst>
          </p:cNvPr>
          <p:cNvSpPr>
            <a:spLocks noGrp="1"/>
          </p:cNvSpPr>
          <p:nvPr>
            <p:ph type="ftr" sz="quarter" idx="11"/>
          </p:nvPr>
        </p:nvSpPr>
        <p:spPr/>
        <p:txBody>
          <a:bodyPr/>
          <a:lstStyle/>
          <a:p>
            <a:endParaRPr lang="fr-MA"/>
          </a:p>
        </p:txBody>
      </p:sp>
      <p:sp>
        <p:nvSpPr>
          <p:cNvPr id="4" name="Slide Number Placeholder 3">
            <a:extLst>
              <a:ext uri="{FF2B5EF4-FFF2-40B4-BE49-F238E27FC236}">
                <a16:creationId xmlns:a16="http://schemas.microsoft.com/office/drawing/2014/main" id="{9375EAC6-6501-461D-A3AF-C673DDD177AC}"/>
              </a:ext>
            </a:extLst>
          </p:cNvPr>
          <p:cNvSpPr>
            <a:spLocks noGrp="1"/>
          </p:cNvSpPr>
          <p:nvPr>
            <p:ph type="sldNum" sz="quarter" idx="12"/>
          </p:nvPr>
        </p:nvSpPr>
        <p:spPr/>
        <p:txBody>
          <a:bodyPr/>
          <a:lstStyle/>
          <a:p>
            <a:fld id="{225A3591-4AE1-4863-B5DA-B925FBE0AAD9}" type="slidenum">
              <a:rPr lang="fr-MA" smtClean="0"/>
              <a:t>‹#›</a:t>
            </a:fld>
            <a:endParaRPr lang="fr-MA"/>
          </a:p>
        </p:txBody>
      </p:sp>
    </p:spTree>
    <p:extLst>
      <p:ext uri="{BB962C8B-B14F-4D97-AF65-F5344CB8AC3E}">
        <p14:creationId xmlns:p14="http://schemas.microsoft.com/office/powerpoint/2010/main" val="3231252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97827-AE5D-460C-A181-32618B095B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MA"/>
          </a:p>
        </p:txBody>
      </p:sp>
      <p:sp>
        <p:nvSpPr>
          <p:cNvPr id="3" name="Content Placeholder 2">
            <a:extLst>
              <a:ext uri="{FF2B5EF4-FFF2-40B4-BE49-F238E27FC236}">
                <a16:creationId xmlns:a16="http://schemas.microsoft.com/office/drawing/2014/main" id="{BD7C5690-2F95-4CC0-A977-6CF1BB25F6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MA"/>
          </a:p>
        </p:txBody>
      </p:sp>
      <p:sp>
        <p:nvSpPr>
          <p:cNvPr id="4" name="Text Placeholder 3">
            <a:extLst>
              <a:ext uri="{FF2B5EF4-FFF2-40B4-BE49-F238E27FC236}">
                <a16:creationId xmlns:a16="http://schemas.microsoft.com/office/drawing/2014/main" id="{DAD2A1C7-B3FD-49C7-9873-A059724B20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03E7DC-B7C8-4C4F-9ADC-CB90C4E97882}"/>
              </a:ext>
            </a:extLst>
          </p:cNvPr>
          <p:cNvSpPr>
            <a:spLocks noGrp="1"/>
          </p:cNvSpPr>
          <p:nvPr>
            <p:ph type="dt" sz="half" idx="10"/>
          </p:nvPr>
        </p:nvSpPr>
        <p:spPr/>
        <p:txBody>
          <a:bodyPr/>
          <a:lstStyle/>
          <a:p>
            <a:fld id="{1D8DE331-8BB0-4E6E-98B5-27874537E374}" type="datetimeFigureOut">
              <a:rPr lang="fr-MA" smtClean="0"/>
              <a:t>24/03/2025</a:t>
            </a:fld>
            <a:endParaRPr lang="fr-MA"/>
          </a:p>
        </p:txBody>
      </p:sp>
      <p:sp>
        <p:nvSpPr>
          <p:cNvPr id="6" name="Footer Placeholder 5">
            <a:extLst>
              <a:ext uri="{FF2B5EF4-FFF2-40B4-BE49-F238E27FC236}">
                <a16:creationId xmlns:a16="http://schemas.microsoft.com/office/drawing/2014/main" id="{BE0FD690-B2B8-4DFC-854A-B201DD5AC845}"/>
              </a:ext>
            </a:extLst>
          </p:cNvPr>
          <p:cNvSpPr>
            <a:spLocks noGrp="1"/>
          </p:cNvSpPr>
          <p:nvPr>
            <p:ph type="ftr" sz="quarter" idx="11"/>
          </p:nvPr>
        </p:nvSpPr>
        <p:spPr/>
        <p:txBody>
          <a:bodyPr/>
          <a:lstStyle/>
          <a:p>
            <a:endParaRPr lang="fr-MA"/>
          </a:p>
        </p:txBody>
      </p:sp>
      <p:sp>
        <p:nvSpPr>
          <p:cNvPr id="7" name="Slide Number Placeholder 6">
            <a:extLst>
              <a:ext uri="{FF2B5EF4-FFF2-40B4-BE49-F238E27FC236}">
                <a16:creationId xmlns:a16="http://schemas.microsoft.com/office/drawing/2014/main" id="{95BC139D-D4A8-4AF8-ACC8-7DBC03569742}"/>
              </a:ext>
            </a:extLst>
          </p:cNvPr>
          <p:cNvSpPr>
            <a:spLocks noGrp="1"/>
          </p:cNvSpPr>
          <p:nvPr>
            <p:ph type="sldNum" sz="quarter" idx="12"/>
          </p:nvPr>
        </p:nvSpPr>
        <p:spPr/>
        <p:txBody>
          <a:bodyPr/>
          <a:lstStyle/>
          <a:p>
            <a:fld id="{225A3591-4AE1-4863-B5DA-B925FBE0AAD9}" type="slidenum">
              <a:rPr lang="fr-MA" smtClean="0"/>
              <a:t>‹#›</a:t>
            </a:fld>
            <a:endParaRPr lang="fr-MA"/>
          </a:p>
        </p:txBody>
      </p:sp>
    </p:spTree>
    <p:extLst>
      <p:ext uri="{BB962C8B-B14F-4D97-AF65-F5344CB8AC3E}">
        <p14:creationId xmlns:p14="http://schemas.microsoft.com/office/powerpoint/2010/main" val="2751120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22EC4-1275-4CDE-B071-E054F6FD98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MA"/>
          </a:p>
        </p:txBody>
      </p:sp>
      <p:sp>
        <p:nvSpPr>
          <p:cNvPr id="3" name="Picture Placeholder 2">
            <a:extLst>
              <a:ext uri="{FF2B5EF4-FFF2-40B4-BE49-F238E27FC236}">
                <a16:creationId xmlns:a16="http://schemas.microsoft.com/office/drawing/2014/main" id="{1A0410DE-D9EA-4249-A285-42F4F8FC40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MA"/>
          </a:p>
        </p:txBody>
      </p:sp>
      <p:sp>
        <p:nvSpPr>
          <p:cNvPr id="4" name="Text Placeholder 3">
            <a:extLst>
              <a:ext uri="{FF2B5EF4-FFF2-40B4-BE49-F238E27FC236}">
                <a16:creationId xmlns:a16="http://schemas.microsoft.com/office/drawing/2014/main" id="{D4FA6F07-6EFC-4A49-8AF9-2D350DE16D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7FFBDC-1DB4-4C56-A7EE-E4DB7869A40D}"/>
              </a:ext>
            </a:extLst>
          </p:cNvPr>
          <p:cNvSpPr>
            <a:spLocks noGrp="1"/>
          </p:cNvSpPr>
          <p:nvPr>
            <p:ph type="dt" sz="half" idx="10"/>
          </p:nvPr>
        </p:nvSpPr>
        <p:spPr/>
        <p:txBody>
          <a:bodyPr/>
          <a:lstStyle/>
          <a:p>
            <a:fld id="{1D8DE331-8BB0-4E6E-98B5-27874537E374}" type="datetimeFigureOut">
              <a:rPr lang="fr-MA" smtClean="0"/>
              <a:t>24/03/2025</a:t>
            </a:fld>
            <a:endParaRPr lang="fr-MA"/>
          </a:p>
        </p:txBody>
      </p:sp>
      <p:sp>
        <p:nvSpPr>
          <p:cNvPr id="6" name="Footer Placeholder 5">
            <a:extLst>
              <a:ext uri="{FF2B5EF4-FFF2-40B4-BE49-F238E27FC236}">
                <a16:creationId xmlns:a16="http://schemas.microsoft.com/office/drawing/2014/main" id="{108085C6-A413-4C99-8762-A7606FDC8F66}"/>
              </a:ext>
            </a:extLst>
          </p:cNvPr>
          <p:cNvSpPr>
            <a:spLocks noGrp="1"/>
          </p:cNvSpPr>
          <p:nvPr>
            <p:ph type="ftr" sz="quarter" idx="11"/>
          </p:nvPr>
        </p:nvSpPr>
        <p:spPr/>
        <p:txBody>
          <a:bodyPr/>
          <a:lstStyle/>
          <a:p>
            <a:endParaRPr lang="fr-MA"/>
          </a:p>
        </p:txBody>
      </p:sp>
      <p:sp>
        <p:nvSpPr>
          <p:cNvPr id="7" name="Slide Number Placeholder 6">
            <a:extLst>
              <a:ext uri="{FF2B5EF4-FFF2-40B4-BE49-F238E27FC236}">
                <a16:creationId xmlns:a16="http://schemas.microsoft.com/office/drawing/2014/main" id="{10309604-CB50-48C5-A3E8-11E30BD42B68}"/>
              </a:ext>
            </a:extLst>
          </p:cNvPr>
          <p:cNvSpPr>
            <a:spLocks noGrp="1"/>
          </p:cNvSpPr>
          <p:nvPr>
            <p:ph type="sldNum" sz="quarter" idx="12"/>
          </p:nvPr>
        </p:nvSpPr>
        <p:spPr/>
        <p:txBody>
          <a:bodyPr/>
          <a:lstStyle/>
          <a:p>
            <a:fld id="{225A3591-4AE1-4863-B5DA-B925FBE0AAD9}" type="slidenum">
              <a:rPr lang="fr-MA" smtClean="0"/>
              <a:t>‹#›</a:t>
            </a:fld>
            <a:endParaRPr lang="fr-MA"/>
          </a:p>
        </p:txBody>
      </p:sp>
    </p:spTree>
    <p:extLst>
      <p:ext uri="{BB962C8B-B14F-4D97-AF65-F5344CB8AC3E}">
        <p14:creationId xmlns:p14="http://schemas.microsoft.com/office/powerpoint/2010/main" val="34618282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FD05FC-3D01-4B0F-BCC2-DC3EBDAD07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MA"/>
          </a:p>
        </p:txBody>
      </p:sp>
      <p:sp>
        <p:nvSpPr>
          <p:cNvPr id="3" name="Text Placeholder 2">
            <a:extLst>
              <a:ext uri="{FF2B5EF4-FFF2-40B4-BE49-F238E27FC236}">
                <a16:creationId xmlns:a16="http://schemas.microsoft.com/office/drawing/2014/main" id="{0ACD3BE6-8EA3-433E-A62F-A823E06FA2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MA"/>
          </a:p>
        </p:txBody>
      </p:sp>
      <p:sp>
        <p:nvSpPr>
          <p:cNvPr id="4" name="Date Placeholder 3">
            <a:extLst>
              <a:ext uri="{FF2B5EF4-FFF2-40B4-BE49-F238E27FC236}">
                <a16:creationId xmlns:a16="http://schemas.microsoft.com/office/drawing/2014/main" id="{FF3D92FE-32DB-4407-ACD8-CD0ED82A45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DE331-8BB0-4E6E-98B5-27874537E374}" type="datetimeFigureOut">
              <a:rPr lang="fr-MA" smtClean="0"/>
              <a:t>24/03/2025</a:t>
            </a:fld>
            <a:endParaRPr lang="fr-MA"/>
          </a:p>
        </p:txBody>
      </p:sp>
      <p:sp>
        <p:nvSpPr>
          <p:cNvPr id="5" name="Footer Placeholder 4">
            <a:extLst>
              <a:ext uri="{FF2B5EF4-FFF2-40B4-BE49-F238E27FC236}">
                <a16:creationId xmlns:a16="http://schemas.microsoft.com/office/drawing/2014/main" id="{B780F84E-2F0A-4B84-9BCA-0A5744011F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MA"/>
          </a:p>
        </p:txBody>
      </p:sp>
      <p:sp>
        <p:nvSpPr>
          <p:cNvPr id="6" name="Slide Number Placeholder 5">
            <a:extLst>
              <a:ext uri="{FF2B5EF4-FFF2-40B4-BE49-F238E27FC236}">
                <a16:creationId xmlns:a16="http://schemas.microsoft.com/office/drawing/2014/main" id="{339585BF-CF02-43A0-9349-C16AE41F0B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5A3591-4AE1-4863-B5DA-B925FBE0AAD9}" type="slidenum">
              <a:rPr lang="fr-MA" smtClean="0"/>
              <a:t>‹#›</a:t>
            </a:fld>
            <a:endParaRPr lang="fr-MA"/>
          </a:p>
        </p:txBody>
      </p:sp>
    </p:spTree>
    <p:extLst>
      <p:ext uri="{BB962C8B-B14F-4D97-AF65-F5344CB8AC3E}">
        <p14:creationId xmlns:p14="http://schemas.microsoft.com/office/powerpoint/2010/main" val="25021231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svg"/><Relationship Id="rId10" Type="http://schemas.openxmlformats.org/officeDocument/2006/relationships/image" Target="../media/image9.png"/><Relationship Id="rId4" Type="http://schemas.openxmlformats.org/officeDocument/2006/relationships/image" Target="../media/image3.gif"/><Relationship Id="rId9" Type="http://schemas.openxmlformats.org/officeDocument/2006/relationships/image" Target="../media/image8.png"/><Relationship Id="rId14" Type="http://schemas.openxmlformats.org/officeDocument/2006/relationships/image" Target="../media/image13.png"/></Relationships>
</file>

<file path=ppt/slides/_rels/slide1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1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1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1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1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1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42.png"/><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8" Type="http://schemas.openxmlformats.org/officeDocument/2006/relationships/image" Target="../media/image3.gif"/><Relationship Id="rId13" Type="http://schemas.openxmlformats.org/officeDocument/2006/relationships/image" Target="../media/image4.png"/><Relationship Id="rId18" Type="http://schemas.openxmlformats.org/officeDocument/2006/relationships/image" Target="../media/image9.png"/><Relationship Id="rId26" Type="http://schemas.openxmlformats.org/officeDocument/2006/relationships/image" Target="../media/image21.png"/><Relationship Id="rId3" Type="http://schemas.microsoft.com/office/2007/relationships/media" Target="../media/media2.mp4"/><Relationship Id="rId21"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png"/><Relationship Id="rId17" Type="http://schemas.openxmlformats.org/officeDocument/2006/relationships/image" Target="../media/image8.png"/><Relationship Id="rId25" Type="http://schemas.openxmlformats.org/officeDocument/2006/relationships/image" Target="../media/image20.png"/><Relationship Id="rId2" Type="http://schemas.microsoft.com/office/2007/relationships/media" Target="../media/media1.mp4"/><Relationship Id="rId16" Type="http://schemas.openxmlformats.org/officeDocument/2006/relationships/image" Target="../media/image7.png"/><Relationship Id="rId20" Type="http://schemas.openxmlformats.org/officeDocument/2006/relationships/image" Target="../media/image11.png"/><Relationship Id="rId1" Type="http://schemas.openxmlformats.org/officeDocument/2006/relationships/video" Target="NULL" TargetMode="External"/><Relationship Id="rId6" Type="http://schemas.openxmlformats.org/officeDocument/2006/relationships/image" Target="../media/image15.png"/><Relationship Id="rId11" Type="http://schemas.openxmlformats.org/officeDocument/2006/relationships/image" Target="../media/image1.png"/><Relationship Id="rId24" Type="http://schemas.openxmlformats.org/officeDocument/2006/relationships/image" Target="../media/image19.png"/><Relationship Id="rId5" Type="http://schemas.openxmlformats.org/officeDocument/2006/relationships/slideLayout" Target="../slideLayouts/slideLayout1.xml"/><Relationship Id="rId15" Type="http://schemas.openxmlformats.org/officeDocument/2006/relationships/image" Target="../media/image6.png"/><Relationship Id="rId23" Type="http://schemas.openxmlformats.org/officeDocument/2006/relationships/image" Target="../media/image18.png"/><Relationship Id="rId10" Type="http://schemas.openxmlformats.org/officeDocument/2006/relationships/image" Target="../media/image14.svg"/><Relationship Id="rId19" Type="http://schemas.openxmlformats.org/officeDocument/2006/relationships/image" Target="../media/image10.png"/><Relationship Id="rId4" Type="http://schemas.openxmlformats.org/officeDocument/2006/relationships/video" Target="../media/media2.mp4"/><Relationship Id="rId9" Type="http://schemas.openxmlformats.org/officeDocument/2006/relationships/image" Target="../media/image13.png"/><Relationship Id="rId14" Type="http://schemas.openxmlformats.org/officeDocument/2006/relationships/image" Target="../media/image5.png"/><Relationship Id="rId22" Type="http://schemas.openxmlformats.org/officeDocument/2006/relationships/image" Target="../media/image17.gif"/></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42.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40.png"/><Relationship Id="rId5" Type="http://schemas.openxmlformats.org/officeDocument/2006/relationships/image" Target="../media/image45.png"/><Relationship Id="rId4" Type="http://schemas.openxmlformats.org/officeDocument/2006/relationships/image" Target="../media/image44.png"/></Relationships>
</file>

<file path=ppt/slides/_rels/slide24.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3.png"/><Relationship Id="rId7" Type="http://schemas.openxmlformats.org/officeDocument/2006/relationships/image" Target="../media/image41.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40.png"/><Relationship Id="rId5" Type="http://schemas.openxmlformats.org/officeDocument/2006/relationships/image" Target="../media/image45.png"/><Relationship Id="rId4" Type="http://schemas.openxmlformats.org/officeDocument/2006/relationships/image" Target="../media/image44.png"/></Relationships>
</file>

<file path=ppt/slides/_rels/slide25.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43.png"/><Relationship Id="rId5" Type="http://schemas.openxmlformats.org/officeDocument/2006/relationships/image" Target="../media/image46.png"/><Relationship Id="rId4" Type="http://schemas.openxmlformats.org/officeDocument/2006/relationships/image" Target="../media/image41.png"/><Relationship Id="rId9" Type="http://schemas.openxmlformats.org/officeDocument/2006/relationships/image" Target="../media/image47.png"/></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image" Target="../media/image48.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46.png"/><Relationship Id="rId5" Type="http://schemas.openxmlformats.org/officeDocument/2006/relationships/image" Target="../media/image47.png"/><Relationship Id="rId4" Type="http://schemas.openxmlformats.org/officeDocument/2006/relationships/image" Target="../media/image41.png"/></Relationships>
</file>

<file path=ppt/slides/_rels/slide27.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image" Target="../media/image49.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47.png"/><Relationship Id="rId5" Type="http://schemas.openxmlformats.org/officeDocument/2006/relationships/image" Target="../media/image48.png"/><Relationship Id="rId4" Type="http://schemas.openxmlformats.org/officeDocument/2006/relationships/image" Target="../media/image41.png"/></Relationships>
</file>

<file path=ppt/slides/_rels/slide28.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image" Target="../media/image50.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48.png"/><Relationship Id="rId5" Type="http://schemas.openxmlformats.org/officeDocument/2006/relationships/image" Target="../media/image49.png"/><Relationship Id="rId4" Type="http://schemas.openxmlformats.org/officeDocument/2006/relationships/image" Target="../media/image41.png"/></Relationships>
</file>

<file path=ppt/slides/_rels/slide2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17.gif"/><Relationship Id="rId5" Type="http://schemas.openxmlformats.org/officeDocument/2006/relationships/image" Target="../media/image50.png"/><Relationship Id="rId4" Type="http://schemas.openxmlformats.org/officeDocument/2006/relationships/image" Target="../media/image41.png"/></Relationships>
</file>

<file path=ppt/slides/_rels/slide3.xml.rels><?xml version="1.0" encoding="UTF-8" standalone="yes"?>
<Relationships xmlns="http://schemas.openxmlformats.org/package/2006/relationships"><Relationship Id="rId13" Type="http://schemas.openxmlformats.org/officeDocument/2006/relationships/image" Target="../media/image30.png"/><Relationship Id="rId18" Type="http://schemas.openxmlformats.org/officeDocument/2006/relationships/image" Target="../media/image4.png"/><Relationship Id="rId26" Type="http://schemas.openxmlformats.org/officeDocument/2006/relationships/image" Target="../media/image12.png"/><Relationship Id="rId3" Type="http://schemas.openxmlformats.org/officeDocument/2006/relationships/image" Target="../media/image22.gif"/><Relationship Id="rId21" Type="http://schemas.openxmlformats.org/officeDocument/2006/relationships/image" Target="../media/image7.png"/><Relationship Id="rId7" Type="http://schemas.openxmlformats.org/officeDocument/2006/relationships/image" Target="../media/image13.png"/><Relationship Id="rId12" Type="http://schemas.openxmlformats.org/officeDocument/2006/relationships/image" Target="../media/image29.svg"/><Relationship Id="rId17" Type="http://schemas.openxmlformats.org/officeDocument/2006/relationships/image" Target="../media/image3.gif"/><Relationship Id="rId25" Type="http://schemas.openxmlformats.org/officeDocument/2006/relationships/image" Target="../media/image11.png"/><Relationship Id="rId33" Type="http://schemas.openxmlformats.org/officeDocument/2006/relationships/image" Target="../media/image21.png"/><Relationship Id="rId2" Type="http://schemas.openxmlformats.org/officeDocument/2006/relationships/notesSlide" Target="../notesSlides/notesSlide1.xml"/><Relationship Id="rId16" Type="http://schemas.openxmlformats.org/officeDocument/2006/relationships/image" Target="../media/image33.gif"/><Relationship Id="rId20" Type="http://schemas.openxmlformats.org/officeDocument/2006/relationships/image" Target="../media/image6.png"/><Relationship Id="rId29" Type="http://schemas.openxmlformats.org/officeDocument/2006/relationships/image" Target="../media/image17.gif"/><Relationship Id="rId1" Type="http://schemas.openxmlformats.org/officeDocument/2006/relationships/slideLayout" Target="../slideLayouts/slideLayout1.xml"/><Relationship Id="rId6" Type="http://schemas.openxmlformats.org/officeDocument/2006/relationships/image" Target="../media/image25.png"/><Relationship Id="rId11" Type="http://schemas.openxmlformats.org/officeDocument/2006/relationships/image" Target="../media/image28.png"/><Relationship Id="rId24" Type="http://schemas.openxmlformats.org/officeDocument/2006/relationships/image" Target="../media/image10.png"/><Relationship Id="rId32" Type="http://schemas.openxmlformats.org/officeDocument/2006/relationships/image" Target="../media/image20.png"/><Relationship Id="rId5" Type="http://schemas.openxmlformats.org/officeDocument/2006/relationships/image" Target="../media/image24.png"/><Relationship Id="rId15" Type="http://schemas.openxmlformats.org/officeDocument/2006/relationships/image" Target="../media/image32.png"/><Relationship Id="rId23" Type="http://schemas.openxmlformats.org/officeDocument/2006/relationships/image" Target="../media/image9.png"/><Relationship Id="rId28" Type="http://schemas.openxmlformats.org/officeDocument/2006/relationships/image" Target="../media/image35.png"/><Relationship Id="rId10" Type="http://schemas.openxmlformats.org/officeDocument/2006/relationships/image" Target="../media/image27.svg"/><Relationship Id="rId19" Type="http://schemas.openxmlformats.org/officeDocument/2006/relationships/image" Target="../media/image5.png"/><Relationship Id="rId31" Type="http://schemas.openxmlformats.org/officeDocument/2006/relationships/image" Target="../media/image19.png"/><Relationship Id="rId4" Type="http://schemas.openxmlformats.org/officeDocument/2006/relationships/image" Target="../media/image23.png"/><Relationship Id="rId9" Type="http://schemas.openxmlformats.org/officeDocument/2006/relationships/image" Target="../media/image26.png"/><Relationship Id="rId14" Type="http://schemas.openxmlformats.org/officeDocument/2006/relationships/image" Target="../media/image31.svg"/><Relationship Id="rId22" Type="http://schemas.openxmlformats.org/officeDocument/2006/relationships/image" Target="../media/image8.png"/><Relationship Id="rId27" Type="http://schemas.openxmlformats.org/officeDocument/2006/relationships/image" Target="../media/image34.png"/><Relationship Id="rId30" Type="http://schemas.openxmlformats.org/officeDocument/2006/relationships/image" Target="../media/image18.png"/><Relationship Id="rId8" Type="http://schemas.openxmlformats.org/officeDocument/2006/relationships/image" Target="../media/image14.svg"/></Relationships>
</file>

<file path=ppt/slides/_rels/slide30.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50.png"/></Relationships>
</file>

<file path=ppt/slides/_rels/slide31.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51.png"/><Relationship Id="rId4" Type="http://schemas.openxmlformats.org/officeDocument/2006/relationships/image" Target="../media/image40.png"/></Relationships>
</file>

<file path=ppt/slides/_rels/slide32.xml.rels><?xml version="1.0" encoding="UTF-8" standalone="yes"?>
<Relationships xmlns="http://schemas.openxmlformats.org/package/2006/relationships"><Relationship Id="rId3" Type="http://schemas.openxmlformats.org/officeDocument/2006/relationships/image" Target="../media/image52.gif"/><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53.png"/><Relationship Id="rId5" Type="http://schemas.openxmlformats.org/officeDocument/2006/relationships/image" Target="../media/image51.png"/><Relationship Id="rId4" Type="http://schemas.openxmlformats.org/officeDocument/2006/relationships/image" Target="../media/image40.png"/></Relationships>
</file>

<file path=ppt/slides/_rels/slide3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54.png"/><Relationship Id="rId5" Type="http://schemas.openxmlformats.org/officeDocument/2006/relationships/image" Target="../media/image51.png"/><Relationship Id="rId4" Type="http://schemas.openxmlformats.org/officeDocument/2006/relationships/image" Target="../media/image40.png"/></Relationships>
</file>

<file path=ppt/slides/_rels/slide34.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40.png"/><Relationship Id="rId7" Type="http://schemas.openxmlformats.org/officeDocument/2006/relationships/image" Target="../media/image55.pn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53.png"/><Relationship Id="rId5" Type="http://schemas.openxmlformats.org/officeDocument/2006/relationships/image" Target="../media/image54.png"/><Relationship Id="rId4" Type="http://schemas.openxmlformats.org/officeDocument/2006/relationships/image" Target="../media/image51.png"/></Relationships>
</file>

<file path=ppt/slides/_rels/slide35.xml.rels><?xml version="1.0" encoding="UTF-8" standalone="yes"?>
<Relationships xmlns="http://schemas.openxmlformats.org/package/2006/relationships"><Relationship Id="rId3" Type="http://schemas.openxmlformats.org/officeDocument/2006/relationships/image" Target="../media/image55.png"/><Relationship Id="rId7" Type="http://schemas.openxmlformats.org/officeDocument/2006/relationships/image" Target="../media/image54.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51.png"/><Relationship Id="rId5" Type="http://schemas.openxmlformats.org/officeDocument/2006/relationships/image" Target="../media/image40.png"/><Relationship Id="rId4" Type="http://schemas.openxmlformats.org/officeDocument/2006/relationships/image" Target="../media/image56.png"/></Relationships>
</file>

<file path=ppt/slides/_rels/slide36.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40.png"/><Relationship Id="rId7" Type="http://schemas.openxmlformats.org/officeDocument/2006/relationships/image" Target="../media/image57.pn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1.png"/><Relationship Id="rId9" Type="http://schemas.microsoft.com/office/2007/relationships/hdphoto" Target="../media/hdphoto2.wdp"/></Relationships>
</file>

<file path=ppt/slides/_rels/slide37.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40.png"/><Relationship Id="rId7" Type="http://schemas.openxmlformats.org/officeDocument/2006/relationships/image" Target="../media/image59.png"/><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57.png"/><Relationship Id="rId5" Type="http://schemas.microsoft.com/office/2007/relationships/hdphoto" Target="../media/hdphoto2.wdp"/><Relationship Id="rId4" Type="http://schemas.openxmlformats.org/officeDocument/2006/relationships/image" Target="../media/image58.png"/><Relationship Id="rId9" Type="http://schemas.openxmlformats.org/officeDocument/2006/relationships/image" Target="../media/image51.png"/></Relationships>
</file>

<file path=ppt/slides/_rels/slide38.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40.png"/><Relationship Id="rId7" Type="http://schemas.openxmlformats.org/officeDocument/2006/relationships/image" Target="../media/image60.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59.png"/><Relationship Id="rId5" Type="http://schemas.microsoft.com/office/2007/relationships/hdphoto" Target="../media/hdphoto2.wdp"/><Relationship Id="rId4" Type="http://schemas.openxmlformats.org/officeDocument/2006/relationships/image" Target="../media/image58.png"/></Relationships>
</file>

<file path=ppt/slides/_rels/slide39.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9.png"/><Relationship Id="rId7" Type="http://schemas.microsoft.com/office/2007/relationships/hdphoto" Target="../media/hdphoto2.wdp"/><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image" Target="../media/image58.png"/><Relationship Id="rId5" Type="http://schemas.openxmlformats.org/officeDocument/2006/relationships/image" Target="../media/image40.png"/><Relationship Id="rId4" Type="http://schemas.openxmlformats.org/officeDocument/2006/relationships/image" Target="../media/image60.png"/></Relationships>
</file>

<file path=ppt/slides/_rels/slide4.xml.rels><?xml version="1.0" encoding="UTF-8" standalone="yes"?>
<Relationships xmlns="http://schemas.openxmlformats.org/package/2006/relationships"><Relationship Id="rId8" Type="http://schemas.openxmlformats.org/officeDocument/2006/relationships/image" Target="../media/image31.svg"/><Relationship Id="rId13" Type="http://schemas.openxmlformats.org/officeDocument/2006/relationships/image" Target="../media/image24.png"/><Relationship Id="rId18" Type="http://schemas.openxmlformats.org/officeDocument/2006/relationships/image" Target="../media/image36.png"/><Relationship Id="rId3" Type="http://schemas.openxmlformats.org/officeDocument/2006/relationships/image" Target="../media/image26.png"/><Relationship Id="rId21" Type="http://schemas.openxmlformats.org/officeDocument/2006/relationships/image" Target="../media/image38.gif"/><Relationship Id="rId7" Type="http://schemas.openxmlformats.org/officeDocument/2006/relationships/image" Target="../media/image30.png"/><Relationship Id="rId12" Type="http://schemas.openxmlformats.org/officeDocument/2006/relationships/image" Target="../media/image23.png"/><Relationship Id="rId17" Type="http://schemas.openxmlformats.org/officeDocument/2006/relationships/image" Target="../media/image21.png"/><Relationship Id="rId2" Type="http://schemas.openxmlformats.org/officeDocument/2006/relationships/notesSlide" Target="../notesSlides/notesSlide2.xml"/><Relationship Id="rId16" Type="http://schemas.openxmlformats.org/officeDocument/2006/relationships/image" Target="../media/image14.svg"/><Relationship Id="rId20"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image" Target="../media/image29.svg"/><Relationship Id="rId11" Type="http://schemas.openxmlformats.org/officeDocument/2006/relationships/image" Target="../media/image22.gif"/><Relationship Id="rId5" Type="http://schemas.openxmlformats.org/officeDocument/2006/relationships/image" Target="../media/image28.png"/><Relationship Id="rId15" Type="http://schemas.openxmlformats.org/officeDocument/2006/relationships/image" Target="../media/image13.png"/><Relationship Id="rId10" Type="http://schemas.openxmlformats.org/officeDocument/2006/relationships/image" Target="../media/image33.gif"/><Relationship Id="rId19" Type="http://schemas.openxmlformats.org/officeDocument/2006/relationships/image" Target="../media/image37.png"/><Relationship Id="rId4" Type="http://schemas.openxmlformats.org/officeDocument/2006/relationships/image" Target="../media/image27.svg"/><Relationship Id="rId9" Type="http://schemas.openxmlformats.org/officeDocument/2006/relationships/image" Target="../media/image32.png"/><Relationship Id="rId14" Type="http://schemas.openxmlformats.org/officeDocument/2006/relationships/image" Target="../media/image25.png"/></Relationships>
</file>

<file path=ppt/slides/_rels/slide40.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1.png"/><Relationship Id="rId7" Type="http://schemas.openxmlformats.org/officeDocument/2006/relationships/image" Target="../media/image64.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image" Target="../media/image63.svg"/><Relationship Id="rId5" Type="http://schemas.openxmlformats.org/officeDocument/2006/relationships/image" Target="../media/image62.png"/><Relationship Id="rId4" Type="http://schemas.openxmlformats.org/officeDocument/2006/relationships/image" Target="../media/image40.png"/></Relationships>
</file>

<file path=ppt/slides/_rels/slide41.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40.png"/><Relationship Id="rId7" Type="http://schemas.openxmlformats.org/officeDocument/2006/relationships/image" Target="../media/image65.png"/><Relationship Id="rId2" Type="http://schemas.openxmlformats.org/officeDocument/2006/relationships/notesSlide" Target="../notesSlides/notesSlide39.xml"/><Relationship Id="rId1" Type="http://schemas.openxmlformats.org/officeDocument/2006/relationships/slideLayout" Target="../slideLayouts/slideLayout1.xml"/><Relationship Id="rId6" Type="http://schemas.openxmlformats.org/officeDocument/2006/relationships/image" Target="../media/image64.png"/><Relationship Id="rId5" Type="http://schemas.openxmlformats.org/officeDocument/2006/relationships/image" Target="../media/image63.svg"/><Relationship Id="rId10" Type="http://schemas.openxmlformats.org/officeDocument/2006/relationships/image" Target="../media/image67.png"/><Relationship Id="rId4" Type="http://schemas.openxmlformats.org/officeDocument/2006/relationships/image" Target="../media/image62.png"/><Relationship Id="rId9" Type="http://schemas.openxmlformats.org/officeDocument/2006/relationships/image" Target="../media/image66.png"/></Relationships>
</file>

<file path=ppt/slides/_rels/slide42.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40.png"/><Relationship Id="rId7" Type="http://schemas.openxmlformats.org/officeDocument/2006/relationships/image" Target="../media/image67.png"/><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66.png"/><Relationship Id="rId11" Type="http://schemas.openxmlformats.org/officeDocument/2006/relationships/image" Target="../media/image69.png"/><Relationship Id="rId5" Type="http://schemas.openxmlformats.org/officeDocument/2006/relationships/image" Target="../media/image63.svg"/><Relationship Id="rId10" Type="http://schemas.openxmlformats.org/officeDocument/2006/relationships/image" Target="../media/image68.png"/><Relationship Id="rId4" Type="http://schemas.openxmlformats.org/officeDocument/2006/relationships/image" Target="../media/image62.png"/><Relationship Id="rId9" Type="http://schemas.openxmlformats.org/officeDocument/2006/relationships/image" Target="../media/image65.png"/></Relationships>
</file>

<file path=ppt/slides/_rels/slide43.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68.png"/><Relationship Id="rId7" Type="http://schemas.openxmlformats.org/officeDocument/2006/relationships/image" Target="../media/image63.svg"/><Relationship Id="rId2" Type="http://schemas.openxmlformats.org/officeDocument/2006/relationships/notesSlide" Target="../notesSlides/notesSlide41.xml"/><Relationship Id="rId1" Type="http://schemas.openxmlformats.org/officeDocument/2006/relationships/slideLayout" Target="../slideLayouts/slideLayout1.xml"/><Relationship Id="rId6" Type="http://schemas.openxmlformats.org/officeDocument/2006/relationships/image" Target="../media/image62.png"/><Relationship Id="rId5" Type="http://schemas.openxmlformats.org/officeDocument/2006/relationships/image" Target="../media/image40.png"/><Relationship Id="rId10" Type="http://schemas.openxmlformats.org/officeDocument/2006/relationships/image" Target="../media/image70.png"/><Relationship Id="rId4" Type="http://schemas.openxmlformats.org/officeDocument/2006/relationships/image" Target="../media/image69.png"/><Relationship Id="rId9" Type="http://schemas.openxmlformats.org/officeDocument/2006/relationships/image" Target="../media/image67.png"/></Relationships>
</file>

<file path=ppt/slides/_rels/slide44.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70.png"/><Relationship Id="rId7" Type="http://schemas.openxmlformats.org/officeDocument/2006/relationships/image" Target="../media/image68.png"/><Relationship Id="rId2" Type="http://schemas.openxmlformats.org/officeDocument/2006/relationships/notesSlide" Target="../notesSlides/notesSlide42.xml"/><Relationship Id="rId1" Type="http://schemas.openxmlformats.org/officeDocument/2006/relationships/slideLayout" Target="../slideLayouts/slideLayout1.xml"/><Relationship Id="rId6" Type="http://schemas.openxmlformats.org/officeDocument/2006/relationships/image" Target="../media/image63.svg"/><Relationship Id="rId5" Type="http://schemas.openxmlformats.org/officeDocument/2006/relationships/image" Target="../media/image62.png"/><Relationship Id="rId4" Type="http://schemas.openxmlformats.org/officeDocument/2006/relationships/image" Target="../media/image40.png"/></Relationships>
</file>

<file path=ppt/slides/_rels/slide45.xml.rels><?xml version="1.0" encoding="UTF-8" standalone="yes"?>
<Relationships xmlns="http://schemas.openxmlformats.org/package/2006/relationships"><Relationship Id="rId3" Type="http://schemas.openxmlformats.org/officeDocument/2006/relationships/image" Target="../media/image71.png"/><Relationship Id="rId7" Type="http://schemas.openxmlformats.org/officeDocument/2006/relationships/image" Target="../media/image72.png"/><Relationship Id="rId2" Type="http://schemas.openxmlformats.org/officeDocument/2006/relationships/notesSlide" Target="../notesSlides/notesSlide43.xml"/><Relationship Id="rId1" Type="http://schemas.openxmlformats.org/officeDocument/2006/relationships/slideLayout" Target="../slideLayouts/slideLayout1.xml"/><Relationship Id="rId6" Type="http://schemas.openxmlformats.org/officeDocument/2006/relationships/image" Target="../media/image63.svg"/><Relationship Id="rId5" Type="http://schemas.openxmlformats.org/officeDocument/2006/relationships/image" Target="../media/image62.png"/><Relationship Id="rId4" Type="http://schemas.openxmlformats.org/officeDocument/2006/relationships/image" Target="../media/image40.png"/></Relationships>
</file>

<file path=ppt/slides/_rels/slide46.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72.png"/><Relationship Id="rId7" Type="http://schemas.openxmlformats.org/officeDocument/2006/relationships/image" Target="../media/image71.png"/><Relationship Id="rId2" Type="http://schemas.openxmlformats.org/officeDocument/2006/relationships/notesSlide" Target="../notesSlides/notesSlide44.xml"/><Relationship Id="rId1" Type="http://schemas.openxmlformats.org/officeDocument/2006/relationships/slideLayout" Target="../slideLayouts/slideLayout1.xml"/><Relationship Id="rId6" Type="http://schemas.openxmlformats.org/officeDocument/2006/relationships/image" Target="../media/image63.svg"/><Relationship Id="rId5" Type="http://schemas.openxmlformats.org/officeDocument/2006/relationships/image" Target="../media/image62.png"/><Relationship Id="rId4" Type="http://schemas.openxmlformats.org/officeDocument/2006/relationships/image" Target="../media/image40.png"/></Relationships>
</file>

<file path=ppt/slides/_rels/slide47.xml.rels><?xml version="1.0" encoding="UTF-8" standalone="yes"?>
<Relationships xmlns="http://schemas.openxmlformats.org/package/2006/relationships"><Relationship Id="rId3" Type="http://schemas.openxmlformats.org/officeDocument/2006/relationships/image" Target="../media/image73.png"/><Relationship Id="rId7" Type="http://schemas.openxmlformats.org/officeDocument/2006/relationships/image" Target="../media/image72.png"/><Relationship Id="rId2" Type="http://schemas.openxmlformats.org/officeDocument/2006/relationships/notesSlide" Target="../notesSlides/notesSlide45.xml"/><Relationship Id="rId1" Type="http://schemas.openxmlformats.org/officeDocument/2006/relationships/slideLayout" Target="../slideLayouts/slideLayout1.xml"/><Relationship Id="rId6" Type="http://schemas.openxmlformats.org/officeDocument/2006/relationships/image" Target="../media/image63.svg"/><Relationship Id="rId5" Type="http://schemas.openxmlformats.org/officeDocument/2006/relationships/image" Target="../media/image62.png"/><Relationship Id="rId4" Type="http://schemas.openxmlformats.org/officeDocument/2006/relationships/image" Target="../media/image40.png"/></Relationships>
</file>

<file path=ppt/slides/_rels/slide48.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46.xml"/><Relationship Id="rId1" Type="http://schemas.openxmlformats.org/officeDocument/2006/relationships/slideLayout" Target="../slideLayouts/slideLayout1.xml"/><Relationship Id="rId6" Type="http://schemas.openxmlformats.org/officeDocument/2006/relationships/image" Target="../media/image63.svg"/><Relationship Id="rId5" Type="http://schemas.openxmlformats.org/officeDocument/2006/relationships/image" Target="../media/image62.png"/><Relationship Id="rId4" Type="http://schemas.openxmlformats.org/officeDocument/2006/relationships/image" Target="../media/image40.png"/></Relationships>
</file>

<file path=ppt/slides/_rels/slide4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7.xml"/><Relationship Id="rId1" Type="http://schemas.openxmlformats.org/officeDocument/2006/relationships/slideLayout" Target="../slideLayouts/slideLayout1.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5.xml.rels><?xml version="1.0" encoding="UTF-8" standalone="yes"?>
<Relationships xmlns="http://schemas.openxmlformats.org/package/2006/relationships"><Relationship Id="rId8" Type="http://schemas.openxmlformats.org/officeDocument/2006/relationships/image" Target="../media/image14.svg"/><Relationship Id="rId13" Type="http://schemas.openxmlformats.org/officeDocument/2006/relationships/image" Target="../media/image30.png"/><Relationship Id="rId18" Type="http://schemas.openxmlformats.org/officeDocument/2006/relationships/image" Target="../media/image38.gif"/><Relationship Id="rId3" Type="http://schemas.openxmlformats.org/officeDocument/2006/relationships/image" Target="../media/image22.gif"/><Relationship Id="rId21" Type="http://schemas.microsoft.com/office/2007/relationships/hdphoto" Target="../media/hdphoto1.wdp"/><Relationship Id="rId7" Type="http://schemas.openxmlformats.org/officeDocument/2006/relationships/image" Target="../media/image13.png"/><Relationship Id="rId12" Type="http://schemas.openxmlformats.org/officeDocument/2006/relationships/image" Target="../media/image29.svg"/><Relationship Id="rId17" Type="http://schemas.openxmlformats.org/officeDocument/2006/relationships/image" Target="../media/image21.png"/><Relationship Id="rId2" Type="http://schemas.openxmlformats.org/officeDocument/2006/relationships/notesSlide" Target="../notesSlides/notesSlide3.xml"/><Relationship Id="rId16" Type="http://schemas.openxmlformats.org/officeDocument/2006/relationships/image" Target="../media/image33.gif"/><Relationship Id="rId20" Type="http://schemas.openxmlformats.org/officeDocument/2006/relationships/image" Target="../media/image37.png"/><Relationship Id="rId1" Type="http://schemas.openxmlformats.org/officeDocument/2006/relationships/slideLayout" Target="../slideLayouts/slideLayout1.xml"/><Relationship Id="rId6" Type="http://schemas.openxmlformats.org/officeDocument/2006/relationships/image" Target="../media/image25.png"/><Relationship Id="rId11" Type="http://schemas.openxmlformats.org/officeDocument/2006/relationships/image" Target="../media/image28.png"/><Relationship Id="rId5" Type="http://schemas.openxmlformats.org/officeDocument/2006/relationships/image" Target="../media/image24.png"/><Relationship Id="rId15" Type="http://schemas.openxmlformats.org/officeDocument/2006/relationships/image" Target="../media/image32.png"/><Relationship Id="rId10" Type="http://schemas.openxmlformats.org/officeDocument/2006/relationships/image" Target="../media/image27.svg"/><Relationship Id="rId19" Type="http://schemas.openxmlformats.org/officeDocument/2006/relationships/image" Target="../media/image36.png"/><Relationship Id="rId4" Type="http://schemas.openxmlformats.org/officeDocument/2006/relationships/image" Target="../media/image23.png"/><Relationship Id="rId9" Type="http://schemas.openxmlformats.org/officeDocument/2006/relationships/image" Target="../media/image26.png"/><Relationship Id="rId14" Type="http://schemas.openxmlformats.org/officeDocument/2006/relationships/image" Target="../media/image31.svg"/><Relationship Id="rId22" Type="http://schemas.openxmlformats.org/officeDocument/2006/relationships/image" Target="../media/image39.png"/></Relationships>
</file>

<file path=ppt/slides/_rels/slide50.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40.png"/><Relationship Id="rId7" Type="http://schemas.openxmlformats.org/officeDocument/2006/relationships/image" Target="../media/image77.png"/><Relationship Id="rId2" Type="http://schemas.openxmlformats.org/officeDocument/2006/relationships/notesSlide" Target="../notesSlides/notesSlide48.xml"/><Relationship Id="rId1" Type="http://schemas.openxmlformats.org/officeDocument/2006/relationships/slideLayout" Target="../slideLayouts/slideLayout1.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51.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40.png"/><Relationship Id="rId7" Type="http://schemas.openxmlformats.org/officeDocument/2006/relationships/image" Target="../media/image75.png"/><Relationship Id="rId2" Type="http://schemas.openxmlformats.org/officeDocument/2006/relationships/notesSlide" Target="../notesSlides/notesSlide49.xml"/><Relationship Id="rId1" Type="http://schemas.openxmlformats.org/officeDocument/2006/relationships/slideLayout" Target="../slideLayouts/slideLayout1.xml"/><Relationship Id="rId6" Type="http://schemas.openxmlformats.org/officeDocument/2006/relationships/image" Target="../media/image78.png"/><Relationship Id="rId5" Type="http://schemas.openxmlformats.org/officeDocument/2006/relationships/image" Target="../media/image77.pn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png"/></Relationships>
</file>

<file path=ppt/slides/_rels/slide52.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40.png"/><Relationship Id="rId7" Type="http://schemas.openxmlformats.org/officeDocument/2006/relationships/image" Target="../media/image77.png"/><Relationship Id="rId2" Type="http://schemas.openxmlformats.org/officeDocument/2006/relationships/notesSlide" Target="../notesSlides/notesSlide50.xml"/><Relationship Id="rId1" Type="http://schemas.openxmlformats.org/officeDocument/2006/relationships/slideLayout" Target="../slideLayouts/slideLayout1.xml"/><Relationship Id="rId6" Type="http://schemas.openxmlformats.org/officeDocument/2006/relationships/image" Target="../media/image80.png"/><Relationship Id="rId5" Type="http://schemas.openxmlformats.org/officeDocument/2006/relationships/image" Target="../media/image79.png"/><Relationship Id="rId10" Type="http://schemas.openxmlformats.org/officeDocument/2006/relationships/image" Target="../media/image82.png"/><Relationship Id="rId4" Type="http://schemas.openxmlformats.org/officeDocument/2006/relationships/image" Target="../media/image74.png"/><Relationship Id="rId9" Type="http://schemas.openxmlformats.org/officeDocument/2006/relationships/image" Target="../media/image81.png"/></Relationships>
</file>

<file path=ppt/slides/_rels/slide53.xml.rels><?xml version="1.0" encoding="UTF-8" standalone="yes"?>
<Relationships xmlns="http://schemas.openxmlformats.org/package/2006/relationships"><Relationship Id="rId8" Type="http://schemas.openxmlformats.org/officeDocument/2006/relationships/image" Target="../media/image80.png"/><Relationship Id="rId3" Type="http://schemas.openxmlformats.org/officeDocument/2006/relationships/image" Target="../media/image40.png"/><Relationship Id="rId7" Type="http://schemas.openxmlformats.org/officeDocument/2006/relationships/image" Target="../media/image79.png"/><Relationship Id="rId2" Type="http://schemas.openxmlformats.org/officeDocument/2006/relationships/notesSlide" Target="../notesSlides/notesSlide51.xml"/><Relationship Id="rId1" Type="http://schemas.openxmlformats.org/officeDocument/2006/relationships/slideLayout" Target="../slideLayouts/slideLayout1.xml"/><Relationship Id="rId6" Type="http://schemas.openxmlformats.org/officeDocument/2006/relationships/image" Target="../media/image82.png"/><Relationship Id="rId5" Type="http://schemas.openxmlformats.org/officeDocument/2006/relationships/image" Target="../media/image81.png"/><Relationship Id="rId10" Type="http://schemas.openxmlformats.org/officeDocument/2006/relationships/image" Target="../media/image84.png"/><Relationship Id="rId4" Type="http://schemas.openxmlformats.org/officeDocument/2006/relationships/image" Target="../media/image74.png"/><Relationship Id="rId9" Type="http://schemas.openxmlformats.org/officeDocument/2006/relationships/image" Target="../media/image83.png"/></Relationships>
</file>

<file path=ppt/slides/_rels/slide54.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image" Target="../media/image40.png"/><Relationship Id="rId7" Type="http://schemas.openxmlformats.org/officeDocument/2006/relationships/image" Target="../media/image81.png"/><Relationship Id="rId2" Type="http://schemas.openxmlformats.org/officeDocument/2006/relationships/notesSlide" Target="../notesSlides/notesSlide52.xml"/><Relationship Id="rId1" Type="http://schemas.openxmlformats.org/officeDocument/2006/relationships/slideLayout" Target="../slideLayouts/slideLayout1.xml"/><Relationship Id="rId6" Type="http://schemas.openxmlformats.org/officeDocument/2006/relationships/image" Target="../media/image84.png"/><Relationship Id="rId5" Type="http://schemas.openxmlformats.org/officeDocument/2006/relationships/image" Target="../media/image83.png"/><Relationship Id="rId10" Type="http://schemas.openxmlformats.org/officeDocument/2006/relationships/image" Target="../media/image86.png"/><Relationship Id="rId4" Type="http://schemas.openxmlformats.org/officeDocument/2006/relationships/image" Target="../media/image74.png"/><Relationship Id="rId9" Type="http://schemas.openxmlformats.org/officeDocument/2006/relationships/image" Target="../media/image85.png"/></Relationships>
</file>

<file path=ppt/slides/_rels/slide55.xml.rels><?xml version="1.0" encoding="UTF-8" standalone="yes"?>
<Relationships xmlns="http://schemas.openxmlformats.org/package/2006/relationships"><Relationship Id="rId8" Type="http://schemas.openxmlformats.org/officeDocument/2006/relationships/image" Target="../media/image88.png"/><Relationship Id="rId3" Type="http://schemas.openxmlformats.org/officeDocument/2006/relationships/image" Target="../media/image40.png"/><Relationship Id="rId7" Type="http://schemas.openxmlformats.org/officeDocument/2006/relationships/image" Target="../media/image87.png"/><Relationship Id="rId2" Type="http://schemas.openxmlformats.org/officeDocument/2006/relationships/notesSlide" Target="../notesSlides/notesSlide53.xml"/><Relationship Id="rId1" Type="http://schemas.openxmlformats.org/officeDocument/2006/relationships/slideLayout" Target="../slideLayouts/slideLayout1.xml"/><Relationship Id="rId6" Type="http://schemas.openxmlformats.org/officeDocument/2006/relationships/image" Target="../media/image86.png"/><Relationship Id="rId5" Type="http://schemas.openxmlformats.org/officeDocument/2006/relationships/image" Target="../media/image85.png"/><Relationship Id="rId10" Type="http://schemas.openxmlformats.org/officeDocument/2006/relationships/image" Target="../media/image84.png"/><Relationship Id="rId4" Type="http://schemas.openxmlformats.org/officeDocument/2006/relationships/image" Target="../media/image74.png"/><Relationship Id="rId9" Type="http://schemas.openxmlformats.org/officeDocument/2006/relationships/image" Target="../media/image83.png"/></Relationships>
</file>

<file path=ppt/slides/_rels/slide56.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image" Target="../media/image40.png"/><Relationship Id="rId7" Type="http://schemas.openxmlformats.org/officeDocument/2006/relationships/image" Target="../media/image85.png"/><Relationship Id="rId2" Type="http://schemas.openxmlformats.org/officeDocument/2006/relationships/notesSlide" Target="../notesSlides/notesSlide54.xml"/><Relationship Id="rId1" Type="http://schemas.openxmlformats.org/officeDocument/2006/relationships/slideLayout" Target="../slideLayouts/slideLayout1.xml"/><Relationship Id="rId6" Type="http://schemas.openxmlformats.org/officeDocument/2006/relationships/image" Target="../media/image88.png"/><Relationship Id="rId5" Type="http://schemas.openxmlformats.org/officeDocument/2006/relationships/image" Target="../media/image87.png"/><Relationship Id="rId10" Type="http://schemas.openxmlformats.org/officeDocument/2006/relationships/image" Target="../media/image90.png"/><Relationship Id="rId4" Type="http://schemas.openxmlformats.org/officeDocument/2006/relationships/image" Target="../media/image74.png"/><Relationship Id="rId9" Type="http://schemas.openxmlformats.org/officeDocument/2006/relationships/image" Target="../media/image89.png"/></Relationships>
</file>

<file path=ppt/slides/_rels/slide57.xml.rels><?xml version="1.0" encoding="UTF-8" standalone="yes"?>
<Relationships xmlns="http://schemas.openxmlformats.org/package/2006/relationships"><Relationship Id="rId8" Type="http://schemas.openxmlformats.org/officeDocument/2006/relationships/image" Target="../media/image88.png"/><Relationship Id="rId3" Type="http://schemas.openxmlformats.org/officeDocument/2006/relationships/image" Target="../media/image40.png"/><Relationship Id="rId7" Type="http://schemas.openxmlformats.org/officeDocument/2006/relationships/image" Target="../media/image87.png"/><Relationship Id="rId2" Type="http://schemas.openxmlformats.org/officeDocument/2006/relationships/notesSlide" Target="../notesSlides/notesSlide55.xml"/><Relationship Id="rId1" Type="http://schemas.openxmlformats.org/officeDocument/2006/relationships/slideLayout" Target="../slideLayouts/slideLayout1.xml"/><Relationship Id="rId6" Type="http://schemas.openxmlformats.org/officeDocument/2006/relationships/image" Target="../media/image90.png"/><Relationship Id="rId5" Type="http://schemas.openxmlformats.org/officeDocument/2006/relationships/image" Target="../media/image89.png"/><Relationship Id="rId10" Type="http://schemas.openxmlformats.org/officeDocument/2006/relationships/image" Target="../media/image92.png"/><Relationship Id="rId4" Type="http://schemas.openxmlformats.org/officeDocument/2006/relationships/image" Target="../media/image74.png"/><Relationship Id="rId9" Type="http://schemas.openxmlformats.org/officeDocument/2006/relationships/image" Target="../media/image91.png"/></Relationships>
</file>

<file path=ppt/slides/_rels/slide58.xml.rels><?xml version="1.0" encoding="UTF-8" standalone="yes"?>
<Relationships xmlns="http://schemas.openxmlformats.org/package/2006/relationships"><Relationship Id="rId8" Type="http://schemas.openxmlformats.org/officeDocument/2006/relationships/image" Target="../media/image90.png"/><Relationship Id="rId3" Type="http://schemas.openxmlformats.org/officeDocument/2006/relationships/image" Target="../media/image40.png"/><Relationship Id="rId7" Type="http://schemas.openxmlformats.org/officeDocument/2006/relationships/image" Target="../media/image89.png"/><Relationship Id="rId2" Type="http://schemas.openxmlformats.org/officeDocument/2006/relationships/notesSlide" Target="../notesSlides/notesSlide56.xml"/><Relationship Id="rId1" Type="http://schemas.openxmlformats.org/officeDocument/2006/relationships/slideLayout" Target="../slideLayouts/slideLayout1.xml"/><Relationship Id="rId6" Type="http://schemas.openxmlformats.org/officeDocument/2006/relationships/image" Target="../media/image92.png"/><Relationship Id="rId5" Type="http://schemas.openxmlformats.org/officeDocument/2006/relationships/image" Target="../media/image91.png"/><Relationship Id="rId4" Type="http://schemas.openxmlformats.org/officeDocument/2006/relationships/image" Target="../media/image74.png"/><Relationship Id="rId9" Type="http://schemas.openxmlformats.org/officeDocument/2006/relationships/image" Target="../media/image93.png"/></Relationships>
</file>

<file path=ppt/slides/_rels/slide59.xml.rels><?xml version="1.0" encoding="UTF-8" standalone="yes"?>
<Relationships xmlns="http://schemas.openxmlformats.org/package/2006/relationships"><Relationship Id="rId8" Type="http://schemas.openxmlformats.org/officeDocument/2006/relationships/image" Target="../media/image94.png"/><Relationship Id="rId3" Type="http://schemas.openxmlformats.org/officeDocument/2006/relationships/image" Target="../media/image40.png"/><Relationship Id="rId7" Type="http://schemas.openxmlformats.org/officeDocument/2006/relationships/image" Target="../media/image92.png"/><Relationship Id="rId2" Type="http://schemas.openxmlformats.org/officeDocument/2006/relationships/notesSlide" Target="../notesSlides/notesSlide57.xml"/><Relationship Id="rId1" Type="http://schemas.openxmlformats.org/officeDocument/2006/relationships/slideLayout" Target="../slideLayouts/slideLayout1.xml"/><Relationship Id="rId6" Type="http://schemas.openxmlformats.org/officeDocument/2006/relationships/image" Target="../media/image91.png"/><Relationship Id="rId5" Type="http://schemas.openxmlformats.org/officeDocument/2006/relationships/image" Target="../media/image93.png"/><Relationship Id="rId4" Type="http://schemas.openxmlformats.org/officeDocument/2006/relationships/image" Target="../media/image74.png"/></Relationships>
</file>

<file path=ppt/slides/_rels/slide6.xml.rels><?xml version="1.0" encoding="UTF-8" standalone="yes"?>
<Relationships xmlns="http://schemas.openxmlformats.org/package/2006/relationships"><Relationship Id="rId8" Type="http://schemas.openxmlformats.org/officeDocument/2006/relationships/image" Target="../media/image38.gif"/><Relationship Id="rId3" Type="http://schemas.openxmlformats.org/officeDocument/2006/relationships/image" Target="../media/image39.png"/><Relationship Id="rId7" Type="http://schemas.microsoft.com/office/2007/relationships/hdphoto" Target="../media/hdphoto1.wdp"/><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37.png"/><Relationship Id="rId5" Type="http://schemas.openxmlformats.org/officeDocument/2006/relationships/image" Target="../media/image36.png"/><Relationship Id="rId10" Type="http://schemas.openxmlformats.org/officeDocument/2006/relationships/image" Target="../media/image14.svg"/><Relationship Id="rId4" Type="http://schemas.openxmlformats.org/officeDocument/2006/relationships/image" Target="../media/image21.png"/><Relationship Id="rId9" Type="http://schemas.openxmlformats.org/officeDocument/2006/relationships/image" Target="../media/image13.png"/></Relationships>
</file>

<file path=ppt/slides/_rels/slide6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8.xml"/><Relationship Id="rId1" Type="http://schemas.openxmlformats.org/officeDocument/2006/relationships/slideLayout" Target="../slideLayouts/slideLayout1.xml"/><Relationship Id="rId6" Type="http://schemas.openxmlformats.org/officeDocument/2006/relationships/image" Target="../media/image93.png"/><Relationship Id="rId5" Type="http://schemas.openxmlformats.org/officeDocument/2006/relationships/image" Target="../media/image94.png"/><Relationship Id="rId4" Type="http://schemas.openxmlformats.org/officeDocument/2006/relationships/image" Target="../media/image74.png"/></Relationships>
</file>

<file path=ppt/slides/_rels/slide61.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95.png"/><Relationship Id="rId7" Type="http://schemas.openxmlformats.org/officeDocument/2006/relationships/image" Target="../media/image96.png"/><Relationship Id="rId2" Type="http://schemas.openxmlformats.org/officeDocument/2006/relationships/notesSlide" Target="../notesSlides/notesSlide59.xml"/><Relationship Id="rId1" Type="http://schemas.openxmlformats.org/officeDocument/2006/relationships/slideLayout" Target="../slideLayouts/slideLayout1.xml"/><Relationship Id="rId6" Type="http://schemas.openxmlformats.org/officeDocument/2006/relationships/image" Target="../media/image94.png"/><Relationship Id="rId5" Type="http://schemas.openxmlformats.org/officeDocument/2006/relationships/image" Target="../media/image74.png"/><Relationship Id="rId4" Type="http://schemas.openxmlformats.org/officeDocument/2006/relationships/image" Target="../media/image40.png"/></Relationships>
</file>

<file path=ppt/slides/_rels/slide62.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image" Target="../media/image40.png"/><Relationship Id="rId7" Type="http://schemas.openxmlformats.org/officeDocument/2006/relationships/image" Target="../media/image99.png"/><Relationship Id="rId2" Type="http://schemas.openxmlformats.org/officeDocument/2006/relationships/notesSlide" Target="../notesSlides/notesSlide60.xml"/><Relationship Id="rId1" Type="http://schemas.openxmlformats.org/officeDocument/2006/relationships/slideLayout" Target="../slideLayouts/slideLayout1.xml"/><Relationship Id="rId6" Type="http://schemas.openxmlformats.org/officeDocument/2006/relationships/image" Target="../media/image98.png"/><Relationship Id="rId5" Type="http://schemas.openxmlformats.org/officeDocument/2006/relationships/image" Target="../media/image97.png"/><Relationship Id="rId4" Type="http://schemas.openxmlformats.org/officeDocument/2006/relationships/image" Target="../media/image96.png"/></Relationships>
</file>

<file path=ppt/slides/_rels/slide63.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40.png"/><Relationship Id="rId7" Type="http://schemas.openxmlformats.org/officeDocument/2006/relationships/image" Target="../media/image55.png"/><Relationship Id="rId2" Type="http://schemas.openxmlformats.org/officeDocument/2006/relationships/notesSlide" Target="../notesSlides/notesSlide61.xml"/><Relationship Id="rId1" Type="http://schemas.openxmlformats.org/officeDocument/2006/relationships/slideLayout" Target="../slideLayouts/slideLayout1.xml"/><Relationship Id="rId6" Type="http://schemas.openxmlformats.org/officeDocument/2006/relationships/image" Target="../media/image99.png"/><Relationship Id="rId5" Type="http://schemas.openxmlformats.org/officeDocument/2006/relationships/image" Target="../media/image98.png"/><Relationship Id="rId4" Type="http://schemas.openxmlformats.org/officeDocument/2006/relationships/image" Target="../media/image96.png"/><Relationship Id="rId9" Type="http://schemas.openxmlformats.org/officeDocument/2006/relationships/image" Target="../media/image100.png"/></Relationships>
</file>

<file path=ppt/slides/_rels/slide64.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image" Target="../media/image40.png"/><Relationship Id="rId7" Type="http://schemas.openxmlformats.org/officeDocument/2006/relationships/image" Target="../media/image99.png"/><Relationship Id="rId12" Type="http://schemas.openxmlformats.org/officeDocument/2006/relationships/image" Target="../media/image104.png"/><Relationship Id="rId2" Type="http://schemas.openxmlformats.org/officeDocument/2006/relationships/notesSlide" Target="../notesSlides/notesSlide62.xml"/><Relationship Id="rId1" Type="http://schemas.openxmlformats.org/officeDocument/2006/relationships/slideLayout" Target="../slideLayouts/slideLayout1.xml"/><Relationship Id="rId6" Type="http://schemas.openxmlformats.org/officeDocument/2006/relationships/image" Target="../media/image98.png"/><Relationship Id="rId11" Type="http://schemas.openxmlformats.org/officeDocument/2006/relationships/image" Target="../media/image103.png"/><Relationship Id="rId5" Type="http://schemas.openxmlformats.org/officeDocument/2006/relationships/image" Target="../media/image100.png"/><Relationship Id="rId10" Type="http://schemas.openxmlformats.org/officeDocument/2006/relationships/image" Target="../media/image102.png"/><Relationship Id="rId4" Type="http://schemas.openxmlformats.org/officeDocument/2006/relationships/image" Target="../media/image96.png"/><Relationship Id="rId9" Type="http://schemas.openxmlformats.org/officeDocument/2006/relationships/image" Target="../media/image101.png"/></Relationships>
</file>

<file path=ppt/slides/_rels/slide65.xml.rels><?xml version="1.0" encoding="UTF-8" standalone="yes"?>
<Relationships xmlns="http://schemas.openxmlformats.org/package/2006/relationships"><Relationship Id="rId8" Type="http://schemas.openxmlformats.org/officeDocument/2006/relationships/image" Target="../media/image104.png"/><Relationship Id="rId3" Type="http://schemas.openxmlformats.org/officeDocument/2006/relationships/image" Target="../media/image40.png"/><Relationship Id="rId7" Type="http://schemas.openxmlformats.org/officeDocument/2006/relationships/image" Target="../media/image103.png"/><Relationship Id="rId12" Type="http://schemas.openxmlformats.org/officeDocument/2006/relationships/image" Target="../media/image106.png"/><Relationship Id="rId2" Type="http://schemas.openxmlformats.org/officeDocument/2006/relationships/notesSlide" Target="../notesSlides/notesSlide63.xml"/><Relationship Id="rId1" Type="http://schemas.openxmlformats.org/officeDocument/2006/relationships/slideLayout" Target="../slideLayouts/slideLayout1.xml"/><Relationship Id="rId6" Type="http://schemas.openxmlformats.org/officeDocument/2006/relationships/image" Target="../media/image102.png"/><Relationship Id="rId11" Type="http://schemas.openxmlformats.org/officeDocument/2006/relationships/image" Target="../media/image105.png"/><Relationship Id="rId5" Type="http://schemas.openxmlformats.org/officeDocument/2006/relationships/image" Target="../media/image101.png"/><Relationship Id="rId10" Type="http://schemas.openxmlformats.org/officeDocument/2006/relationships/image" Target="../media/image95.png"/><Relationship Id="rId4" Type="http://schemas.openxmlformats.org/officeDocument/2006/relationships/image" Target="../media/image96.png"/><Relationship Id="rId9" Type="http://schemas.openxmlformats.org/officeDocument/2006/relationships/image" Target="../media/image100.png"/></Relationships>
</file>

<file path=ppt/slides/_rels/slide66.xml.rels><?xml version="1.0" encoding="UTF-8" standalone="yes"?>
<Relationships xmlns="http://schemas.openxmlformats.org/package/2006/relationships"><Relationship Id="rId8" Type="http://schemas.openxmlformats.org/officeDocument/2006/relationships/image" Target="../media/image102.png"/><Relationship Id="rId13" Type="http://schemas.openxmlformats.org/officeDocument/2006/relationships/image" Target="../media/image108.png"/><Relationship Id="rId3" Type="http://schemas.openxmlformats.org/officeDocument/2006/relationships/image" Target="../media/image40.png"/><Relationship Id="rId7" Type="http://schemas.openxmlformats.org/officeDocument/2006/relationships/image" Target="../media/image101.png"/><Relationship Id="rId12" Type="http://schemas.openxmlformats.org/officeDocument/2006/relationships/image" Target="../media/image107.png"/><Relationship Id="rId2" Type="http://schemas.openxmlformats.org/officeDocument/2006/relationships/notesSlide" Target="../notesSlides/notesSlide64.xml"/><Relationship Id="rId1" Type="http://schemas.openxmlformats.org/officeDocument/2006/relationships/slideLayout" Target="../slideLayouts/slideLayout1.xml"/><Relationship Id="rId6" Type="http://schemas.openxmlformats.org/officeDocument/2006/relationships/image" Target="../media/image106.png"/><Relationship Id="rId11" Type="http://schemas.openxmlformats.org/officeDocument/2006/relationships/image" Target="../media/image96.png"/><Relationship Id="rId5" Type="http://schemas.openxmlformats.org/officeDocument/2006/relationships/image" Target="../media/image105.png"/><Relationship Id="rId10" Type="http://schemas.openxmlformats.org/officeDocument/2006/relationships/image" Target="../media/image104.png"/><Relationship Id="rId4" Type="http://schemas.openxmlformats.org/officeDocument/2006/relationships/image" Target="../media/image95.png"/><Relationship Id="rId9" Type="http://schemas.openxmlformats.org/officeDocument/2006/relationships/image" Target="../media/image103.png"/></Relationships>
</file>

<file path=ppt/slides/_rels/slide67.xml.rels><?xml version="1.0" encoding="UTF-8" standalone="yes"?>
<Relationships xmlns="http://schemas.openxmlformats.org/package/2006/relationships"><Relationship Id="rId8" Type="http://schemas.openxmlformats.org/officeDocument/2006/relationships/image" Target="../media/image106.png"/><Relationship Id="rId3" Type="http://schemas.openxmlformats.org/officeDocument/2006/relationships/image" Target="../media/image40.png"/><Relationship Id="rId7" Type="http://schemas.openxmlformats.org/officeDocument/2006/relationships/image" Target="../media/image105.png"/><Relationship Id="rId2" Type="http://schemas.openxmlformats.org/officeDocument/2006/relationships/notesSlide" Target="../notesSlides/notesSlide65.xml"/><Relationship Id="rId1" Type="http://schemas.openxmlformats.org/officeDocument/2006/relationships/slideLayout" Target="../slideLayouts/slideLayout1.xml"/><Relationship Id="rId6" Type="http://schemas.openxmlformats.org/officeDocument/2006/relationships/image" Target="../media/image108.png"/><Relationship Id="rId5" Type="http://schemas.openxmlformats.org/officeDocument/2006/relationships/image" Target="../media/image107.png"/><Relationship Id="rId4" Type="http://schemas.openxmlformats.org/officeDocument/2006/relationships/image" Target="../media/image95.png"/></Relationships>
</file>

<file path=ppt/slides/_rels/slide68.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image" Target="../media/image109.png"/><Relationship Id="rId2" Type="http://schemas.openxmlformats.org/officeDocument/2006/relationships/notesSlide" Target="../notesSlides/notesSlide66.xml"/><Relationship Id="rId1" Type="http://schemas.openxmlformats.org/officeDocument/2006/relationships/slideLayout" Target="../slideLayouts/slideLayout1.xml"/><Relationship Id="rId6" Type="http://schemas.openxmlformats.org/officeDocument/2006/relationships/image" Target="../media/image108.png"/><Relationship Id="rId5" Type="http://schemas.openxmlformats.org/officeDocument/2006/relationships/image" Target="../media/image107.png"/><Relationship Id="rId4" Type="http://schemas.openxmlformats.org/officeDocument/2006/relationships/image" Target="../media/image95.png"/></Relationships>
</file>

<file path=ppt/slides/_rels/slide6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67.xml"/><Relationship Id="rId1" Type="http://schemas.openxmlformats.org/officeDocument/2006/relationships/slideLayout" Target="../slideLayouts/slideLayout1.xml"/><Relationship Id="rId4" Type="http://schemas.openxmlformats.org/officeDocument/2006/relationships/image" Target="../media/image109.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9.png"/></Relationships>
</file>

<file path=ppt/slides/_rels/slide7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68.xml"/><Relationship Id="rId1" Type="http://schemas.openxmlformats.org/officeDocument/2006/relationships/slideLayout" Target="../slideLayouts/slideLayout1.xml"/><Relationship Id="rId4" Type="http://schemas.openxmlformats.org/officeDocument/2006/relationships/image" Target="../media/image109.png"/></Relationships>
</file>

<file path=ppt/slides/_rels/slide7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69.xml"/><Relationship Id="rId1" Type="http://schemas.openxmlformats.org/officeDocument/2006/relationships/slideLayout" Target="../slideLayouts/slideLayout1.xml"/><Relationship Id="rId5" Type="http://schemas.openxmlformats.org/officeDocument/2006/relationships/image" Target="../media/image110.png"/><Relationship Id="rId4" Type="http://schemas.openxmlformats.org/officeDocument/2006/relationships/image" Target="../media/image109.png"/></Relationships>
</file>

<file path=ppt/slides/_rels/slide72.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70.xml"/><Relationship Id="rId1" Type="http://schemas.openxmlformats.org/officeDocument/2006/relationships/slideLayout" Target="../slideLayouts/slideLayout1.xml"/><Relationship Id="rId6" Type="http://schemas.openxmlformats.org/officeDocument/2006/relationships/image" Target="../media/image111.gif"/><Relationship Id="rId5" Type="http://schemas.openxmlformats.org/officeDocument/2006/relationships/image" Target="../media/image109.png"/><Relationship Id="rId4" Type="http://schemas.openxmlformats.org/officeDocument/2006/relationships/image" Target="../media/image40.png"/></Relationships>
</file>

<file path=ppt/slides/_rels/slide73.xml.rels><?xml version="1.0" encoding="UTF-8" standalone="yes"?>
<Relationships xmlns="http://schemas.openxmlformats.org/package/2006/relationships"><Relationship Id="rId3" Type="http://schemas.openxmlformats.org/officeDocument/2006/relationships/image" Target="../media/image111.gif"/><Relationship Id="rId7" Type="http://schemas.openxmlformats.org/officeDocument/2006/relationships/image" Target="../media/image109.png"/><Relationship Id="rId2" Type="http://schemas.openxmlformats.org/officeDocument/2006/relationships/notesSlide" Target="../notesSlides/notesSlide71.xml"/><Relationship Id="rId1" Type="http://schemas.openxmlformats.org/officeDocument/2006/relationships/slideLayout" Target="../slideLayouts/slideLayout1.xml"/><Relationship Id="rId6" Type="http://schemas.openxmlformats.org/officeDocument/2006/relationships/image" Target="../media/image40.png"/><Relationship Id="rId5" Type="http://schemas.openxmlformats.org/officeDocument/2006/relationships/image" Target="../media/image110.png"/><Relationship Id="rId4" Type="http://schemas.openxmlformats.org/officeDocument/2006/relationships/image" Target="../media/image112.gif"/></Relationships>
</file>

<file path=ppt/slides/_rels/slide74.xml.rels><?xml version="1.0" encoding="UTF-8" standalone="yes"?>
<Relationships xmlns="http://schemas.openxmlformats.org/package/2006/relationships"><Relationship Id="rId3" Type="http://schemas.openxmlformats.org/officeDocument/2006/relationships/image" Target="../media/image112.gif"/><Relationship Id="rId2" Type="http://schemas.openxmlformats.org/officeDocument/2006/relationships/notesSlide" Target="../notesSlides/notesSlide72.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8C00BDCE-691F-45ED-A8DC-DE94B6A26E4F}"/>
              </a:ext>
            </a:extLst>
          </p:cNvPr>
          <p:cNvSpPr/>
          <p:nvPr/>
        </p:nvSpPr>
        <p:spPr>
          <a:xfrm>
            <a:off x="0" y="0"/>
            <a:ext cx="12192000" cy="6858000"/>
          </a:xfrm>
          <a:custGeom>
            <a:avLst/>
            <a:gdLst/>
            <a:ahLst/>
            <a:cxnLst/>
            <a:rect l="l" t="t" r="r" b="b"/>
            <a:pathLst>
              <a:path w="12192000" h="6858000">
                <a:moveTo>
                  <a:pt x="3394634" y="3796018"/>
                </a:moveTo>
                <a:lnTo>
                  <a:pt x="3508823" y="3796018"/>
                </a:lnTo>
                <a:cubicBezTo>
                  <a:pt x="3518422" y="3796018"/>
                  <a:pt x="3526794" y="3798362"/>
                  <a:pt x="3533937" y="3803050"/>
                </a:cubicBezTo>
                <a:cubicBezTo>
                  <a:pt x="3541081" y="3807738"/>
                  <a:pt x="3546606" y="3814436"/>
                  <a:pt x="3550513" y="3823142"/>
                </a:cubicBezTo>
                <a:cubicBezTo>
                  <a:pt x="3554420" y="3831848"/>
                  <a:pt x="3556373" y="3841894"/>
                  <a:pt x="3556373" y="3853280"/>
                </a:cubicBezTo>
                <a:cubicBezTo>
                  <a:pt x="3556150" y="3864665"/>
                  <a:pt x="3554085" y="3874711"/>
                  <a:pt x="3550178" y="3883417"/>
                </a:cubicBezTo>
                <a:cubicBezTo>
                  <a:pt x="3546272" y="3892124"/>
                  <a:pt x="3540746" y="3898821"/>
                  <a:pt x="3533603" y="3903509"/>
                </a:cubicBezTo>
                <a:cubicBezTo>
                  <a:pt x="3526459" y="3908197"/>
                  <a:pt x="3518199" y="3910541"/>
                  <a:pt x="3508823" y="3910541"/>
                </a:cubicBezTo>
                <a:lnTo>
                  <a:pt x="3394634" y="3910541"/>
                </a:lnTo>
                <a:close/>
                <a:moveTo>
                  <a:pt x="3941057" y="3707949"/>
                </a:moveTo>
                <a:lnTo>
                  <a:pt x="3941057" y="4194505"/>
                </a:lnTo>
                <a:lnTo>
                  <a:pt x="4028791" y="4194505"/>
                </a:lnTo>
                <a:lnTo>
                  <a:pt x="4028791" y="3843517"/>
                </a:lnTo>
                <a:lnTo>
                  <a:pt x="4201245" y="4194505"/>
                </a:lnTo>
                <a:lnTo>
                  <a:pt x="4314094" y="4194505"/>
                </a:lnTo>
                <a:lnTo>
                  <a:pt x="4314094" y="3707949"/>
                </a:lnTo>
                <a:lnTo>
                  <a:pt x="4226360" y="3707949"/>
                </a:lnTo>
                <a:lnTo>
                  <a:pt x="4226360" y="4064438"/>
                </a:lnTo>
                <a:lnTo>
                  <a:pt x="4053236" y="3707949"/>
                </a:lnTo>
                <a:close/>
                <a:moveTo>
                  <a:pt x="3743859" y="3707949"/>
                </a:moveTo>
                <a:lnTo>
                  <a:pt x="3743859" y="4194840"/>
                </a:lnTo>
                <a:lnTo>
                  <a:pt x="3838961" y="4194840"/>
                </a:lnTo>
                <a:lnTo>
                  <a:pt x="3838961" y="3707949"/>
                </a:lnTo>
                <a:close/>
                <a:moveTo>
                  <a:pt x="2893307" y="3707949"/>
                </a:moveTo>
                <a:lnTo>
                  <a:pt x="2893307" y="4194840"/>
                </a:lnTo>
                <a:lnTo>
                  <a:pt x="2926458" y="4194840"/>
                </a:lnTo>
                <a:lnTo>
                  <a:pt x="2985059" y="4194840"/>
                </a:lnTo>
                <a:lnTo>
                  <a:pt x="3219464" y="4194840"/>
                </a:lnTo>
                <a:lnTo>
                  <a:pt x="3219464" y="4106436"/>
                </a:lnTo>
                <a:lnTo>
                  <a:pt x="2985059" y="4106436"/>
                </a:lnTo>
                <a:lnTo>
                  <a:pt x="2985059" y="3997271"/>
                </a:lnTo>
                <a:lnTo>
                  <a:pt x="3182628" y="3997271"/>
                </a:lnTo>
                <a:lnTo>
                  <a:pt x="3182628" y="3908867"/>
                </a:lnTo>
                <a:lnTo>
                  <a:pt x="2985059" y="3908867"/>
                </a:lnTo>
                <a:lnTo>
                  <a:pt x="2985059" y="3796353"/>
                </a:lnTo>
                <a:lnTo>
                  <a:pt x="3219464" y="3796353"/>
                </a:lnTo>
                <a:lnTo>
                  <a:pt x="3219464" y="3707949"/>
                </a:lnTo>
                <a:lnTo>
                  <a:pt x="2985059" y="3707949"/>
                </a:lnTo>
                <a:lnTo>
                  <a:pt x="2926458" y="3707949"/>
                </a:lnTo>
                <a:close/>
                <a:moveTo>
                  <a:pt x="2483732" y="3707949"/>
                </a:moveTo>
                <a:lnTo>
                  <a:pt x="2483732" y="4194840"/>
                </a:lnTo>
                <a:lnTo>
                  <a:pt x="2516883" y="4194840"/>
                </a:lnTo>
                <a:lnTo>
                  <a:pt x="2575484" y="4194840"/>
                </a:lnTo>
                <a:lnTo>
                  <a:pt x="2809889" y="4194840"/>
                </a:lnTo>
                <a:lnTo>
                  <a:pt x="2809889" y="4106436"/>
                </a:lnTo>
                <a:lnTo>
                  <a:pt x="2575484" y="4106436"/>
                </a:lnTo>
                <a:lnTo>
                  <a:pt x="2575484" y="3997271"/>
                </a:lnTo>
                <a:lnTo>
                  <a:pt x="2773053" y="3997271"/>
                </a:lnTo>
                <a:lnTo>
                  <a:pt x="2773053" y="3908867"/>
                </a:lnTo>
                <a:lnTo>
                  <a:pt x="2575484" y="3908867"/>
                </a:lnTo>
                <a:lnTo>
                  <a:pt x="2575484" y="3796353"/>
                </a:lnTo>
                <a:lnTo>
                  <a:pt x="2809889" y="3796353"/>
                </a:lnTo>
                <a:lnTo>
                  <a:pt x="2809889" y="3707949"/>
                </a:lnTo>
                <a:lnTo>
                  <a:pt x="2575484" y="3707949"/>
                </a:lnTo>
                <a:lnTo>
                  <a:pt x="2516883" y="3707949"/>
                </a:lnTo>
                <a:close/>
                <a:moveTo>
                  <a:pt x="2007482" y="3707949"/>
                </a:moveTo>
                <a:lnTo>
                  <a:pt x="2007482" y="4194505"/>
                </a:lnTo>
                <a:lnTo>
                  <a:pt x="2095216" y="4194505"/>
                </a:lnTo>
                <a:lnTo>
                  <a:pt x="2095216" y="3843517"/>
                </a:lnTo>
                <a:lnTo>
                  <a:pt x="2267671" y="4194505"/>
                </a:lnTo>
                <a:lnTo>
                  <a:pt x="2380519" y="4194505"/>
                </a:lnTo>
                <a:lnTo>
                  <a:pt x="2380519" y="3707949"/>
                </a:lnTo>
                <a:lnTo>
                  <a:pt x="2292785" y="3707949"/>
                </a:lnTo>
                <a:lnTo>
                  <a:pt x="2292785" y="4064438"/>
                </a:lnTo>
                <a:lnTo>
                  <a:pt x="2119661" y="3707949"/>
                </a:lnTo>
                <a:close/>
                <a:moveTo>
                  <a:pt x="1810284" y="3707949"/>
                </a:moveTo>
                <a:lnTo>
                  <a:pt x="1810284" y="4194840"/>
                </a:lnTo>
                <a:lnTo>
                  <a:pt x="1905386" y="4194840"/>
                </a:lnTo>
                <a:lnTo>
                  <a:pt x="1905386" y="3707949"/>
                </a:lnTo>
                <a:close/>
                <a:moveTo>
                  <a:pt x="893057" y="3707949"/>
                </a:moveTo>
                <a:lnTo>
                  <a:pt x="893057" y="4194505"/>
                </a:lnTo>
                <a:lnTo>
                  <a:pt x="980791" y="4194505"/>
                </a:lnTo>
                <a:lnTo>
                  <a:pt x="980791" y="3843517"/>
                </a:lnTo>
                <a:lnTo>
                  <a:pt x="1153246" y="4194505"/>
                </a:lnTo>
                <a:lnTo>
                  <a:pt x="1266094" y="4194505"/>
                </a:lnTo>
                <a:lnTo>
                  <a:pt x="1266094" y="3707949"/>
                </a:lnTo>
                <a:lnTo>
                  <a:pt x="1178360" y="3707949"/>
                </a:lnTo>
                <a:lnTo>
                  <a:pt x="1178360" y="4064438"/>
                </a:lnTo>
                <a:lnTo>
                  <a:pt x="1005236" y="3707949"/>
                </a:lnTo>
                <a:close/>
                <a:moveTo>
                  <a:pt x="483482" y="3707949"/>
                </a:moveTo>
                <a:lnTo>
                  <a:pt x="483482" y="4194840"/>
                </a:lnTo>
                <a:lnTo>
                  <a:pt x="516633" y="4194840"/>
                </a:lnTo>
                <a:lnTo>
                  <a:pt x="575234" y="4194840"/>
                </a:lnTo>
                <a:lnTo>
                  <a:pt x="809638" y="4194840"/>
                </a:lnTo>
                <a:lnTo>
                  <a:pt x="809638" y="4106436"/>
                </a:lnTo>
                <a:lnTo>
                  <a:pt x="575234" y="4106436"/>
                </a:lnTo>
                <a:lnTo>
                  <a:pt x="575234" y="3997271"/>
                </a:lnTo>
                <a:lnTo>
                  <a:pt x="772804" y="3997271"/>
                </a:lnTo>
                <a:lnTo>
                  <a:pt x="772804" y="3908867"/>
                </a:lnTo>
                <a:lnTo>
                  <a:pt x="575234" y="3908867"/>
                </a:lnTo>
                <a:lnTo>
                  <a:pt x="575234" y="3796353"/>
                </a:lnTo>
                <a:lnTo>
                  <a:pt x="809638" y="3796353"/>
                </a:lnTo>
                <a:lnTo>
                  <a:pt x="809638" y="3707949"/>
                </a:lnTo>
                <a:lnTo>
                  <a:pt x="575234" y="3707949"/>
                </a:lnTo>
                <a:lnTo>
                  <a:pt x="516633" y="3707949"/>
                </a:lnTo>
                <a:close/>
                <a:moveTo>
                  <a:pt x="3302882" y="3707614"/>
                </a:moveTo>
                <a:lnTo>
                  <a:pt x="3302882" y="4194840"/>
                </a:lnTo>
                <a:lnTo>
                  <a:pt x="3394634" y="4194840"/>
                </a:lnTo>
                <a:lnTo>
                  <a:pt x="3394634" y="3998945"/>
                </a:lnTo>
                <a:lnTo>
                  <a:pt x="3450293" y="3998945"/>
                </a:lnTo>
                <a:lnTo>
                  <a:pt x="3560057" y="4194840"/>
                </a:lnTo>
                <a:lnTo>
                  <a:pt x="3671231" y="4194840"/>
                </a:lnTo>
                <a:lnTo>
                  <a:pt x="3554808" y="3994069"/>
                </a:lnTo>
                <a:lnTo>
                  <a:pt x="3570783" y="3988774"/>
                </a:lnTo>
                <a:cubicBezTo>
                  <a:pt x="3576273" y="3986513"/>
                  <a:pt x="3581572" y="3983876"/>
                  <a:pt x="3586678" y="3980863"/>
                </a:cubicBezTo>
                <a:cubicBezTo>
                  <a:pt x="3607105" y="3968808"/>
                  <a:pt x="3622899" y="3951785"/>
                  <a:pt x="3634062" y="3929796"/>
                </a:cubicBezTo>
                <a:cubicBezTo>
                  <a:pt x="3645224" y="3907807"/>
                  <a:pt x="3650805" y="3882301"/>
                  <a:pt x="3650805" y="3853280"/>
                </a:cubicBezTo>
                <a:cubicBezTo>
                  <a:pt x="3650805" y="3824258"/>
                  <a:pt x="3645224" y="3798753"/>
                  <a:pt x="3634062" y="3776763"/>
                </a:cubicBezTo>
                <a:cubicBezTo>
                  <a:pt x="3622899" y="3754774"/>
                  <a:pt x="3607161" y="3737752"/>
                  <a:pt x="3586846" y="3725697"/>
                </a:cubicBezTo>
                <a:cubicBezTo>
                  <a:pt x="3566531" y="3713642"/>
                  <a:pt x="3542979" y="3707614"/>
                  <a:pt x="3516190" y="3707614"/>
                </a:cubicBezTo>
                <a:lnTo>
                  <a:pt x="3394634" y="3707614"/>
                </a:lnTo>
                <a:lnTo>
                  <a:pt x="3339382" y="3707614"/>
                </a:lnTo>
                <a:close/>
                <a:moveTo>
                  <a:pt x="4584403" y="3702926"/>
                </a:moveTo>
                <a:cubicBezTo>
                  <a:pt x="4549131" y="3702926"/>
                  <a:pt x="4518100" y="3710460"/>
                  <a:pt x="4491311" y="3725529"/>
                </a:cubicBezTo>
                <a:cubicBezTo>
                  <a:pt x="4464522" y="3740598"/>
                  <a:pt x="4443817" y="3761862"/>
                  <a:pt x="4429194" y="3789321"/>
                </a:cubicBezTo>
                <a:cubicBezTo>
                  <a:pt x="4414572" y="3816780"/>
                  <a:pt x="4407260" y="3848592"/>
                  <a:pt x="4407260" y="3884757"/>
                </a:cubicBezTo>
                <a:lnTo>
                  <a:pt x="4407260" y="4028413"/>
                </a:lnTo>
                <a:cubicBezTo>
                  <a:pt x="4407260" y="4062569"/>
                  <a:pt x="4414683" y="4092595"/>
                  <a:pt x="4429529" y="4118491"/>
                </a:cubicBezTo>
                <a:cubicBezTo>
                  <a:pt x="4444375" y="4144387"/>
                  <a:pt x="4465359" y="4164423"/>
                  <a:pt x="4492483" y="4178599"/>
                </a:cubicBezTo>
                <a:cubicBezTo>
                  <a:pt x="4519607" y="4192775"/>
                  <a:pt x="4550917" y="4199863"/>
                  <a:pt x="4586412" y="4199863"/>
                </a:cubicBezTo>
                <a:cubicBezTo>
                  <a:pt x="4621685" y="4199863"/>
                  <a:pt x="4652715" y="4192329"/>
                  <a:pt x="4679505" y="4177260"/>
                </a:cubicBezTo>
                <a:cubicBezTo>
                  <a:pt x="4706293" y="4162191"/>
                  <a:pt x="4727000" y="4140871"/>
                  <a:pt x="4741622" y="4113301"/>
                </a:cubicBezTo>
                <a:cubicBezTo>
                  <a:pt x="4756244" y="4085731"/>
                  <a:pt x="4763555" y="4053863"/>
                  <a:pt x="4763555" y="4017698"/>
                </a:cubicBezTo>
                <a:lnTo>
                  <a:pt x="4763555" y="3922596"/>
                </a:lnTo>
                <a:lnTo>
                  <a:pt x="4594784" y="3922596"/>
                </a:lnTo>
                <a:lnTo>
                  <a:pt x="4594784" y="4011000"/>
                </a:lnTo>
                <a:lnTo>
                  <a:pt x="4668454" y="4011000"/>
                </a:lnTo>
                <a:lnTo>
                  <a:pt x="4668454" y="4019037"/>
                </a:lnTo>
                <a:cubicBezTo>
                  <a:pt x="4668454" y="4036673"/>
                  <a:pt x="4665106" y="4051965"/>
                  <a:pt x="4658408" y="4064913"/>
                </a:cubicBezTo>
                <a:cubicBezTo>
                  <a:pt x="4651711" y="4077861"/>
                  <a:pt x="4642167" y="4087740"/>
                  <a:pt x="4629777" y="4094549"/>
                </a:cubicBezTo>
                <a:cubicBezTo>
                  <a:pt x="4617387" y="4101358"/>
                  <a:pt x="4602932" y="4104762"/>
                  <a:pt x="4586412" y="4104762"/>
                </a:cubicBezTo>
                <a:cubicBezTo>
                  <a:pt x="4569669" y="4104762"/>
                  <a:pt x="4554936" y="4101637"/>
                  <a:pt x="4542210" y="4095386"/>
                </a:cubicBezTo>
                <a:cubicBezTo>
                  <a:pt x="4529486" y="4089135"/>
                  <a:pt x="4519664" y="4080205"/>
                  <a:pt x="4512742" y="4068597"/>
                </a:cubicBezTo>
                <a:cubicBezTo>
                  <a:pt x="4505822" y="4056988"/>
                  <a:pt x="4502362" y="4043594"/>
                  <a:pt x="4502362" y="4028413"/>
                </a:cubicBezTo>
                <a:lnTo>
                  <a:pt x="4502362" y="3884757"/>
                </a:lnTo>
                <a:cubicBezTo>
                  <a:pt x="4502362" y="3867567"/>
                  <a:pt x="4505766" y="3852387"/>
                  <a:pt x="4512575" y="3839215"/>
                </a:cubicBezTo>
                <a:cubicBezTo>
                  <a:pt x="4519384" y="3826044"/>
                  <a:pt x="4528983" y="3815887"/>
                  <a:pt x="4541373" y="3808743"/>
                </a:cubicBezTo>
                <a:cubicBezTo>
                  <a:pt x="4553763" y="3801599"/>
                  <a:pt x="4568107" y="3798027"/>
                  <a:pt x="4584403" y="3798027"/>
                </a:cubicBezTo>
                <a:cubicBezTo>
                  <a:pt x="4595565" y="3798027"/>
                  <a:pt x="4606337" y="3799981"/>
                  <a:pt x="4616718" y="3803887"/>
                </a:cubicBezTo>
                <a:cubicBezTo>
                  <a:pt x="4627098" y="3807794"/>
                  <a:pt x="4636140" y="3813487"/>
                  <a:pt x="4643841" y="3820965"/>
                </a:cubicBezTo>
                <a:cubicBezTo>
                  <a:pt x="4651543" y="3828444"/>
                  <a:pt x="4657069" y="3837318"/>
                  <a:pt x="4660417" y="3847587"/>
                </a:cubicBezTo>
                <a:lnTo>
                  <a:pt x="4759537" y="3847587"/>
                </a:lnTo>
                <a:cubicBezTo>
                  <a:pt x="4753732" y="3818789"/>
                  <a:pt x="4742626" y="3793451"/>
                  <a:pt x="4726218" y="3771573"/>
                </a:cubicBezTo>
                <a:cubicBezTo>
                  <a:pt x="4709810" y="3749695"/>
                  <a:pt x="4689328" y="3732785"/>
                  <a:pt x="4664770" y="3720841"/>
                </a:cubicBezTo>
                <a:cubicBezTo>
                  <a:pt x="4640214" y="3708898"/>
                  <a:pt x="4613425" y="3702926"/>
                  <a:pt x="4584403" y="3702926"/>
                </a:cubicBezTo>
                <a:close/>
                <a:moveTo>
                  <a:pt x="1536404" y="3702926"/>
                </a:moveTo>
                <a:cubicBezTo>
                  <a:pt x="1501131" y="3702926"/>
                  <a:pt x="1470101" y="3710460"/>
                  <a:pt x="1443311" y="3725529"/>
                </a:cubicBezTo>
                <a:cubicBezTo>
                  <a:pt x="1416522" y="3740598"/>
                  <a:pt x="1395817" y="3761862"/>
                  <a:pt x="1381194" y="3789321"/>
                </a:cubicBezTo>
                <a:cubicBezTo>
                  <a:pt x="1366572" y="3816780"/>
                  <a:pt x="1359261" y="3848592"/>
                  <a:pt x="1359261" y="3884757"/>
                </a:cubicBezTo>
                <a:lnTo>
                  <a:pt x="1359261" y="4028413"/>
                </a:lnTo>
                <a:cubicBezTo>
                  <a:pt x="1359261" y="4062569"/>
                  <a:pt x="1366683" y="4092595"/>
                  <a:pt x="1381529" y="4118491"/>
                </a:cubicBezTo>
                <a:cubicBezTo>
                  <a:pt x="1396375" y="4144387"/>
                  <a:pt x="1417360" y="4164423"/>
                  <a:pt x="1444483" y="4178599"/>
                </a:cubicBezTo>
                <a:cubicBezTo>
                  <a:pt x="1471607" y="4192775"/>
                  <a:pt x="1502917" y="4199863"/>
                  <a:pt x="1538413" y="4199863"/>
                </a:cubicBezTo>
                <a:cubicBezTo>
                  <a:pt x="1573685" y="4199863"/>
                  <a:pt x="1604716" y="4192329"/>
                  <a:pt x="1631505" y="4177260"/>
                </a:cubicBezTo>
                <a:cubicBezTo>
                  <a:pt x="1658294" y="4162191"/>
                  <a:pt x="1678999" y="4140871"/>
                  <a:pt x="1693622" y="4113301"/>
                </a:cubicBezTo>
                <a:cubicBezTo>
                  <a:pt x="1708244" y="4085731"/>
                  <a:pt x="1715555" y="4053863"/>
                  <a:pt x="1715555" y="4017698"/>
                </a:cubicBezTo>
                <a:lnTo>
                  <a:pt x="1715555" y="3922596"/>
                </a:lnTo>
                <a:lnTo>
                  <a:pt x="1546784" y="3922596"/>
                </a:lnTo>
                <a:lnTo>
                  <a:pt x="1546784" y="4011000"/>
                </a:lnTo>
                <a:lnTo>
                  <a:pt x="1620454" y="4011000"/>
                </a:lnTo>
                <a:lnTo>
                  <a:pt x="1620454" y="4019037"/>
                </a:lnTo>
                <a:cubicBezTo>
                  <a:pt x="1620454" y="4036673"/>
                  <a:pt x="1617105" y="4051965"/>
                  <a:pt x="1610408" y="4064913"/>
                </a:cubicBezTo>
                <a:cubicBezTo>
                  <a:pt x="1603711" y="4077861"/>
                  <a:pt x="1594167" y="4087740"/>
                  <a:pt x="1581777" y="4094549"/>
                </a:cubicBezTo>
                <a:cubicBezTo>
                  <a:pt x="1569387" y="4101358"/>
                  <a:pt x="1554933" y="4104762"/>
                  <a:pt x="1538413" y="4104762"/>
                </a:cubicBezTo>
                <a:cubicBezTo>
                  <a:pt x="1521670" y="4104762"/>
                  <a:pt x="1506935" y="4101637"/>
                  <a:pt x="1494211" y="4095386"/>
                </a:cubicBezTo>
                <a:cubicBezTo>
                  <a:pt x="1481486" y="4089135"/>
                  <a:pt x="1471663" y="4080205"/>
                  <a:pt x="1464743" y="4068597"/>
                </a:cubicBezTo>
                <a:cubicBezTo>
                  <a:pt x="1457822" y="4056988"/>
                  <a:pt x="1454362" y="4043594"/>
                  <a:pt x="1454362" y="4028413"/>
                </a:cubicBezTo>
                <a:lnTo>
                  <a:pt x="1454362" y="3884757"/>
                </a:lnTo>
                <a:cubicBezTo>
                  <a:pt x="1454362" y="3867567"/>
                  <a:pt x="1457766" y="3852387"/>
                  <a:pt x="1464575" y="3839215"/>
                </a:cubicBezTo>
                <a:cubicBezTo>
                  <a:pt x="1471384" y="3826044"/>
                  <a:pt x="1480984" y="3815887"/>
                  <a:pt x="1493373" y="3808743"/>
                </a:cubicBezTo>
                <a:cubicBezTo>
                  <a:pt x="1505764" y="3801599"/>
                  <a:pt x="1520107" y="3798027"/>
                  <a:pt x="1536404" y="3798027"/>
                </a:cubicBezTo>
                <a:cubicBezTo>
                  <a:pt x="1547566" y="3798027"/>
                  <a:pt x="1558337" y="3799981"/>
                  <a:pt x="1568718" y="3803887"/>
                </a:cubicBezTo>
                <a:cubicBezTo>
                  <a:pt x="1579099" y="3807794"/>
                  <a:pt x="1588140" y="3813487"/>
                  <a:pt x="1595842" y="3820965"/>
                </a:cubicBezTo>
                <a:cubicBezTo>
                  <a:pt x="1603544" y="3828444"/>
                  <a:pt x="1609069" y="3837318"/>
                  <a:pt x="1612417" y="3847587"/>
                </a:cubicBezTo>
                <a:lnTo>
                  <a:pt x="1711537" y="3847587"/>
                </a:lnTo>
                <a:cubicBezTo>
                  <a:pt x="1705733" y="3818789"/>
                  <a:pt x="1694627" y="3793451"/>
                  <a:pt x="1678218" y="3771573"/>
                </a:cubicBezTo>
                <a:cubicBezTo>
                  <a:pt x="1661810" y="3749695"/>
                  <a:pt x="1641327" y="3732785"/>
                  <a:pt x="1616771" y="3720841"/>
                </a:cubicBezTo>
                <a:cubicBezTo>
                  <a:pt x="1592214" y="3708898"/>
                  <a:pt x="1565425" y="3702926"/>
                  <a:pt x="1536404" y="3702926"/>
                </a:cubicBezTo>
                <a:close/>
                <a:moveTo>
                  <a:pt x="1880643" y="3043171"/>
                </a:moveTo>
                <a:lnTo>
                  <a:pt x="1938850" y="3209264"/>
                </a:lnTo>
                <a:lnTo>
                  <a:pt x="1822435" y="3209264"/>
                </a:lnTo>
                <a:close/>
                <a:moveTo>
                  <a:pt x="1099593" y="3043171"/>
                </a:moveTo>
                <a:lnTo>
                  <a:pt x="1157800" y="3209264"/>
                </a:lnTo>
                <a:lnTo>
                  <a:pt x="1041385" y="3209264"/>
                </a:lnTo>
                <a:close/>
                <a:moveTo>
                  <a:pt x="575234" y="2977203"/>
                </a:moveTo>
                <a:lnTo>
                  <a:pt x="646560" y="2977203"/>
                </a:lnTo>
                <a:cubicBezTo>
                  <a:pt x="676698" y="2977203"/>
                  <a:pt x="700027" y="2984458"/>
                  <a:pt x="716546" y="2998969"/>
                </a:cubicBezTo>
                <a:cubicBezTo>
                  <a:pt x="733066" y="3013480"/>
                  <a:pt x="741326" y="3034018"/>
                  <a:pt x="741326" y="3060584"/>
                </a:cubicBezTo>
                <a:lnTo>
                  <a:pt x="741326" y="3203905"/>
                </a:lnTo>
                <a:cubicBezTo>
                  <a:pt x="741326" y="3230471"/>
                  <a:pt x="733066" y="3251009"/>
                  <a:pt x="716546" y="3265521"/>
                </a:cubicBezTo>
                <a:cubicBezTo>
                  <a:pt x="700027" y="3280031"/>
                  <a:pt x="676698" y="3287287"/>
                  <a:pt x="646560" y="3287287"/>
                </a:cubicBezTo>
                <a:lnTo>
                  <a:pt x="575234" y="3287287"/>
                </a:lnTo>
                <a:close/>
                <a:moveTo>
                  <a:pt x="1851510" y="2888799"/>
                </a:moveTo>
                <a:lnTo>
                  <a:pt x="1665326" y="3375691"/>
                </a:lnTo>
                <a:lnTo>
                  <a:pt x="1764110" y="3375691"/>
                </a:lnTo>
                <a:lnTo>
                  <a:pt x="1791454" y="3297668"/>
                </a:lnTo>
                <a:lnTo>
                  <a:pt x="1969832" y="3297668"/>
                </a:lnTo>
                <a:lnTo>
                  <a:pt x="1997175" y="3375691"/>
                </a:lnTo>
                <a:lnTo>
                  <a:pt x="2095960" y="3375691"/>
                </a:lnTo>
                <a:lnTo>
                  <a:pt x="1909776" y="2888799"/>
                </a:lnTo>
                <a:close/>
                <a:moveTo>
                  <a:pt x="1311859" y="2888799"/>
                </a:moveTo>
                <a:lnTo>
                  <a:pt x="1311859" y="2977203"/>
                </a:lnTo>
                <a:lnTo>
                  <a:pt x="1444465" y="2977203"/>
                </a:lnTo>
                <a:lnTo>
                  <a:pt x="1444465" y="3375691"/>
                </a:lnTo>
                <a:lnTo>
                  <a:pt x="1536217" y="3375691"/>
                </a:lnTo>
                <a:lnTo>
                  <a:pt x="1536217" y="2977203"/>
                </a:lnTo>
                <a:lnTo>
                  <a:pt x="1668823" y="2977203"/>
                </a:lnTo>
                <a:lnTo>
                  <a:pt x="1668823" y="2888799"/>
                </a:lnTo>
                <a:close/>
                <a:moveTo>
                  <a:pt x="1070460" y="2888799"/>
                </a:moveTo>
                <a:lnTo>
                  <a:pt x="884276" y="3375691"/>
                </a:lnTo>
                <a:lnTo>
                  <a:pt x="983060" y="3375691"/>
                </a:lnTo>
                <a:lnTo>
                  <a:pt x="1010404" y="3297668"/>
                </a:lnTo>
                <a:lnTo>
                  <a:pt x="1188782" y="3297668"/>
                </a:lnTo>
                <a:lnTo>
                  <a:pt x="1216125" y="3375691"/>
                </a:lnTo>
                <a:lnTo>
                  <a:pt x="1314910" y="3375691"/>
                </a:lnTo>
                <a:lnTo>
                  <a:pt x="1128726" y="2888799"/>
                </a:lnTo>
                <a:close/>
                <a:moveTo>
                  <a:pt x="483482" y="2888799"/>
                </a:moveTo>
                <a:lnTo>
                  <a:pt x="483482" y="3375691"/>
                </a:lnTo>
                <a:lnTo>
                  <a:pt x="529693" y="3375691"/>
                </a:lnTo>
                <a:lnTo>
                  <a:pt x="575234" y="3375691"/>
                </a:lnTo>
                <a:lnTo>
                  <a:pt x="644216" y="3375691"/>
                </a:lnTo>
                <a:cubicBezTo>
                  <a:pt x="685962" y="3375691"/>
                  <a:pt x="721235" y="3368435"/>
                  <a:pt x="750033" y="3353924"/>
                </a:cubicBezTo>
                <a:cubicBezTo>
                  <a:pt x="778831" y="3339414"/>
                  <a:pt x="800430" y="3319098"/>
                  <a:pt x="814829" y="3292979"/>
                </a:cubicBezTo>
                <a:cubicBezTo>
                  <a:pt x="829228" y="3266860"/>
                  <a:pt x="836428" y="3236276"/>
                  <a:pt x="836428" y="3201227"/>
                </a:cubicBezTo>
                <a:lnTo>
                  <a:pt x="836428" y="3063263"/>
                </a:lnTo>
                <a:cubicBezTo>
                  <a:pt x="836428" y="3026428"/>
                  <a:pt x="828949" y="2994951"/>
                  <a:pt x="813992" y="2968832"/>
                </a:cubicBezTo>
                <a:cubicBezTo>
                  <a:pt x="799034" y="2942712"/>
                  <a:pt x="777213" y="2922844"/>
                  <a:pt x="748526" y="2909226"/>
                </a:cubicBezTo>
                <a:cubicBezTo>
                  <a:pt x="719839" y="2895608"/>
                  <a:pt x="685181" y="2888799"/>
                  <a:pt x="644551" y="2888799"/>
                </a:cubicBezTo>
                <a:lnTo>
                  <a:pt x="575234" y="2888799"/>
                </a:lnTo>
                <a:lnTo>
                  <a:pt x="529693" y="2888799"/>
                </a:lnTo>
                <a:close/>
                <a:moveTo>
                  <a:pt x="6192795" y="2212033"/>
                </a:moveTo>
                <a:cubicBezTo>
                  <a:pt x="6204106" y="2212033"/>
                  <a:pt x="6212887" y="2215407"/>
                  <a:pt x="6219138" y="2222154"/>
                </a:cubicBezTo>
                <a:cubicBezTo>
                  <a:pt x="6225389" y="2228901"/>
                  <a:pt x="6228514" y="2238326"/>
                  <a:pt x="6228514" y="2250431"/>
                </a:cubicBezTo>
                <a:lnTo>
                  <a:pt x="6228514" y="2346574"/>
                </a:lnTo>
                <a:cubicBezTo>
                  <a:pt x="6228514" y="2359076"/>
                  <a:pt x="6225389" y="2368700"/>
                  <a:pt x="6219138" y="2375447"/>
                </a:cubicBezTo>
                <a:cubicBezTo>
                  <a:pt x="6212887" y="2382193"/>
                  <a:pt x="6204106" y="2385567"/>
                  <a:pt x="6192795" y="2385567"/>
                </a:cubicBezTo>
                <a:cubicBezTo>
                  <a:pt x="6181484" y="2385567"/>
                  <a:pt x="6172703" y="2382193"/>
                  <a:pt x="6166453" y="2375447"/>
                </a:cubicBezTo>
                <a:cubicBezTo>
                  <a:pt x="6160202" y="2368700"/>
                  <a:pt x="6157076" y="2359076"/>
                  <a:pt x="6157076" y="2346574"/>
                </a:cubicBezTo>
                <a:lnTo>
                  <a:pt x="6157076" y="2250431"/>
                </a:lnTo>
                <a:cubicBezTo>
                  <a:pt x="6157076" y="2238326"/>
                  <a:pt x="6160251" y="2228901"/>
                  <a:pt x="6166601" y="2222154"/>
                </a:cubicBezTo>
                <a:cubicBezTo>
                  <a:pt x="6172951" y="2215407"/>
                  <a:pt x="6181683" y="2212033"/>
                  <a:pt x="6192795" y="2212033"/>
                </a:cubicBezTo>
                <a:close/>
                <a:moveTo>
                  <a:pt x="8040645" y="2211140"/>
                </a:moveTo>
                <a:cubicBezTo>
                  <a:pt x="8047987" y="2211140"/>
                  <a:pt x="8054238" y="2212629"/>
                  <a:pt x="8059397" y="2215605"/>
                </a:cubicBezTo>
                <a:cubicBezTo>
                  <a:pt x="8064557" y="2218582"/>
                  <a:pt x="8068476" y="2222947"/>
                  <a:pt x="8071155" y="2228702"/>
                </a:cubicBezTo>
                <a:cubicBezTo>
                  <a:pt x="8073834" y="2234457"/>
                  <a:pt x="8075173" y="2241501"/>
                  <a:pt x="8075173" y="2249836"/>
                </a:cubicBezTo>
                <a:lnTo>
                  <a:pt x="8075173" y="2349253"/>
                </a:lnTo>
                <a:cubicBezTo>
                  <a:pt x="8075173" y="2357190"/>
                  <a:pt x="8073834" y="2363987"/>
                  <a:pt x="8071155" y="2369642"/>
                </a:cubicBezTo>
                <a:cubicBezTo>
                  <a:pt x="8068476" y="2375298"/>
                  <a:pt x="8064557" y="2379614"/>
                  <a:pt x="8059397" y="2382590"/>
                </a:cubicBezTo>
                <a:cubicBezTo>
                  <a:pt x="8054238" y="2385567"/>
                  <a:pt x="8047987" y="2387055"/>
                  <a:pt x="8040645" y="2387055"/>
                </a:cubicBezTo>
                <a:cubicBezTo>
                  <a:pt x="8029136" y="2387055"/>
                  <a:pt x="8020256" y="2383335"/>
                  <a:pt x="8014005" y="2375893"/>
                </a:cubicBezTo>
                <a:cubicBezTo>
                  <a:pt x="8007754" y="2368452"/>
                  <a:pt x="8004629" y="2357885"/>
                  <a:pt x="8004629" y="2344193"/>
                </a:cubicBezTo>
                <a:lnTo>
                  <a:pt x="8004629" y="2255194"/>
                </a:lnTo>
                <a:cubicBezTo>
                  <a:pt x="8004629" y="2241104"/>
                  <a:pt x="8007754" y="2230240"/>
                  <a:pt x="8014005" y="2222600"/>
                </a:cubicBezTo>
                <a:cubicBezTo>
                  <a:pt x="8020256" y="2214960"/>
                  <a:pt x="8029136" y="2211140"/>
                  <a:pt x="8040645" y="2211140"/>
                </a:cubicBezTo>
                <a:close/>
                <a:moveTo>
                  <a:pt x="5907045" y="2211140"/>
                </a:moveTo>
                <a:cubicBezTo>
                  <a:pt x="5914388" y="2211140"/>
                  <a:pt x="5920638" y="2212629"/>
                  <a:pt x="5925798" y="2215605"/>
                </a:cubicBezTo>
                <a:cubicBezTo>
                  <a:pt x="5930957" y="2218582"/>
                  <a:pt x="5934876" y="2222947"/>
                  <a:pt x="5937555" y="2228702"/>
                </a:cubicBezTo>
                <a:cubicBezTo>
                  <a:pt x="5940234" y="2234457"/>
                  <a:pt x="5941573" y="2241501"/>
                  <a:pt x="5941573" y="2249836"/>
                </a:cubicBezTo>
                <a:lnTo>
                  <a:pt x="5941573" y="2349253"/>
                </a:lnTo>
                <a:cubicBezTo>
                  <a:pt x="5941573" y="2357190"/>
                  <a:pt x="5940234" y="2363987"/>
                  <a:pt x="5937555" y="2369642"/>
                </a:cubicBezTo>
                <a:cubicBezTo>
                  <a:pt x="5934876" y="2375298"/>
                  <a:pt x="5930957" y="2379614"/>
                  <a:pt x="5925798" y="2382590"/>
                </a:cubicBezTo>
                <a:cubicBezTo>
                  <a:pt x="5920638" y="2385567"/>
                  <a:pt x="5914388" y="2387055"/>
                  <a:pt x="5907045" y="2387055"/>
                </a:cubicBezTo>
                <a:cubicBezTo>
                  <a:pt x="5895536" y="2387055"/>
                  <a:pt x="5886656" y="2383335"/>
                  <a:pt x="5880405" y="2375893"/>
                </a:cubicBezTo>
                <a:cubicBezTo>
                  <a:pt x="5874155" y="2368452"/>
                  <a:pt x="5871029" y="2357885"/>
                  <a:pt x="5871029" y="2344193"/>
                </a:cubicBezTo>
                <a:lnTo>
                  <a:pt x="5871029" y="2255194"/>
                </a:lnTo>
                <a:cubicBezTo>
                  <a:pt x="5871029" y="2241104"/>
                  <a:pt x="5874155" y="2230240"/>
                  <a:pt x="5880405" y="2222600"/>
                </a:cubicBezTo>
                <a:cubicBezTo>
                  <a:pt x="5886656" y="2214960"/>
                  <a:pt x="5895536" y="2211140"/>
                  <a:pt x="5907045" y="2211140"/>
                </a:cubicBezTo>
                <a:close/>
                <a:moveTo>
                  <a:pt x="8619586" y="2210843"/>
                </a:moveTo>
                <a:cubicBezTo>
                  <a:pt x="8630897" y="2210843"/>
                  <a:pt x="8639628" y="2214762"/>
                  <a:pt x="8645780" y="2222600"/>
                </a:cubicBezTo>
                <a:cubicBezTo>
                  <a:pt x="8651932" y="2230438"/>
                  <a:pt x="8655008" y="2241402"/>
                  <a:pt x="8655008" y="2255491"/>
                </a:cubicBezTo>
                <a:lnTo>
                  <a:pt x="8655008" y="2342407"/>
                </a:lnTo>
                <a:cubicBezTo>
                  <a:pt x="8655008" y="2356694"/>
                  <a:pt x="8651932" y="2367708"/>
                  <a:pt x="8645780" y="2375447"/>
                </a:cubicBezTo>
                <a:cubicBezTo>
                  <a:pt x="8639628" y="2383186"/>
                  <a:pt x="8630897" y="2387055"/>
                  <a:pt x="8619586" y="2387055"/>
                </a:cubicBezTo>
                <a:cubicBezTo>
                  <a:pt x="8612244" y="2387055"/>
                  <a:pt x="8605944" y="2385517"/>
                  <a:pt x="8600685" y="2382442"/>
                </a:cubicBezTo>
                <a:cubicBezTo>
                  <a:pt x="8595426" y="2379366"/>
                  <a:pt x="8591458" y="2374951"/>
                  <a:pt x="8588779" y="2369196"/>
                </a:cubicBezTo>
                <a:cubicBezTo>
                  <a:pt x="8586100" y="2363441"/>
                  <a:pt x="8584760" y="2356397"/>
                  <a:pt x="8584760" y="2348062"/>
                </a:cubicBezTo>
                <a:lnTo>
                  <a:pt x="8584760" y="2249836"/>
                </a:lnTo>
                <a:cubicBezTo>
                  <a:pt x="8584760" y="2241501"/>
                  <a:pt x="8586100" y="2234407"/>
                  <a:pt x="8588779" y="2228553"/>
                </a:cubicBezTo>
                <a:cubicBezTo>
                  <a:pt x="8591458" y="2222699"/>
                  <a:pt x="8595426" y="2218284"/>
                  <a:pt x="8600685" y="2215308"/>
                </a:cubicBezTo>
                <a:cubicBezTo>
                  <a:pt x="8605944" y="2212331"/>
                  <a:pt x="8612244" y="2210843"/>
                  <a:pt x="8619586" y="2210843"/>
                </a:cubicBezTo>
                <a:close/>
                <a:moveTo>
                  <a:pt x="10891299" y="2209652"/>
                </a:moveTo>
                <a:cubicBezTo>
                  <a:pt x="10903006" y="2209652"/>
                  <a:pt x="10912532" y="2213472"/>
                  <a:pt x="10919874" y="2221112"/>
                </a:cubicBezTo>
                <a:cubicBezTo>
                  <a:pt x="10927216" y="2228752"/>
                  <a:pt x="10930888" y="2239120"/>
                  <a:pt x="10930888" y="2252217"/>
                </a:cubicBezTo>
                <a:lnTo>
                  <a:pt x="10930888" y="2274243"/>
                </a:lnTo>
                <a:lnTo>
                  <a:pt x="10848734" y="2274243"/>
                </a:lnTo>
                <a:lnTo>
                  <a:pt x="10848734" y="2259063"/>
                </a:lnTo>
                <a:cubicBezTo>
                  <a:pt x="10848734" y="2243386"/>
                  <a:pt x="10852455" y="2231232"/>
                  <a:pt x="10859896" y="2222600"/>
                </a:cubicBezTo>
                <a:cubicBezTo>
                  <a:pt x="10867338" y="2213968"/>
                  <a:pt x="10877805" y="2209652"/>
                  <a:pt x="10891299" y="2209652"/>
                </a:cubicBezTo>
                <a:close/>
                <a:moveTo>
                  <a:pt x="9910224" y="2209652"/>
                </a:moveTo>
                <a:cubicBezTo>
                  <a:pt x="9921932" y="2209652"/>
                  <a:pt x="9931456" y="2213472"/>
                  <a:pt x="9938799" y="2221112"/>
                </a:cubicBezTo>
                <a:cubicBezTo>
                  <a:pt x="9946141" y="2228752"/>
                  <a:pt x="9949812" y="2239120"/>
                  <a:pt x="9949812" y="2252217"/>
                </a:cubicBezTo>
                <a:lnTo>
                  <a:pt x="9949812" y="2274243"/>
                </a:lnTo>
                <a:lnTo>
                  <a:pt x="9867659" y="2274243"/>
                </a:lnTo>
                <a:lnTo>
                  <a:pt x="9867659" y="2259063"/>
                </a:lnTo>
                <a:cubicBezTo>
                  <a:pt x="9867659" y="2243386"/>
                  <a:pt x="9871380" y="2231232"/>
                  <a:pt x="9878821" y="2222600"/>
                </a:cubicBezTo>
                <a:cubicBezTo>
                  <a:pt x="9886262" y="2213968"/>
                  <a:pt x="9896730" y="2209652"/>
                  <a:pt x="9910224" y="2209652"/>
                </a:cubicBezTo>
                <a:close/>
                <a:moveTo>
                  <a:pt x="8329074" y="2209652"/>
                </a:moveTo>
                <a:cubicBezTo>
                  <a:pt x="8340782" y="2209652"/>
                  <a:pt x="8350307" y="2213472"/>
                  <a:pt x="8357649" y="2221112"/>
                </a:cubicBezTo>
                <a:cubicBezTo>
                  <a:pt x="8364991" y="2228752"/>
                  <a:pt x="8368662" y="2239120"/>
                  <a:pt x="8368662" y="2252217"/>
                </a:cubicBezTo>
                <a:lnTo>
                  <a:pt x="8368662" y="2274243"/>
                </a:lnTo>
                <a:lnTo>
                  <a:pt x="8286509" y="2274243"/>
                </a:lnTo>
                <a:lnTo>
                  <a:pt x="8286509" y="2259063"/>
                </a:lnTo>
                <a:cubicBezTo>
                  <a:pt x="8286509" y="2243386"/>
                  <a:pt x="8290230" y="2231232"/>
                  <a:pt x="8297671" y="2222600"/>
                </a:cubicBezTo>
                <a:cubicBezTo>
                  <a:pt x="8305113" y="2213968"/>
                  <a:pt x="8315580" y="2209652"/>
                  <a:pt x="8329074" y="2209652"/>
                </a:cubicBezTo>
                <a:close/>
                <a:moveTo>
                  <a:pt x="7357524" y="2209652"/>
                </a:moveTo>
                <a:cubicBezTo>
                  <a:pt x="7369232" y="2209652"/>
                  <a:pt x="7378757" y="2213472"/>
                  <a:pt x="7386099" y="2221112"/>
                </a:cubicBezTo>
                <a:cubicBezTo>
                  <a:pt x="7393441" y="2228752"/>
                  <a:pt x="7397112" y="2239120"/>
                  <a:pt x="7397112" y="2252217"/>
                </a:cubicBezTo>
                <a:lnTo>
                  <a:pt x="7397112" y="2274243"/>
                </a:lnTo>
                <a:lnTo>
                  <a:pt x="7314959" y="2274243"/>
                </a:lnTo>
                <a:lnTo>
                  <a:pt x="7314959" y="2259063"/>
                </a:lnTo>
                <a:cubicBezTo>
                  <a:pt x="7314959" y="2243386"/>
                  <a:pt x="7318680" y="2231232"/>
                  <a:pt x="7326121" y="2222600"/>
                </a:cubicBezTo>
                <a:cubicBezTo>
                  <a:pt x="7333563" y="2213968"/>
                  <a:pt x="7344030" y="2209652"/>
                  <a:pt x="7357524" y="2209652"/>
                </a:cubicBezTo>
                <a:close/>
                <a:moveTo>
                  <a:pt x="7071774" y="2209652"/>
                </a:moveTo>
                <a:cubicBezTo>
                  <a:pt x="7083482" y="2209652"/>
                  <a:pt x="7093007" y="2213472"/>
                  <a:pt x="7100349" y="2221112"/>
                </a:cubicBezTo>
                <a:cubicBezTo>
                  <a:pt x="7107691" y="2228752"/>
                  <a:pt x="7111362" y="2239120"/>
                  <a:pt x="7111362" y="2252217"/>
                </a:cubicBezTo>
                <a:lnTo>
                  <a:pt x="7111362" y="2274243"/>
                </a:lnTo>
                <a:lnTo>
                  <a:pt x="7029209" y="2274243"/>
                </a:lnTo>
                <a:lnTo>
                  <a:pt x="7029209" y="2259063"/>
                </a:lnTo>
                <a:cubicBezTo>
                  <a:pt x="7029209" y="2243386"/>
                  <a:pt x="7032930" y="2231232"/>
                  <a:pt x="7040371" y="2222600"/>
                </a:cubicBezTo>
                <a:cubicBezTo>
                  <a:pt x="7047813" y="2213968"/>
                  <a:pt x="7058280" y="2209652"/>
                  <a:pt x="7071774" y="2209652"/>
                </a:cubicBezTo>
                <a:close/>
                <a:moveTo>
                  <a:pt x="9082740" y="2144763"/>
                </a:moveTo>
                <a:lnTo>
                  <a:pt x="9082740" y="2453730"/>
                </a:lnTo>
                <a:lnTo>
                  <a:pt x="9160428" y="2453730"/>
                </a:lnTo>
                <a:lnTo>
                  <a:pt x="9160428" y="2144763"/>
                </a:lnTo>
                <a:close/>
                <a:moveTo>
                  <a:pt x="8792822" y="2144763"/>
                </a:moveTo>
                <a:lnTo>
                  <a:pt x="8792822" y="2355206"/>
                </a:lnTo>
                <a:cubicBezTo>
                  <a:pt x="8792822" y="2388742"/>
                  <a:pt x="8800016" y="2414291"/>
                  <a:pt x="8814402" y="2431852"/>
                </a:cubicBezTo>
                <a:cubicBezTo>
                  <a:pt x="8828789" y="2449414"/>
                  <a:pt x="8849774" y="2458195"/>
                  <a:pt x="8877356" y="2458195"/>
                </a:cubicBezTo>
                <a:cubicBezTo>
                  <a:pt x="8893827" y="2458195"/>
                  <a:pt x="8907668" y="2453036"/>
                  <a:pt x="8918880" y="2442717"/>
                </a:cubicBezTo>
                <a:cubicBezTo>
                  <a:pt x="8924486" y="2437558"/>
                  <a:pt x="8929360" y="2431505"/>
                  <a:pt x="8933502" y="2424560"/>
                </a:cubicBezTo>
                <a:lnTo>
                  <a:pt x="8939567" y="2410622"/>
                </a:lnTo>
                <a:lnTo>
                  <a:pt x="8939567" y="2453730"/>
                </a:lnTo>
                <a:lnTo>
                  <a:pt x="9016660" y="2453730"/>
                </a:lnTo>
                <a:lnTo>
                  <a:pt x="9016660" y="2144763"/>
                </a:lnTo>
                <a:lnTo>
                  <a:pt x="8939567" y="2144763"/>
                </a:lnTo>
                <a:lnTo>
                  <a:pt x="8939567" y="2352229"/>
                </a:lnTo>
                <a:cubicBezTo>
                  <a:pt x="8939567" y="2364136"/>
                  <a:pt x="8936640" y="2373214"/>
                  <a:pt x="8930786" y="2379465"/>
                </a:cubicBezTo>
                <a:cubicBezTo>
                  <a:pt x="8924932" y="2385716"/>
                  <a:pt x="8916350" y="2388742"/>
                  <a:pt x="8905039" y="2388543"/>
                </a:cubicBezTo>
                <a:cubicBezTo>
                  <a:pt x="8893728" y="2388742"/>
                  <a:pt x="8885046" y="2385815"/>
                  <a:pt x="8878994" y="2379763"/>
                </a:cubicBezTo>
                <a:cubicBezTo>
                  <a:pt x="8872942" y="2373710"/>
                  <a:pt x="8869915" y="2365029"/>
                  <a:pt x="8869915" y="2353718"/>
                </a:cubicBezTo>
                <a:lnTo>
                  <a:pt x="8869915" y="2144763"/>
                </a:lnTo>
                <a:close/>
                <a:moveTo>
                  <a:pt x="10891299" y="2140001"/>
                </a:moveTo>
                <a:cubicBezTo>
                  <a:pt x="10866892" y="2140001"/>
                  <a:pt x="10846104" y="2144763"/>
                  <a:pt x="10828940" y="2154288"/>
                </a:cubicBezTo>
                <a:cubicBezTo>
                  <a:pt x="10811775" y="2163813"/>
                  <a:pt x="10798628" y="2177753"/>
                  <a:pt x="10789500" y="2196109"/>
                </a:cubicBezTo>
                <a:cubicBezTo>
                  <a:pt x="10780372" y="2214464"/>
                  <a:pt x="10775808" y="2236540"/>
                  <a:pt x="10775808" y="2262337"/>
                </a:cubicBezTo>
                <a:lnTo>
                  <a:pt x="10775808" y="2341514"/>
                </a:lnTo>
                <a:cubicBezTo>
                  <a:pt x="10775808" y="2366120"/>
                  <a:pt x="10780472" y="2387105"/>
                  <a:pt x="10789798" y="2404468"/>
                </a:cubicBezTo>
                <a:cubicBezTo>
                  <a:pt x="10799124" y="2421831"/>
                  <a:pt x="10812767" y="2435127"/>
                  <a:pt x="10830726" y="2444354"/>
                </a:cubicBezTo>
                <a:cubicBezTo>
                  <a:pt x="10848684" y="2453582"/>
                  <a:pt x="10870166" y="2458195"/>
                  <a:pt x="10895168" y="2458195"/>
                </a:cubicBezTo>
                <a:cubicBezTo>
                  <a:pt x="10923545" y="2458195"/>
                  <a:pt x="10946663" y="2451845"/>
                  <a:pt x="10964522" y="2439145"/>
                </a:cubicBezTo>
                <a:cubicBezTo>
                  <a:pt x="10982382" y="2426445"/>
                  <a:pt x="10994288" y="2407792"/>
                  <a:pt x="11000242" y="2383186"/>
                </a:cubicBezTo>
                <a:lnTo>
                  <a:pt x="10935352" y="2358480"/>
                </a:lnTo>
                <a:cubicBezTo>
                  <a:pt x="10931978" y="2368799"/>
                  <a:pt x="10926720" y="2376588"/>
                  <a:pt x="10919576" y="2381846"/>
                </a:cubicBezTo>
                <a:cubicBezTo>
                  <a:pt x="10912432" y="2387105"/>
                  <a:pt x="10903701" y="2389734"/>
                  <a:pt x="10893382" y="2389734"/>
                </a:cubicBezTo>
                <a:cubicBezTo>
                  <a:pt x="10879095" y="2389734"/>
                  <a:pt x="10868082" y="2385716"/>
                  <a:pt x="10860343" y="2377679"/>
                </a:cubicBezTo>
                <a:cubicBezTo>
                  <a:pt x="10852604" y="2369642"/>
                  <a:pt x="10848734" y="2358183"/>
                  <a:pt x="10848734" y="2343300"/>
                </a:cubicBezTo>
                <a:lnTo>
                  <a:pt x="10848734" y="2329012"/>
                </a:lnTo>
                <a:lnTo>
                  <a:pt x="11003813" y="2329012"/>
                </a:lnTo>
                <a:lnTo>
                  <a:pt x="11003813" y="2274839"/>
                </a:lnTo>
                <a:cubicBezTo>
                  <a:pt x="11003813" y="2246462"/>
                  <a:pt x="10999447" y="2222154"/>
                  <a:pt x="10990716" y="2201913"/>
                </a:cubicBezTo>
                <a:cubicBezTo>
                  <a:pt x="10981985" y="2181672"/>
                  <a:pt x="10969186" y="2166293"/>
                  <a:pt x="10952318" y="2155776"/>
                </a:cubicBezTo>
                <a:cubicBezTo>
                  <a:pt x="10935451" y="2145259"/>
                  <a:pt x="10915112" y="2140001"/>
                  <a:pt x="10891299" y="2140001"/>
                </a:cubicBezTo>
                <a:close/>
                <a:moveTo>
                  <a:pt x="10315632" y="2140001"/>
                </a:moveTo>
                <a:cubicBezTo>
                  <a:pt x="10293208" y="2140001"/>
                  <a:pt x="10273860" y="2143821"/>
                  <a:pt x="10257588" y="2151460"/>
                </a:cubicBezTo>
                <a:cubicBezTo>
                  <a:pt x="10241317" y="2159100"/>
                  <a:pt x="10228815" y="2170064"/>
                  <a:pt x="10220084" y="2184351"/>
                </a:cubicBezTo>
                <a:cubicBezTo>
                  <a:pt x="10211353" y="2198639"/>
                  <a:pt x="10206987" y="2215506"/>
                  <a:pt x="10206987" y="2234953"/>
                </a:cubicBezTo>
                <a:cubicBezTo>
                  <a:pt x="10206987" y="2255392"/>
                  <a:pt x="10210906" y="2271614"/>
                  <a:pt x="10218744" y="2283620"/>
                </a:cubicBezTo>
                <a:cubicBezTo>
                  <a:pt x="10226582" y="2295625"/>
                  <a:pt x="10236306" y="2304356"/>
                  <a:pt x="10247915" y="2309813"/>
                </a:cubicBezTo>
                <a:cubicBezTo>
                  <a:pt x="10259524" y="2315270"/>
                  <a:pt x="10274059" y="2320281"/>
                  <a:pt x="10291522" y="2324845"/>
                </a:cubicBezTo>
                <a:cubicBezTo>
                  <a:pt x="10292316" y="2325043"/>
                  <a:pt x="10293010" y="2325192"/>
                  <a:pt x="10293605" y="2325292"/>
                </a:cubicBezTo>
                <a:cubicBezTo>
                  <a:pt x="10294200" y="2325391"/>
                  <a:pt x="10294796" y="2325539"/>
                  <a:pt x="10295391" y="2325738"/>
                </a:cubicBezTo>
                <a:cubicBezTo>
                  <a:pt x="10298170" y="2326333"/>
                  <a:pt x="10300898" y="2326929"/>
                  <a:pt x="10303576" y="2327524"/>
                </a:cubicBezTo>
                <a:cubicBezTo>
                  <a:pt x="10306256" y="2328119"/>
                  <a:pt x="10308884" y="2328814"/>
                  <a:pt x="10311464" y="2329608"/>
                </a:cubicBezTo>
                <a:cubicBezTo>
                  <a:pt x="10323172" y="2332187"/>
                  <a:pt x="10332251" y="2334469"/>
                  <a:pt x="10338700" y="2336454"/>
                </a:cubicBezTo>
                <a:cubicBezTo>
                  <a:pt x="10345150" y="2338438"/>
                  <a:pt x="10350458" y="2341464"/>
                  <a:pt x="10354624" y="2345532"/>
                </a:cubicBezTo>
                <a:cubicBezTo>
                  <a:pt x="10358792" y="2349600"/>
                  <a:pt x="10360876" y="2355007"/>
                  <a:pt x="10360876" y="2361754"/>
                </a:cubicBezTo>
                <a:cubicBezTo>
                  <a:pt x="10360876" y="2369494"/>
                  <a:pt x="10357304" y="2375695"/>
                  <a:pt x="10350160" y="2380358"/>
                </a:cubicBezTo>
                <a:cubicBezTo>
                  <a:pt x="10343016" y="2385021"/>
                  <a:pt x="10333392" y="2387353"/>
                  <a:pt x="10321287" y="2387353"/>
                </a:cubicBezTo>
                <a:cubicBezTo>
                  <a:pt x="10307595" y="2387353"/>
                  <a:pt x="10295391" y="2384178"/>
                  <a:pt x="10284676" y="2377828"/>
                </a:cubicBezTo>
                <a:cubicBezTo>
                  <a:pt x="10273960" y="2371478"/>
                  <a:pt x="10265626" y="2362350"/>
                  <a:pt x="10259672" y="2350443"/>
                </a:cubicBezTo>
                <a:lnTo>
                  <a:pt x="10196569" y="2383186"/>
                </a:lnTo>
                <a:cubicBezTo>
                  <a:pt x="10201134" y="2399061"/>
                  <a:pt x="10208872" y="2412604"/>
                  <a:pt x="10219786" y="2423816"/>
                </a:cubicBezTo>
                <a:cubicBezTo>
                  <a:pt x="10230700" y="2435027"/>
                  <a:pt x="10244392" y="2443560"/>
                  <a:pt x="10260863" y="2449414"/>
                </a:cubicBezTo>
                <a:cubicBezTo>
                  <a:pt x="10277334" y="2455268"/>
                  <a:pt x="10295986" y="2458195"/>
                  <a:pt x="10316822" y="2458195"/>
                </a:cubicBezTo>
                <a:cubicBezTo>
                  <a:pt x="10340238" y="2458195"/>
                  <a:pt x="10360578" y="2454226"/>
                  <a:pt x="10377842" y="2446289"/>
                </a:cubicBezTo>
                <a:cubicBezTo>
                  <a:pt x="10395106" y="2438351"/>
                  <a:pt x="10408352" y="2427040"/>
                  <a:pt x="10417579" y="2412356"/>
                </a:cubicBezTo>
                <a:cubicBezTo>
                  <a:pt x="10426806" y="2397672"/>
                  <a:pt x="10431420" y="2380408"/>
                  <a:pt x="10431420" y="2360564"/>
                </a:cubicBezTo>
                <a:cubicBezTo>
                  <a:pt x="10431420" y="2337744"/>
                  <a:pt x="10427004" y="2320033"/>
                  <a:pt x="10418174" y="2307432"/>
                </a:cubicBezTo>
                <a:cubicBezTo>
                  <a:pt x="10409344" y="2294831"/>
                  <a:pt x="10398728" y="2285951"/>
                  <a:pt x="10386325" y="2280792"/>
                </a:cubicBezTo>
                <a:cubicBezTo>
                  <a:pt x="10373922" y="2275633"/>
                  <a:pt x="10357899" y="2271068"/>
                  <a:pt x="10338254" y="2267100"/>
                </a:cubicBezTo>
                <a:cubicBezTo>
                  <a:pt x="10337856" y="2266901"/>
                  <a:pt x="10337460" y="2266802"/>
                  <a:pt x="10337063" y="2266802"/>
                </a:cubicBezTo>
                <a:cubicBezTo>
                  <a:pt x="10336666" y="2266802"/>
                  <a:pt x="10336270" y="2266703"/>
                  <a:pt x="10335872" y="2266504"/>
                </a:cubicBezTo>
                <a:cubicBezTo>
                  <a:pt x="10335078" y="2266306"/>
                  <a:pt x="10334235" y="2266108"/>
                  <a:pt x="10333342" y="2265909"/>
                </a:cubicBezTo>
                <a:cubicBezTo>
                  <a:pt x="10332449" y="2265711"/>
                  <a:pt x="10331606" y="2265512"/>
                  <a:pt x="10330812" y="2265314"/>
                </a:cubicBezTo>
                <a:cubicBezTo>
                  <a:pt x="10318509" y="2262734"/>
                  <a:pt x="10308934" y="2260402"/>
                  <a:pt x="10302088" y="2258319"/>
                </a:cubicBezTo>
                <a:cubicBezTo>
                  <a:pt x="10295242" y="2256235"/>
                  <a:pt x="10289538" y="2253259"/>
                  <a:pt x="10284973" y="2249389"/>
                </a:cubicBezTo>
                <a:cubicBezTo>
                  <a:pt x="10280409" y="2245520"/>
                  <a:pt x="10278127" y="2240410"/>
                  <a:pt x="10278127" y="2234060"/>
                </a:cubicBezTo>
                <a:cubicBezTo>
                  <a:pt x="10278127" y="2226916"/>
                  <a:pt x="10281352" y="2221211"/>
                  <a:pt x="10287800" y="2216945"/>
                </a:cubicBezTo>
                <a:cubicBezTo>
                  <a:pt x="10294250" y="2212678"/>
                  <a:pt x="10303130" y="2210545"/>
                  <a:pt x="10314441" y="2210545"/>
                </a:cubicBezTo>
                <a:cubicBezTo>
                  <a:pt x="10325355" y="2210545"/>
                  <a:pt x="10335078" y="2213323"/>
                  <a:pt x="10343612" y="2218879"/>
                </a:cubicBezTo>
                <a:cubicBezTo>
                  <a:pt x="10352144" y="2224436"/>
                  <a:pt x="10358990" y="2232274"/>
                  <a:pt x="10364150" y="2242394"/>
                </a:cubicBezTo>
                <a:lnTo>
                  <a:pt x="10426658" y="2211438"/>
                </a:lnTo>
                <a:cubicBezTo>
                  <a:pt x="10422292" y="2196357"/>
                  <a:pt x="10414950" y="2183458"/>
                  <a:pt x="10404631" y="2172743"/>
                </a:cubicBezTo>
                <a:cubicBezTo>
                  <a:pt x="10394312" y="2162027"/>
                  <a:pt x="10381612" y="2153891"/>
                  <a:pt x="10366531" y="2148335"/>
                </a:cubicBezTo>
                <a:cubicBezTo>
                  <a:pt x="10351450" y="2142779"/>
                  <a:pt x="10334483" y="2140001"/>
                  <a:pt x="10315632" y="2140001"/>
                </a:cubicBezTo>
                <a:close/>
                <a:moveTo>
                  <a:pt x="9910224" y="2140001"/>
                </a:moveTo>
                <a:cubicBezTo>
                  <a:pt x="9885816" y="2140001"/>
                  <a:pt x="9865030" y="2144763"/>
                  <a:pt x="9847865" y="2154288"/>
                </a:cubicBezTo>
                <a:cubicBezTo>
                  <a:pt x="9830700" y="2163813"/>
                  <a:pt x="9817554" y="2177753"/>
                  <a:pt x="9808426" y="2196109"/>
                </a:cubicBezTo>
                <a:cubicBezTo>
                  <a:pt x="9799297" y="2214464"/>
                  <a:pt x="9794733" y="2236540"/>
                  <a:pt x="9794733" y="2262337"/>
                </a:cubicBezTo>
                <a:lnTo>
                  <a:pt x="9794733" y="2341514"/>
                </a:lnTo>
                <a:cubicBezTo>
                  <a:pt x="9794733" y="2366120"/>
                  <a:pt x="9799396" y="2387105"/>
                  <a:pt x="9808723" y="2404468"/>
                </a:cubicBezTo>
                <a:cubicBezTo>
                  <a:pt x="9818050" y="2421831"/>
                  <a:pt x="9831692" y="2435127"/>
                  <a:pt x="9849650" y="2444354"/>
                </a:cubicBezTo>
                <a:cubicBezTo>
                  <a:pt x="9867609" y="2453582"/>
                  <a:pt x="9889090" y="2458195"/>
                  <a:pt x="9914094" y="2458195"/>
                </a:cubicBezTo>
                <a:cubicBezTo>
                  <a:pt x="9942470" y="2458195"/>
                  <a:pt x="9965588" y="2451845"/>
                  <a:pt x="9983447" y="2439145"/>
                </a:cubicBezTo>
                <a:cubicBezTo>
                  <a:pt x="10001306" y="2426445"/>
                  <a:pt x="10013213" y="2407792"/>
                  <a:pt x="10019166" y="2383186"/>
                </a:cubicBezTo>
                <a:lnTo>
                  <a:pt x="9954277" y="2358480"/>
                </a:lnTo>
                <a:cubicBezTo>
                  <a:pt x="9950904" y="2368799"/>
                  <a:pt x="9945645" y="2376588"/>
                  <a:pt x="9938501" y="2381846"/>
                </a:cubicBezTo>
                <a:cubicBezTo>
                  <a:pt x="9931358" y="2387105"/>
                  <a:pt x="9922626" y="2389734"/>
                  <a:pt x="9912308" y="2389734"/>
                </a:cubicBezTo>
                <a:cubicBezTo>
                  <a:pt x="9898020" y="2389734"/>
                  <a:pt x="9887006" y="2385716"/>
                  <a:pt x="9879268" y="2377679"/>
                </a:cubicBezTo>
                <a:cubicBezTo>
                  <a:pt x="9871528" y="2369642"/>
                  <a:pt x="9867659" y="2358183"/>
                  <a:pt x="9867659" y="2343300"/>
                </a:cubicBezTo>
                <a:lnTo>
                  <a:pt x="9867659" y="2329012"/>
                </a:lnTo>
                <a:lnTo>
                  <a:pt x="10022738" y="2329012"/>
                </a:lnTo>
                <a:lnTo>
                  <a:pt x="10022738" y="2274839"/>
                </a:lnTo>
                <a:cubicBezTo>
                  <a:pt x="10022738" y="2246462"/>
                  <a:pt x="10018372" y="2222154"/>
                  <a:pt x="10009641" y="2201913"/>
                </a:cubicBezTo>
                <a:cubicBezTo>
                  <a:pt x="10000910" y="2181672"/>
                  <a:pt x="9988110" y="2166293"/>
                  <a:pt x="9971244" y="2155776"/>
                </a:cubicBezTo>
                <a:cubicBezTo>
                  <a:pt x="9954376" y="2145259"/>
                  <a:pt x="9934036" y="2140001"/>
                  <a:pt x="9910224" y="2140001"/>
                </a:cubicBezTo>
                <a:close/>
                <a:moveTo>
                  <a:pt x="9315506" y="2140001"/>
                </a:moveTo>
                <a:cubicBezTo>
                  <a:pt x="9293083" y="2140001"/>
                  <a:pt x="9273736" y="2143821"/>
                  <a:pt x="9257464" y="2151460"/>
                </a:cubicBezTo>
                <a:cubicBezTo>
                  <a:pt x="9241192" y="2159100"/>
                  <a:pt x="9228690" y="2170064"/>
                  <a:pt x="9219959" y="2184351"/>
                </a:cubicBezTo>
                <a:cubicBezTo>
                  <a:pt x="9211228" y="2198639"/>
                  <a:pt x="9206862" y="2215506"/>
                  <a:pt x="9206862" y="2234953"/>
                </a:cubicBezTo>
                <a:cubicBezTo>
                  <a:pt x="9206862" y="2255392"/>
                  <a:pt x="9210781" y="2271614"/>
                  <a:pt x="9218620" y="2283620"/>
                </a:cubicBezTo>
                <a:cubicBezTo>
                  <a:pt x="9226458" y="2295625"/>
                  <a:pt x="9236181" y="2304356"/>
                  <a:pt x="9247790" y="2309813"/>
                </a:cubicBezTo>
                <a:cubicBezTo>
                  <a:pt x="9259398" y="2315270"/>
                  <a:pt x="9273934" y="2320281"/>
                  <a:pt x="9291396" y="2324845"/>
                </a:cubicBezTo>
                <a:cubicBezTo>
                  <a:pt x="9292190" y="2325043"/>
                  <a:pt x="9292885" y="2325192"/>
                  <a:pt x="9293480" y="2325292"/>
                </a:cubicBezTo>
                <a:cubicBezTo>
                  <a:pt x="9294075" y="2325391"/>
                  <a:pt x="9294671" y="2325539"/>
                  <a:pt x="9295266" y="2325738"/>
                </a:cubicBezTo>
                <a:cubicBezTo>
                  <a:pt x="9298044" y="2326333"/>
                  <a:pt x="9300772" y="2326929"/>
                  <a:pt x="9303452" y="2327524"/>
                </a:cubicBezTo>
                <a:cubicBezTo>
                  <a:pt x="9306130" y="2328119"/>
                  <a:pt x="9308760" y="2328814"/>
                  <a:pt x="9311340" y="2329608"/>
                </a:cubicBezTo>
                <a:cubicBezTo>
                  <a:pt x="9323047" y="2332187"/>
                  <a:pt x="9332126" y="2334469"/>
                  <a:pt x="9338575" y="2336454"/>
                </a:cubicBezTo>
                <a:cubicBezTo>
                  <a:pt x="9345024" y="2338438"/>
                  <a:pt x="9350332" y="2341464"/>
                  <a:pt x="9354500" y="2345532"/>
                </a:cubicBezTo>
                <a:cubicBezTo>
                  <a:pt x="9358667" y="2349600"/>
                  <a:pt x="9360750" y="2355007"/>
                  <a:pt x="9360750" y="2361754"/>
                </a:cubicBezTo>
                <a:cubicBezTo>
                  <a:pt x="9360750" y="2369494"/>
                  <a:pt x="9357178" y="2375695"/>
                  <a:pt x="9350035" y="2380358"/>
                </a:cubicBezTo>
                <a:cubicBezTo>
                  <a:pt x="9342891" y="2385021"/>
                  <a:pt x="9333267" y="2387353"/>
                  <a:pt x="9321162" y="2387353"/>
                </a:cubicBezTo>
                <a:cubicBezTo>
                  <a:pt x="9307470" y="2387353"/>
                  <a:pt x="9295266" y="2384178"/>
                  <a:pt x="9284550" y="2377828"/>
                </a:cubicBezTo>
                <a:cubicBezTo>
                  <a:pt x="9273835" y="2371478"/>
                  <a:pt x="9265500" y="2362350"/>
                  <a:pt x="9259547" y="2350443"/>
                </a:cubicBezTo>
                <a:lnTo>
                  <a:pt x="9196444" y="2383186"/>
                </a:lnTo>
                <a:cubicBezTo>
                  <a:pt x="9201008" y="2399061"/>
                  <a:pt x="9208747" y="2412604"/>
                  <a:pt x="9219661" y="2423816"/>
                </a:cubicBezTo>
                <a:cubicBezTo>
                  <a:pt x="9230576" y="2435027"/>
                  <a:pt x="9244268" y="2443560"/>
                  <a:pt x="9260738" y="2449414"/>
                </a:cubicBezTo>
                <a:cubicBezTo>
                  <a:pt x="9277208" y="2455268"/>
                  <a:pt x="9295861" y="2458195"/>
                  <a:pt x="9316697" y="2458195"/>
                </a:cubicBezTo>
                <a:cubicBezTo>
                  <a:pt x="9340113" y="2458195"/>
                  <a:pt x="9360453" y="2454226"/>
                  <a:pt x="9377717" y="2446289"/>
                </a:cubicBezTo>
                <a:cubicBezTo>
                  <a:pt x="9394981" y="2438351"/>
                  <a:pt x="9408226" y="2427040"/>
                  <a:pt x="9417454" y="2412356"/>
                </a:cubicBezTo>
                <a:cubicBezTo>
                  <a:pt x="9426681" y="2397672"/>
                  <a:pt x="9431295" y="2380408"/>
                  <a:pt x="9431295" y="2360564"/>
                </a:cubicBezTo>
                <a:cubicBezTo>
                  <a:pt x="9431295" y="2337744"/>
                  <a:pt x="9426880" y="2320033"/>
                  <a:pt x="9418049" y="2307432"/>
                </a:cubicBezTo>
                <a:cubicBezTo>
                  <a:pt x="9409218" y="2294831"/>
                  <a:pt x="9398602" y="2285951"/>
                  <a:pt x="9386200" y="2280792"/>
                </a:cubicBezTo>
                <a:cubicBezTo>
                  <a:pt x="9373798" y="2275633"/>
                  <a:pt x="9357774" y="2271068"/>
                  <a:pt x="9338128" y="2267100"/>
                </a:cubicBezTo>
                <a:cubicBezTo>
                  <a:pt x="9337732" y="2266901"/>
                  <a:pt x="9337334" y="2266802"/>
                  <a:pt x="9336938" y="2266802"/>
                </a:cubicBezTo>
                <a:cubicBezTo>
                  <a:pt x="9336541" y="2266802"/>
                  <a:pt x="9336144" y="2266703"/>
                  <a:pt x="9335747" y="2266504"/>
                </a:cubicBezTo>
                <a:cubicBezTo>
                  <a:pt x="9334953" y="2266306"/>
                  <a:pt x="9334110" y="2266108"/>
                  <a:pt x="9333217" y="2265909"/>
                </a:cubicBezTo>
                <a:cubicBezTo>
                  <a:pt x="9332324" y="2265711"/>
                  <a:pt x="9331481" y="2265512"/>
                  <a:pt x="9330687" y="2265314"/>
                </a:cubicBezTo>
                <a:cubicBezTo>
                  <a:pt x="9318384" y="2262734"/>
                  <a:pt x="9308809" y="2260402"/>
                  <a:pt x="9301963" y="2258319"/>
                </a:cubicBezTo>
                <a:cubicBezTo>
                  <a:pt x="9295117" y="2256235"/>
                  <a:pt x="9289412" y="2253259"/>
                  <a:pt x="9284848" y="2249389"/>
                </a:cubicBezTo>
                <a:cubicBezTo>
                  <a:pt x="9280284" y="2245520"/>
                  <a:pt x="9278002" y="2240410"/>
                  <a:pt x="9278002" y="2234060"/>
                </a:cubicBezTo>
                <a:cubicBezTo>
                  <a:pt x="9278002" y="2226916"/>
                  <a:pt x="9281226" y="2221211"/>
                  <a:pt x="9287676" y="2216945"/>
                </a:cubicBezTo>
                <a:cubicBezTo>
                  <a:pt x="9294125" y="2212678"/>
                  <a:pt x="9303005" y="2210545"/>
                  <a:pt x="9314316" y="2210545"/>
                </a:cubicBezTo>
                <a:cubicBezTo>
                  <a:pt x="9325230" y="2210545"/>
                  <a:pt x="9334953" y="2213323"/>
                  <a:pt x="9343486" y="2218879"/>
                </a:cubicBezTo>
                <a:cubicBezTo>
                  <a:pt x="9352019" y="2224436"/>
                  <a:pt x="9358865" y="2232274"/>
                  <a:pt x="9364024" y="2242394"/>
                </a:cubicBezTo>
                <a:lnTo>
                  <a:pt x="9426532" y="2211438"/>
                </a:lnTo>
                <a:cubicBezTo>
                  <a:pt x="9422167" y="2196357"/>
                  <a:pt x="9414825" y="2183458"/>
                  <a:pt x="9404506" y="2172743"/>
                </a:cubicBezTo>
                <a:cubicBezTo>
                  <a:pt x="9394187" y="2162027"/>
                  <a:pt x="9381487" y="2153891"/>
                  <a:pt x="9366406" y="2148335"/>
                </a:cubicBezTo>
                <a:cubicBezTo>
                  <a:pt x="9351324" y="2142779"/>
                  <a:pt x="9334358" y="2140001"/>
                  <a:pt x="9315506" y="2140001"/>
                </a:cubicBezTo>
                <a:close/>
                <a:moveTo>
                  <a:pt x="8329074" y="2140001"/>
                </a:moveTo>
                <a:cubicBezTo>
                  <a:pt x="8304666" y="2140001"/>
                  <a:pt x="8283880" y="2144763"/>
                  <a:pt x="8266715" y="2154288"/>
                </a:cubicBezTo>
                <a:cubicBezTo>
                  <a:pt x="8249550" y="2163813"/>
                  <a:pt x="8236404" y="2177753"/>
                  <a:pt x="8227275" y="2196109"/>
                </a:cubicBezTo>
                <a:cubicBezTo>
                  <a:pt x="8218147" y="2214464"/>
                  <a:pt x="8213583" y="2236540"/>
                  <a:pt x="8213583" y="2262337"/>
                </a:cubicBezTo>
                <a:lnTo>
                  <a:pt x="8213583" y="2341514"/>
                </a:lnTo>
                <a:cubicBezTo>
                  <a:pt x="8213583" y="2366120"/>
                  <a:pt x="8218247" y="2387105"/>
                  <a:pt x="8227573" y="2404468"/>
                </a:cubicBezTo>
                <a:cubicBezTo>
                  <a:pt x="8236900" y="2421831"/>
                  <a:pt x="8250542" y="2435127"/>
                  <a:pt x="8268501" y="2444354"/>
                </a:cubicBezTo>
                <a:cubicBezTo>
                  <a:pt x="8286459" y="2453582"/>
                  <a:pt x="8307940" y="2458195"/>
                  <a:pt x="8332943" y="2458195"/>
                </a:cubicBezTo>
                <a:cubicBezTo>
                  <a:pt x="8361320" y="2458195"/>
                  <a:pt x="8384438" y="2451845"/>
                  <a:pt x="8402297" y="2439145"/>
                </a:cubicBezTo>
                <a:cubicBezTo>
                  <a:pt x="8420156" y="2426445"/>
                  <a:pt x="8432063" y="2407792"/>
                  <a:pt x="8438016" y="2383186"/>
                </a:cubicBezTo>
                <a:lnTo>
                  <a:pt x="8373127" y="2358480"/>
                </a:lnTo>
                <a:cubicBezTo>
                  <a:pt x="8369754" y="2368799"/>
                  <a:pt x="8364495" y="2376588"/>
                  <a:pt x="8357351" y="2381846"/>
                </a:cubicBezTo>
                <a:cubicBezTo>
                  <a:pt x="8350208" y="2387105"/>
                  <a:pt x="8341476" y="2389734"/>
                  <a:pt x="8331158" y="2389734"/>
                </a:cubicBezTo>
                <a:cubicBezTo>
                  <a:pt x="8316870" y="2389734"/>
                  <a:pt x="8305857" y="2385716"/>
                  <a:pt x="8298118" y="2377679"/>
                </a:cubicBezTo>
                <a:cubicBezTo>
                  <a:pt x="8290379" y="2369642"/>
                  <a:pt x="8286509" y="2358183"/>
                  <a:pt x="8286509" y="2343300"/>
                </a:cubicBezTo>
                <a:lnTo>
                  <a:pt x="8286509" y="2329012"/>
                </a:lnTo>
                <a:lnTo>
                  <a:pt x="8441588" y="2329012"/>
                </a:lnTo>
                <a:lnTo>
                  <a:pt x="8441588" y="2274839"/>
                </a:lnTo>
                <a:cubicBezTo>
                  <a:pt x="8441588" y="2246462"/>
                  <a:pt x="8437222" y="2222154"/>
                  <a:pt x="8428491" y="2201913"/>
                </a:cubicBezTo>
                <a:cubicBezTo>
                  <a:pt x="8419760" y="2181672"/>
                  <a:pt x="8406960" y="2166293"/>
                  <a:pt x="8390093" y="2155776"/>
                </a:cubicBezTo>
                <a:cubicBezTo>
                  <a:pt x="8373226" y="2145259"/>
                  <a:pt x="8352886" y="2140001"/>
                  <a:pt x="8329074" y="2140001"/>
                </a:cubicBezTo>
                <a:close/>
                <a:moveTo>
                  <a:pt x="7629582" y="2140001"/>
                </a:moveTo>
                <a:cubicBezTo>
                  <a:pt x="7607158" y="2140001"/>
                  <a:pt x="7587811" y="2143821"/>
                  <a:pt x="7571539" y="2151460"/>
                </a:cubicBezTo>
                <a:cubicBezTo>
                  <a:pt x="7555267" y="2159100"/>
                  <a:pt x="7542766" y="2170064"/>
                  <a:pt x="7534034" y="2184351"/>
                </a:cubicBezTo>
                <a:cubicBezTo>
                  <a:pt x="7525303" y="2198639"/>
                  <a:pt x="7520937" y="2215506"/>
                  <a:pt x="7520937" y="2234953"/>
                </a:cubicBezTo>
                <a:cubicBezTo>
                  <a:pt x="7520937" y="2255392"/>
                  <a:pt x="7524856" y="2271614"/>
                  <a:pt x="7532695" y="2283620"/>
                </a:cubicBezTo>
                <a:cubicBezTo>
                  <a:pt x="7540533" y="2295625"/>
                  <a:pt x="7550256" y="2304356"/>
                  <a:pt x="7561865" y="2309813"/>
                </a:cubicBezTo>
                <a:cubicBezTo>
                  <a:pt x="7573474" y="2315270"/>
                  <a:pt x="7588009" y="2320281"/>
                  <a:pt x="7605472" y="2324845"/>
                </a:cubicBezTo>
                <a:cubicBezTo>
                  <a:pt x="7606265" y="2325043"/>
                  <a:pt x="7606960" y="2325192"/>
                  <a:pt x="7607555" y="2325292"/>
                </a:cubicBezTo>
                <a:cubicBezTo>
                  <a:pt x="7608150" y="2325391"/>
                  <a:pt x="7608746" y="2325539"/>
                  <a:pt x="7609341" y="2325738"/>
                </a:cubicBezTo>
                <a:cubicBezTo>
                  <a:pt x="7612119" y="2326333"/>
                  <a:pt x="7614848" y="2326929"/>
                  <a:pt x="7617527" y="2327524"/>
                </a:cubicBezTo>
                <a:cubicBezTo>
                  <a:pt x="7620206" y="2328119"/>
                  <a:pt x="7622835" y="2328814"/>
                  <a:pt x="7625415" y="2329608"/>
                </a:cubicBezTo>
                <a:cubicBezTo>
                  <a:pt x="7637123" y="2332187"/>
                  <a:pt x="7646201" y="2334469"/>
                  <a:pt x="7652650" y="2336454"/>
                </a:cubicBezTo>
                <a:cubicBezTo>
                  <a:pt x="7659099" y="2338438"/>
                  <a:pt x="7664408" y="2341464"/>
                  <a:pt x="7668575" y="2345532"/>
                </a:cubicBezTo>
                <a:cubicBezTo>
                  <a:pt x="7672742" y="2349600"/>
                  <a:pt x="7674826" y="2355007"/>
                  <a:pt x="7674826" y="2361754"/>
                </a:cubicBezTo>
                <a:cubicBezTo>
                  <a:pt x="7674826" y="2369494"/>
                  <a:pt x="7671254" y="2375695"/>
                  <a:pt x="7664110" y="2380358"/>
                </a:cubicBezTo>
                <a:cubicBezTo>
                  <a:pt x="7656966" y="2385021"/>
                  <a:pt x="7647342" y="2387353"/>
                  <a:pt x="7635237" y="2387353"/>
                </a:cubicBezTo>
                <a:cubicBezTo>
                  <a:pt x="7621545" y="2387353"/>
                  <a:pt x="7609341" y="2384178"/>
                  <a:pt x="7598626" y="2377828"/>
                </a:cubicBezTo>
                <a:cubicBezTo>
                  <a:pt x="7587910" y="2371478"/>
                  <a:pt x="7579576" y="2362350"/>
                  <a:pt x="7573622" y="2350443"/>
                </a:cubicBezTo>
                <a:lnTo>
                  <a:pt x="7510519" y="2383186"/>
                </a:lnTo>
                <a:cubicBezTo>
                  <a:pt x="7515084" y="2399061"/>
                  <a:pt x="7522822" y="2412604"/>
                  <a:pt x="7533736" y="2423816"/>
                </a:cubicBezTo>
                <a:cubicBezTo>
                  <a:pt x="7544651" y="2435027"/>
                  <a:pt x="7558343" y="2443560"/>
                  <a:pt x="7574813" y="2449414"/>
                </a:cubicBezTo>
                <a:cubicBezTo>
                  <a:pt x="7591284" y="2455268"/>
                  <a:pt x="7609936" y="2458195"/>
                  <a:pt x="7630772" y="2458195"/>
                </a:cubicBezTo>
                <a:cubicBezTo>
                  <a:pt x="7654188" y="2458195"/>
                  <a:pt x="7674528" y="2454226"/>
                  <a:pt x="7691792" y="2446289"/>
                </a:cubicBezTo>
                <a:cubicBezTo>
                  <a:pt x="7709056" y="2438351"/>
                  <a:pt x="7722302" y="2427040"/>
                  <a:pt x="7731529" y="2412356"/>
                </a:cubicBezTo>
                <a:cubicBezTo>
                  <a:pt x="7740756" y="2397672"/>
                  <a:pt x="7745370" y="2380408"/>
                  <a:pt x="7745370" y="2360564"/>
                </a:cubicBezTo>
                <a:cubicBezTo>
                  <a:pt x="7745370" y="2337744"/>
                  <a:pt x="7740955" y="2320033"/>
                  <a:pt x="7732124" y="2307432"/>
                </a:cubicBezTo>
                <a:cubicBezTo>
                  <a:pt x="7723294" y="2294831"/>
                  <a:pt x="7712678" y="2285951"/>
                  <a:pt x="7700275" y="2280792"/>
                </a:cubicBezTo>
                <a:cubicBezTo>
                  <a:pt x="7687873" y="2275633"/>
                  <a:pt x="7671849" y="2271068"/>
                  <a:pt x="7652204" y="2267100"/>
                </a:cubicBezTo>
                <a:cubicBezTo>
                  <a:pt x="7651807" y="2266901"/>
                  <a:pt x="7651410" y="2266802"/>
                  <a:pt x="7651013" y="2266802"/>
                </a:cubicBezTo>
                <a:cubicBezTo>
                  <a:pt x="7650616" y="2266802"/>
                  <a:pt x="7650219" y="2266703"/>
                  <a:pt x="7649822" y="2266504"/>
                </a:cubicBezTo>
                <a:cubicBezTo>
                  <a:pt x="7649029" y="2266306"/>
                  <a:pt x="7648185" y="2266108"/>
                  <a:pt x="7647292" y="2265909"/>
                </a:cubicBezTo>
                <a:cubicBezTo>
                  <a:pt x="7646399" y="2265711"/>
                  <a:pt x="7645556" y="2265512"/>
                  <a:pt x="7644762" y="2265314"/>
                </a:cubicBezTo>
                <a:cubicBezTo>
                  <a:pt x="7632459" y="2262734"/>
                  <a:pt x="7622884" y="2260402"/>
                  <a:pt x="7616039" y="2258319"/>
                </a:cubicBezTo>
                <a:cubicBezTo>
                  <a:pt x="7609192" y="2256235"/>
                  <a:pt x="7603487" y="2253259"/>
                  <a:pt x="7598923" y="2249389"/>
                </a:cubicBezTo>
                <a:cubicBezTo>
                  <a:pt x="7594359" y="2245520"/>
                  <a:pt x="7592077" y="2240410"/>
                  <a:pt x="7592077" y="2234060"/>
                </a:cubicBezTo>
                <a:cubicBezTo>
                  <a:pt x="7592077" y="2226916"/>
                  <a:pt x="7595302" y="2221211"/>
                  <a:pt x="7601751" y="2216945"/>
                </a:cubicBezTo>
                <a:cubicBezTo>
                  <a:pt x="7608200" y="2212678"/>
                  <a:pt x="7617080" y="2210545"/>
                  <a:pt x="7628391" y="2210545"/>
                </a:cubicBezTo>
                <a:cubicBezTo>
                  <a:pt x="7639305" y="2210545"/>
                  <a:pt x="7649029" y="2213323"/>
                  <a:pt x="7657562" y="2218879"/>
                </a:cubicBezTo>
                <a:cubicBezTo>
                  <a:pt x="7666094" y="2224436"/>
                  <a:pt x="7672940" y="2232274"/>
                  <a:pt x="7678100" y="2242394"/>
                </a:cubicBezTo>
                <a:lnTo>
                  <a:pt x="7740608" y="2211438"/>
                </a:lnTo>
                <a:cubicBezTo>
                  <a:pt x="7736242" y="2196357"/>
                  <a:pt x="7728900" y="2183458"/>
                  <a:pt x="7718581" y="2172743"/>
                </a:cubicBezTo>
                <a:cubicBezTo>
                  <a:pt x="7708262" y="2162027"/>
                  <a:pt x="7695562" y="2153891"/>
                  <a:pt x="7680481" y="2148335"/>
                </a:cubicBezTo>
                <a:cubicBezTo>
                  <a:pt x="7665400" y="2142779"/>
                  <a:pt x="7648433" y="2140001"/>
                  <a:pt x="7629582" y="2140001"/>
                </a:cubicBezTo>
                <a:close/>
                <a:moveTo>
                  <a:pt x="7357524" y="2140001"/>
                </a:moveTo>
                <a:cubicBezTo>
                  <a:pt x="7333116" y="2140001"/>
                  <a:pt x="7312330" y="2144763"/>
                  <a:pt x="7295165" y="2154288"/>
                </a:cubicBezTo>
                <a:cubicBezTo>
                  <a:pt x="7278000" y="2163813"/>
                  <a:pt x="7264854" y="2177753"/>
                  <a:pt x="7255726" y="2196109"/>
                </a:cubicBezTo>
                <a:cubicBezTo>
                  <a:pt x="7246597" y="2214464"/>
                  <a:pt x="7242033" y="2236540"/>
                  <a:pt x="7242033" y="2262337"/>
                </a:cubicBezTo>
                <a:lnTo>
                  <a:pt x="7242033" y="2341514"/>
                </a:lnTo>
                <a:cubicBezTo>
                  <a:pt x="7242033" y="2366120"/>
                  <a:pt x="7246697" y="2387105"/>
                  <a:pt x="7256023" y="2404468"/>
                </a:cubicBezTo>
                <a:cubicBezTo>
                  <a:pt x="7265350" y="2421831"/>
                  <a:pt x="7278992" y="2435127"/>
                  <a:pt x="7296951" y="2444354"/>
                </a:cubicBezTo>
                <a:cubicBezTo>
                  <a:pt x="7314910" y="2453582"/>
                  <a:pt x="7336390" y="2458195"/>
                  <a:pt x="7361394" y="2458195"/>
                </a:cubicBezTo>
                <a:cubicBezTo>
                  <a:pt x="7389770" y="2458195"/>
                  <a:pt x="7412888" y="2451845"/>
                  <a:pt x="7430748" y="2439145"/>
                </a:cubicBezTo>
                <a:cubicBezTo>
                  <a:pt x="7448607" y="2426445"/>
                  <a:pt x="7460513" y="2407792"/>
                  <a:pt x="7466466" y="2383186"/>
                </a:cubicBezTo>
                <a:lnTo>
                  <a:pt x="7401577" y="2358480"/>
                </a:lnTo>
                <a:cubicBezTo>
                  <a:pt x="7398204" y="2368799"/>
                  <a:pt x="7392945" y="2376588"/>
                  <a:pt x="7385801" y="2381846"/>
                </a:cubicBezTo>
                <a:cubicBezTo>
                  <a:pt x="7378658" y="2387105"/>
                  <a:pt x="7369926" y="2389734"/>
                  <a:pt x="7359608" y="2389734"/>
                </a:cubicBezTo>
                <a:cubicBezTo>
                  <a:pt x="7345320" y="2389734"/>
                  <a:pt x="7334307" y="2385716"/>
                  <a:pt x="7326568" y="2377679"/>
                </a:cubicBezTo>
                <a:cubicBezTo>
                  <a:pt x="7318829" y="2369642"/>
                  <a:pt x="7314959" y="2358183"/>
                  <a:pt x="7314959" y="2343300"/>
                </a:cubicBezTo>
                <a:lnTo>
                  <a:pt x="7314959" y="2329012"/>
                </a:lnTo>
                <a:lnTo>
                  <a:pt x="7470038" y="2329012"/>
                </a:lnTo>
                <a:lnTo>
                  <a:pt x="7470038" y="2274839"/>
                </a:lnTo>
                <a:cubicBezTo>
                  <a:pt x="7470038" y="2246462"/>
                  <a:pt x="7465672" y="2222154"/>
                  <a:pt x="7456941" y="2201913"/>
                </a:cubicBezTo>
                <a:cubicBezTo>
                  <a:pt x="7448210" y="2181672"/>
                  <a:pt x="7435411" y="2166293"/>
                  <a:pt x="7418544" y="2155776"/>
                </a:cubicBezTo>
                <a:cubicBezTo>
                  <a:pt x="7401676" y="2145259"/>
                  <a:pt x="7381336" y="2140001"/>
                  <a:pt x="7357524" y="2140001"/>
                </a:cubicBezTo>
                <a:close/>
                <a:moveTo>
                  <a:pt x="7071774" y="2140001"/>
                </a:moveTo>
                <a:cubicBezTo>
                  <a:pt x="7047366" y="2140001"/>
                  <a:pt x="7026580" y="2144763"/>
                  <a:pt x="7009415" y="2154288"/>
                </a:cubicBezTo>
                <a:cubicBezTo>
                  <a:pt x="6992250" y="2163813"/>
                  <a:pt x="6979104" y="2177753"/>
                  <a:pt x="6969976" y="2196109"/>
                </a:cubicBezTo>
                <a:cubicBezTo>
                  <a:pt x="6960847" y="2214464"/>
                  <a:pt x="6956283" y="2236540"/>
                  <a:pt x="6956283" y="2262337"/>
                </a:cubicBezTo>
                <a:lnTo>
                  <a:pt x="6956283" y="2341514"/>
                </a:lnTo>
                <a:cubicBezTo>
                  <a:pt x="6956283" y="2366120"/>
                  <a:pt x="6960947" y="2387105"/>
                  <a:pt x="6970273" y="2404468"/>
                </a:cubicBezTo>
                <a:cubicBezTo>
                  <a:pt x="6979600" y="2421831"/>
                  <a:pt x="6993242" y="2435127"/>
                  <a:pt x="7011201" y="2444354"/>
                </a:cubicBezTo>
                <a:cubicBezTo>
                  <a:pt x="7029160" y="2453582"/>
                  <a:pt x="7050640" y="2458195"/>
                  <a:pt x="7075644" y="2458195"/>
                </a:cubicBezTo>
                <a:cubicBezTo>
                  <a:pt x="7104020" y="2458195"/>
                  <a:pt x="7127138" y="2451845"/>
                  <a:pt x="7144998" y="2439145"/>
                </a:cubicBezTo>
                <a:cubicBezTo>
                  <a:pt x="7162857" y="2426445"/>
                  <a:pt x="7174763" y="2407792"/>
                  <a:pt x="7180716" y="2383186"/>
                </a:cubicBezTo>
                <a:lnTo>
                  <a:pt x="7115827" y="2358480"/>
                </a:lnTo>
                <a:cubicBezTo>
                  <a:pt x="7112454" y="2368799"/>
                  <a:pt x="7107195" y="2376588"/>
                  <a:pt x="7100051" y="2381846"/>
                </a:cubicBezTo>
                <a:cubicBezTo>
                  <a:pt x="7092908" y="2387105"/>
                  <a:pt x="7084176" y="2389734"/>
                  <a:pt x="7073858" y="2389734"/>
                </a:cubicBezTo>
                <a:cubicBezTo>
                  <a:pt x="7059570" y="2389734"/>
                  <a:pt x="7048557" y="2385716"/>
                  <a:pt x="7040818" y="2377679"/>
                </a:cubicBezTo>
                <a:cubicBezTo>
                  <a:pt x="7033079" y="2369642"/>
                  <a:pt x="7029209" y="2358183"/>
                  <a:pt x="7029209" y="2343300"/>
                </a:cubicBezTo>
                <a:lnTo>
                  <a:pt x="7029209" y="2329012"/>
                </a:lnTo>
                <a:lnTo>
                  <a:pt x="7184288" y="2329012"/>
                </a:lnTo>
                <a:lnTo>
                  <a:pt x="7184288" y="2274839"/>
                </a:lnTo>
                <a:cubicBezTo>
                  <a:pt x="7184288" y="2246462"/>
                  <a:pt x="7179923" y="2222154"/>
                  <a:pt x="7171191" y="2201913"/>
                </a:cubicBezTo>
                <a:cubicBezTo>
                  <a:pt x="7162460" y="2181672"/>
                  <a:pt x="7149661" y="2166293"/>
                  <a:pt x="7132794" y="2155776"/>
                </a:cubicBezTo>
                <a:cubicBezTo>
                  <a:pt x="7115926" y="2145259"/>
                  <a:pt x="7095586" y="2140001"/>
                  <a:pt x="7071774" y="2140001"/>
                </a:cubicBezTo>
                <a:close/>
                <a:moveTo>
                  <a:pt x="8649054" y="2139703"/>
                </a:moveTo>
                <a:cubicBezTo>
                  <a:pt x="8634172" y="2139703"/>
                  <a:pt x="8620578" y="2144664"/>
                  <a:pt x="8608275" y="2154586"/>
                </a:cubicBezTo>
                <a:cubicBezTo>
                  <a:pt x="8602124" y="2159547"/>
                  <a:pt x="8596568" y="2165500"/>
                  <a:pt x="8591606" y="2172445"/>
                </a:cubicBezTo>
                <a:lnTo>
                  <a:pt x="8584760" y="2184893"/>
                </a:lnTo>
                <a:lnTo>
                  <a:pt x="8584760" y="2144763"/>
                </a:lnTo>
                <a:lnTo>
                  <a:pt x="8507072" y="2144763"/>
                </a:lnTo>
                <a:lnTo>
                  <a:pt x="8507072" y="2579341"/>
                </a:lnTo>
                <a:lnTo>
                  <a:pt x="8584760" y="2579341"/>
                </a:lnTo>
                <a:lnTo>
                  <a:pt x="8584760" y="2413818"/>
                </a:lnTo>
                <a:lnTo>
                  <a:pt x="8591458" y="2427648"/>
                </a:lnTo>
                <a:cubicBezTo>
                  <a:pt x="8595824" y="2434172"/>
                  <a:pt x="8600933" y="2439740"/>
                  <a:pt x="8606787" y="2444354"/>
                </a:cubicBezTo>
                <a:cubicBezTo>
                  <a:pt x="8618495" y="2453582"/>
                  <a:pt x="8632386" y="2458195"/>
                  <a:pt x="8648459" y="2458195"/>
                </a:cubicBezTo>
                <a:cubicBezTo>
                  <a:pt x="8666120" y="2458195"/>
                  <a:pt x="8681201" y="2453879"/>
                  <a:pt x="8693703" y="2445247"/>
                </a:cubicBezTo>
                <a:cubicBezTo>
                  <a:pt x="8706204" y="2436615"/>
                  <a:pt x="8715729" y="2424064"/>
                  <a:pt x="8722278" y="2407594"/>
                </a:cubicBezTo>
                <a:cubicBezTo>
                  <a:pt x="8728826" y="2391123"/>
                  <a:pt x="8732100" y="2371180"/>
                  <a:pt x="8732100" y="2347765"/>
                </a:cubicBezTo>
                <a:lnTo>
                  <a:pt x="8732100" y="2249836"/>
                </a:lnTo>
                <a:cubicBezTo>
                  <a:pt x="8732100" y="2226618"/>
                  <a:pt x="8728826" y="2206775"/>
                  <a:pt x="8722278" y="2190304"/>
                </a:cubicBezTo>
                <a:cubicBezTo>
                  <a:pt x="8715729" y="2173834"/>
                  <a:pt x="8706254" y="2161283"/>
                  <a:pt x="8693852" y="2152651"/>
                </a:cubicBezTo>
                <a:cubicBezTo>
                  <a:pt x="8681449" y="2144019"/>
                  <a:pt x="8666517" y="2139703"/>
                  <a:pt x="8649054" y="2139703"/>
                </a:cubicBezTo>
                <a:close/>
                <a:moveTo>
                  <a:pt x="6814897" y="2139703"/>
                </a:moveTo>
                <a:cubicBezTo>
                  <a:pt x="6797831" y="2139703"/>
                  <a:pt x="6783097" y="2144713"/>
                  <a:pt x="6770695" y="2154735"/>
                </a:cubicBezTo>
                <a:cubicBezTo>
                  <a:pt x="6764494" y="2159745"/>
                  <a:pt x="6758875" y="2165909"/>
                  <a:pt x="6753840" y="2173227"/>
                </a:cubicBezTo>
                <a:lnTo>
                  <a:pt x="6746733" y="2186747"/>
                </a:lnTo>
                <a:lnTo>
                  <a:pt x="6746733" y="2144763"/>
                </a:lnTo>
                <a:lnTo>
                  <a:pt x="6668747" y="2144763"/>
                </a:lnTo>
                <a:lnTo>
                  <a:pt x="6668747" y="2453730"/>
                </a:lnTo>
                <a:lnTo>
                  <a:pt x="6746733" y="2453730"/>
                </a:lnTo>
                <a:lnTo>
                  <a:pt x="6746733" y="2251026"/>
                </a:lnTo>
                <a:cubicBezTo>
                  <a:pt x="6746733" y="2238525"/>
                  <a:pt x="6749760" y="2228950"/>
                  <a:pt x="6755812" y="2222302"/>
                </a:cubicBezTo>
                <a:cubicBezTo>
                  <a:pt x="6761864" y="2215655"/>
                  <a:pt x="6770546" y="2212331"/>
                  <a:pt x="6781857" y="2212331"/>
                </a:cubicBezTo>
                <a:cubicBezTo>
                  <a:pt x="6793763" y="2212331"/>
                  <a:pt x="6802891" y="2215655"/>
                  <a:pt x="6809241" y="2222302"/>
                </a:cubicBezTo>
                <a:cubicBezTo>
                  <a:pt x="6815591" y="2228950"/>
                  <a:pt x="6818766" y="2238525"/>
                  <a:pt x="6818766" y="2251026"/>
                </a:cubicBezTo>
                <a:lnTo>
                  <a:pt x="6818766" y="2453730"/>
                </a:lnTo>
                <a:lnTo>
                  <a:pt x="6896455" y="2453730"/>
                </a:lnTo>
                <a:lnTo>
                  <a:pt x="6896455" y="2241799"/>
                </a:lnTo>
                <a:cubicBezTo>
                  <a:pt x="6896455" y="2209454"/>
                  <a:pt x="6889311" y="2184351"/>
                  <a:pt x="6875023" y="2166492"/>
                </a:cubicBezTo>
                <a:cubicBezTo>
                  <a:pt x="6860736" y="2148633"/>
                  <a:pt x="6840694" y="2139703"/>
                  <a:pt x="6814897" y="2139703"/>
                </a:cubicBezTo>
                <a:close/>
                <a:moveTo>
                  <a:pt x="6519622" y="2139703"/>
                </a:moveTo>
                <a:cubicBezTo>
                  <a:pt x="6502556" y="2139703"/>
                  <a:pt x="6487822" y="2144713"/>
                  <a:pt x="6475420" y="2154735"/>
                </a:cubicBezTo>
                <a:cubicBezTo>
                  <a:pt x="6469219" y="2159745"/>
                  <a:pt x="6463600" y="2165909"/>
                  <a:pt x="6458565" y="2173227"/>
                </a:cubicBezTo>
                <a:lnTo>
                  <a:pt x="6451458" y="2186747"/>
                </a:lnTo>
                <a:lnTo>
                  <a:pt x="6451458" y="2144763"/>
                </a:lnTo>
                <a:lnTo>
                  <a:pt x="6373473" y="2144763"/>
                </a:lnTo>
                <a:lnTo>
                  <a:pt x="6373473" y="2453730"/>
                </a:lnTo>
                <a:lnTo>
                  <a:pt x="6451458" y="2453730"/>
                </a:lnTo>
                <a:lnTo>
                  <a:pt x="6451458" y="2251026"/>
                </a:lnTo>
                <a:cubicBezTo>
                  <a:pt x="6451458" y="2238525"/>
                  <a:pt x="6454485" y="2228950"/>
                  <a:pt x="6460537" y="2222302"/>
                </a:cubicBezTo>
                <a:cubicBezTo>
                  <a:pt x="6466589" y="2215655"/>
                  <a:pt x="6475271" y="2212331"/>
                  <a:pt x="6486582" y="2212331"/>
                </a:cubicBezTo>
                <a:cubicBezTo>
                  <a:pt x="6498488" y="2212331"/>
                  <a:pt x="6507616" y="2215655"/>
                  <a:pt x="6513966" y="2222302"/>
                </a:cubicBezTo>
                <a:cubicBezTo>
                  <a:pt x="6520316" y="2228950"/>
                  <a:pt x="6523491" y="2238525"/>
                  <a:pt x="6523491" y="2251026"/>
                </a:cubicBezTo>
                <a:lnTo>
                  <a:pt x="6523491" y="2453730"/>
                </a:lnTo>
                <a:lnTo>
                  <a:pt x="6601180" y="2453730"/>
                </a:lnTo>
                <a:lnTo>
                  <a:pt x="6601180" y="2241799"/>
                </a:lnTo>
                <a:cubicBezTo>
                  <a:pt x="6601180" y="2209454"/>
                  <a:pt x="6594036" y="2184351"/>
                  <a:pt x="6579748" y="2166492"/>
                </a:cubicBezTo>
                <a:cubicBezTo>
                  <a:pt x="6565461" y="2148633"/>
                  <a:pt x="6545419" y="2139703"/>
                  <a:pt x="6519622" y="2139703"/>
                </a:cubicBezTo>
                <a:close/>
                <a:moveTo>
                  <a:pt x="6192795" y="2139703"/>
                </a:moveTo>
                <a:cubicBezTo>
                  <a:pt x="6168983" y="2139703"/>
                  <a:pt x="6148643" y="2143920"/>
                  <a:pt x="6131776" y="2152353"/>
                </a:cubicBezTo>
                <a:cubicBezTo>
                  <a:pt x="6114908" y="2160787"/>
                  <a:pt x="6102060" y="2173090"/>
                  <a:pt x="6093229" y="2189263"/>
                </a:cubicBezTo>
                <a:cubicBezTo>
                  <a:pt x="6084399" y="2205435"/>
                  <a:pt x="6079984" y="2224932"/>
                  <a:pt x="6079984" y="2247752"/>
                </a:cubicBezTo>
                <a:lnTo>
                  <a:pt x="6079984" y="2348658"/>
                </a:lnTo>
                <a:cubicBezTo>
                  <a:pt x="6079984" y="2371676"/>
                  <a:pt x="6084399" y="2391371"/>
                  <a:pt x="6093229" y="2407742"/>
                </a:cubicBezTo>
                <a:cubicBezTo>
                  <a:pt x="6102060" y="2424113"/>
                  <a:pt x="6114908" y="2436615"/>
                  <a:pt x="6131776" y="2445247"/>
                </a:cubicBezTo>
                <a:cubicBezTo>
                  <a:pt x="6148643" y="2453879"/>
                  <a:pt x="6168983" y="2458195"/>
                  <a:pt x="6192795" y="2458195"/>
                </a:cubicBezTo>
                <a:cubicBezTo>
                  <a:pt x="6216608" y="2458195"/>
                  <a:pt x="6236997" y="2453929"/>
                  <a:pt x="6253964" y="2445396"/>
                </a:cubicBezTo>
                <a:cubicBezTo>
                  <a:pt x="6270930" y="2436863"/>
                  <a:pt x="6283828" y="2424461"/>
                  <a:pt x="6292659" y="2408189"/>
                </a:cubicBezTo>
                <a:cubicBezTo>
                  <a:pt x="6301489" y="2391917"/>
                  <a:pt x="6305905" y="2372371"/>
                  <a:pt x="6305905" y="2349551"/>
                </a:cubicBezTo>
                <a:lnTo>
                  <a:pt x="6305905" y="2247752"/>
                </a:lnTo>
                <a:cubicBezTo>
                  <a:pt x="6305905" y="2224932"/>
                  <a:pt x="6301489" y="2205435"/>
                  <a:pt x="6292659" y="2189263"/>
                </a:cubicBezTo>
                <a:cubicBezTo>
                  <a:pt x="6283828" y="2173090"/>
                  <a:pt x="6270930" y="2160787"/>
                  <a:pt x="6253964" y="2152353"/>
                </a:cubicBezTo>
                <a:cubicBezTo>
                  <a:pt x="6236997" y="2143920"/>
                  <a:pt x="6216608" y="2139703"/>
                  <a:pt x="6192795" y="2139703"/>
                </a:cubicBezTo>
                <a:close/>
                <a:moveTo>
                  <a:pt x="11231222" y="2020938"/>
                </a:moveTo>
                <a:lnTo>
                  <a:pt x="11231222" y="2371875"/>
                </a:lnTo>
                <a:cubicBezTo>
                  <a:pt x="11231222" y="2397870"/>
                  <a:pt x="11237969" y="2418011"/>
                  <a:pt x="11251463" y="2432299"/>
                </a:cubicBezTo>
                <a:cubicBezTo>
                  <a:pt x="11264956" y="2446586"/>
                  <a:pt x="11283808" y="2453730"/>
                  <a:pt x="11308018" y="2453730"/>
                </a:cubicBezTo>
                <a:lnTo>
                  <a:pt x="11342546" y="2453730"/>
                </a:lnTo>
                <a:lnTo>
                  <a:pt x="11342546" y="2378126"/>
                </a:lnTo>
                <a:lnTo>
                  <a:pt x="11330938" y="2378126"/>
                </a:lnTo>
                <a:cubicBezTo>
                  <a:pt x="11323992" y="2378126"/>
                  <a:pt x="11318584" y="2376191"/>
                  <a:pt x="11314715" y="2372321"/>
                </a:cubicBezTo>
                <a:cubicBezTo>
                  <a:pt x="11310846" y="2368452"/>
                  <a:pt x="11308911" y="2362945"/>
                  <a:pt x="11308911" y="2355801"/>
                </a:cubicBezTo>
                <a:lnTo>
                  <a:pt x="11308911" y="2020938"/>
                </a:lnTo>
                <a:close/>
                <a:moveTo>
                  <a:pt x="11069298" y="2020938"/>
                </a:moveTo>
                <a:lnTo>
                  <a:pt x="11069298" y="2371875"/>
                </a:lnTo>
                <a:cubicBezTo>
                  <a:pt x="11069298" y="2397870"/>
                  <a:pt x="11076044" y="2418011"/>
                  <a:pt x="11089538" y="2432299"/>
                </a:cubicBezTo>
                <a:cubicBezTo>
                  <a:pt x="11103032" y="2446586"/>
                  <a:pt x="11121884" y="2453730"/>
                  <a:pt x="11146093" y="2453730"/>
                </a:cubicBezTo>
                <a:lnTo>
                  <a:pt x="11180621" y="2453730"/>
                </a:lnTo>
                <a:lnTo>
                  <a:pt x="11180621" y="2378126"/>
                </a:lnTo>
                <a:lnTo>
                  <a:pt x="11169012" y="2378126"/>
                </a:lnTo>
                <a:cubicBezTo>
                  <a:pt x="11162067" y="2378126"/>
                  <a:pt x="11156660" y="2376191"/>
                  <a:pt x="11152790" y="2372321"/>
                </a:cubicBezTo>
                <a:cubicBezTo>
                  <a:pt x="11148920" y="2368452"/>
                  <a:pt x="11146986" y="2362945"/>
                  <a:pt x="11146986" y="2355801"/>
                </a:cubicBezTo>
                <a:lnTo>
                  <a:pt x="11146986" y="2020938"/>
                </a:lnTo>
                <a:close/>
                <a:moveTo>
                  <a:pt x="10488272" y="2020938"/>
                </a:moveTo>
                <a:lnTo>
                  <a:pt x="10488272" y="2453730"/>
                </a:lnTo>
                <a:lnTo>
                  <a:pt x="10565961" y="2453730"/>
                </a:lnTo>
                <a:lnTo>
                  <a:pt x="10565961" y="2251919"/>
                </a:lnTo>
                <a:cubicBezTo>
                  <a:pt x="10565961" y="2239418"/>
                  <a:pt x="10568987" y="2229793"/>
                  <a:pt x="10575040" y="2223047"/>
                </a:cubicBezTo>
                <a:cubicBezTo>
                  <a:pt x="10581092" y="2216300"/>
                  <a:pt x="10589872" y="2212926"/>
                  <a:pt x="10601382" y="2212926"/>
                </a:cubicBezTo>
                <a:cubicBezTo>
                  <a:pt x="10613288" y="2212926"/>
                  <a:pt x="10622416" y="2216300"/>
                  <a:pt x="10628766" y="2223047"/>
                </a:cubicBezTo>
                <a:cubicBezTo>
                  <a:pt x="10635116" y="2229793"/>
                  <a:pt x="10638292" y="2239418"/>
                  <a:pt x="10638292" y="2251919"/>
                </a:cubicBezTo>
                <a:lnTo>
                  <a:pt x="10638292" y="2453730"/>
                </a:lnTo>
                <a:lnTo>
                  <a:pt x="10715980" y="2453730"/>
                </a:lnTo>
                <a:lnTo>
                  <a:pt x="10715980" y="2241799"/>
                </a:lnTo>
                <a:cubicBezTo>
                  <a:pt x="10715980" y="2209255"/>
                  <a:pt x="10708885" y="2184103"/>
                  <a:pt x="10694697" y="2166343"/>
                </a:cubicBezTo>
                <a:cubicBezTo>
                  <a:pt x="10680508" y="2148583"/>
                  <a:pt x="10660416" y="2139703"/>
                  <a:pt x="10634422" y="2139703"/>
                </a:cubicBezTo>
                <a:cubicBezTo>
                  <a:pt x="10617356" y="2139703"/>
                  <a:pt x="10602622" y="2144763"/>
                  <a:pt x="10590220" y="2154883"/>
                </a:cubicBezTo>
                <a:cubicBezTo>
                  <a:pt x="10584018" y="2159943"/>
                  <a:pt x="10578425" y="2166120"/>
                  <a:pt x="10573440" y="2173412"/>
                </a:cubicBezTo>
                <a:lnTo>
                  <a:pt x="10565961" y="2187777"/>
                </a:lnTo>
                <a:lnTo>
                  <a:pt x="10565961" y="2020938"/>
                </a:lnTo>
                <a:close/>
                <a:moveTo>
                  <a:pt x="9640547" y="2020938"/>
                </a:moveTo>
                <a:lnTo>
                  <a:pt x="9640547" y="2371875"/>
                </a:lnTo>
                <a:cubicBezTo>
                  <a:pt x="9640547" y="2397870"/>
                  <a:pt x="9647294" y="2418011"/>
                  <a:pt x="9660788" y="2432299"/>
                </a:cubicBezTo>
                <a:cubicBezTo>
                  <a:pt x="9674282" y="2446586"/>
                  <a:pt x="9693133" y="2453730"/>
                  <a:pt x="9717342" y="2453730"/>
                </a:cubicBezTo>
                <a:lnTo>
                  <a:pt x="9751870" y="2453730"/>
                </a:lnTo>
                <a:lnTo>
                  <a:pt x="9751870" y="2378126"/>
                </a:lnTo>
                <a:lnTo>
                  <a:pt x="9740262" y="2378126"/>
                </a:lnTo>
                <a:cubicBezTo>
                  <a:pt x="9733317" y="2378126"/>
                  <a:pt x="9727910" y="2376191"/>
                  <a:pt x="9724040" y="2372321"/>
                </a:cubicBezTo>
                <a:cubicBezTo>
                  <a:pt x="9720170" y="2368452"/>
                  <a:pt x="9718236" y="2362945"/>
                  <a:pt x="9718236" y="2355801"/>
                </a:cubicBezTo>
                <a:lnTo>
                  <a:pt x="9718236" y="2020938"/>
                </a:lnTo>
                <a:close/>
                <a:moveTo>
                  <a:pt x="9082740" y="2020938"/>
                </a:moveTo>
                <a:lnTo>
                  <a:pt x="9082740" y="2098329"/>
                </a:lnTo>
                <a:lnTo>
                  <a:pt x="9160428" y="2098329"/>
                </a:lnTo>
                <a:lnTo>
                  <a:pt x="9160428" y="2020938"/>
                </a:lnTo>
                <a:close/>
                <a:moveTo>
                  <a:pt x="8075173" y="2020938"/>
                </a:moveTo>
                <a:lnTo>
                  <a:pt x="8075173" y="2184974"/>
                </a:lnTo>
                <a:lnTo>
                  <a:pt x="8068253" y="2172482"/>
                </a:lnTo>
                <a:cubicBezTo>
                  <a:pt x="8063242" y="2165562"/>
                  <a:pt x="8057611" y="2159646"/>
                  <a:pt x="8051361" y="2154735"/>
                </a:cubicBezTo>
                <a:cubicBezTo>
                  <a:pt x="8038859" y="2144912"/>
                  <a:pt x="8025068" y="2140001"/>
                  <a:pt x="8009986" y="2140001"/>
                </a:cubicBezTo>
                <a:cubicBezTo>
                  <a:pt x="7992722" y="2140001"/>
                  <a:pt x="7977939" y="2144267"/>
                  <a:pt x="7965636" y="2152800"/>
                </a:cubicBezTo>
                <a:cubicBezTo>
                  <a:pt x="7953333" y="2161333"/>
                  <a:pt x="7943956" y="2173785"/>
                  <a:pt x="7937507" y="2190156"/>
                </a:cubicBezTo>
                <a:cubicBezTo>
                  <a:pt x="7931058" y="2206527"/>
                  <a:pt x="7927833" y="2226222"/>
                  <a:pt x="7927833" y="2249240"/>
                </a:cubicBezTo>
                <a:lnTo>
                  <a:pt x="7927833" y="2349551"/>
                </a:lnTo>
                <a:cubicBezTo>
                  <a:pt x="7927833" y="2372569"/>
                  <a:pt x="7931058" y="2392215"/>
                  <a:pt x="7937507" y="2408486"/>
                </a:cubicBezTo>
                <a:cubicBezTo>
                  <a:pt x="7943956" y="2424758"/>
                  <a:pt x="7953333" y="2437161"/>
                  <a:pt x="7965636" y="2445694"/>
                </a:cubicBezTo>
                <a:cubicBezTo>
                  <a:pt x="7977939" y="2454226"/>
                  <a:pt x="7992722" y="2458493"/>
                  <a:pt x="8009986" y="2458493"/>
                </a:cubicBezTo>
                <a:cubicBezTo>
                  <a:pt x="8026457" y="2458493"/>
                  <a:pt x="8040695" y="2453829"/>
                  <a:pt x="8052700" y="2444503"/>
                </a:cubicBezTo>
                <a:cubicBezTo>
                  <a:pt x="8058703" y="2439840"/>
                  <a:pt x="8063924" y="2434234"/>
                  <a:pt x="8068364" y="2427685"/>
                </a:cubicBezTo>
                <a:lnTo>
                  <a:pt x="8075173" y="2413744"/>
                </a:lnTo>
                <a:lnTo>
                  <a:pt x="8075173" y="2453730"/>
                </a:lnTo>
                <a:lnTo>
                  <a:pt x="8152861" y="2453730"/>
                </a:lnTo>
                <a:lnTo>
                  <a:pt x="8152861" y="2020938"/>
                </a:lnTo>
                <a:close/>
                <a:moveTo>
                  <a:pt x="5941573" y="2020938"/>
                </a:moveTo>
                <a:lnTo>
                  <a:pt x="5941573" y="2184974"/>
                </a:lnTo>
                <a:lnTo>
                  <a:pt x="5934653" y="2172482"/>
                </a:lnTo>
                <a:cubicBezTo>
                  <a:pt x="5929642" y="2165562"/>
                  <a:pt x="5924012" y="2159646"/>
                  <a:pt x="5917761" y="2154735"/>
                </a:cubicBezTo>
                <a:cubicBezTo>
                  <a:pt x="5905259" y="2144912"/>
                  <a:pt x="5891468" y="2140001"/>
                  <a:pt x="5876387" y="2140001"/>
                </a:cubicBezTo>
                <a:cubicBezTo>
                  <a:pt x="5859123" y="2140001"/>
                  <a:pt x="5844339" y="2144267"/>
                  <a:pt x="5832036" y="2152800"/>
                </a:cubicBezTo>
                <a:cubicBezTo>
                  <a:pt x="5819733" y="2161333"/>
                  <a:pt x="5810356" y="2173785"/>
                  <a:pt x="5803907" y="2190156"/>
                </a:cubicBezTo>
                <a:cubicBezTo>
                  <a:pt x="5797458" y="2206527"/>
                  <a:pt x="5794234" y="2226222"/>
                  <a:pt x="5794234" y="2249240"/>
                </a:cubicBezTo>
                <a:lnTo>
                  <a:pt x="5794234" y="2349551"/>
                </a:lnTo>
                <a:cubicBezTo>
                  <a:pt x="5794234" y="2372569"/>
                  <a:pt x="5797458" y="2392215"/>
                  <a:pt x="5803907" y="2408486"/>
                </a:cubicBezTo>
                <a:cubicBezTo>
                  <a:pt x="5810356" y="2424758"/>
                  <a:pt x="5819733" y="2437161"/>
                  <a:pt x="5832036" y="2445694"/>
                </a:cubicBezTo>
                <a:cubicBezTo>
                  <a:pt x="5844339" y="2454226"/>
                  <a:pt x="5859123" y="2458493"/>
                  <a:pt x="5876387" y="2458493"/>
                </a:cubicBezTo>
                <a:cubicBezTo>
                  <a:pt x="5892857" y="2458493"/>
                  <a:pt x="5907095" y="2453829"/>
                  <a:pt x="5919100" y="2444503"/>
                </a:cubicBezTo>
                <a:cubicBezTo>
                  <a:pt x="5925103" y="2439840"/>
                  <a:pt x="5930324" y="2434234"/>
                  <a:pt x="5934764" y="2427685"/>
                </a:cubicBezTo>
                <a:lnTo>
                  <a:pt x="5941573" y="2413744"/>
                </a:lnTo>
                <a:lnTo>
                  <a:pt x="5941573" y="2453730"/>
                </a:lnTo>
                <a:lnTo>
                  <a:pt x="6019262" y="2453730"/>
                </a:lnTo>
                <a:lnTo>
                  <a:pt x="6019262" y="2020938"/>
                </a:lnTo>
                <a:close/>
                <a:moveTo>
                  <a:pt x="7105111" y="1956049"/>
                </a:moveTo>
                <a:lnTo>
                  <a:pt x="7025935" y="2061717"/>
                </a:lnTo>
                <a:lnTo>
                  <a:pt x="7076834" y="2102198"/>
                </a:lnTo>
                <a:lnTo>
                  <a:pt x="7161666" y="2002186"/>
                </a:lnTo>
                <a:close/>
                <a:moveTo>
                  <a:pt x="8548446" y="1606005"/>
                </a:moveTo>
                <a:lnTo>
                  <a:pt x="8594583" y="1606005"/>
                </a:lnTo>
                <a:lnTo>
                  <a:pt x="8594583" y="1638747"/>
                </a:lnTo>
                <a:cubicBezTo>
                  <a:pt x="8594583" y="1649463"/>
                  <a:pt x="8590516" y="1657450"/>
                  <a:pt x="8582379" y="1662709"/>
                </a:cubicBezTo>
                <a:cubicBezTo>
                  <a:pt x="8574244" y="1667967"/>
                  <a:pt x="8562238" y="1670597"/>
                  <a:pt x="8546363" y="1670597"/>
                </a:cubicBezTo>
                <a:cubicBezTo>
                  <a:pt x="8534854" y="1670597"/>
                  <a:pt x="8526222" y="1668265"/>
                  <a:pt x="8520467" y="1663602"/>
                </a:cubicBezTo>
                <a:cubicBezTo>
                  <a:pt x="8514712" y="1658938"/>
                  <a:pt x="8511835" y="1651844"/>
                  <a:pt x="8511835" y="1642319"/>
                </a:cubicBezTo>
                <a:cubicBezTo>
                  <a:pt x="8511835" y="1630214"/>
                  <a:pt x="8514911" y="1621136"/>
                  <a:pt x="8521062" y="1615084"/>
                </a:cubicBezTo>
                <a:cubicBezTo>
                  <a:pt x="8527214" y="1609031"/>
                  <a:pt x="8536342" y="1606005"/>
                  <a:pt x="8548446" y="1606005"/>
                </a:cubicBezTo>
                <a:close/>
                <a:moveTo>
                  <a:pt x="7091122" y="1606005"/>
                </a:moveTo>
                <a:lnTo>
                  <a:pt x="7137258" y="1606005"/>
                </a:lnTo>
                <a:lnTo>
                  <a:pt x="7137258" y="1638747"/>
                </a:lnTo>
                <a:cubicBezTo>
                  <a:pt x="7137258" y="1649463"/>
                  <a:pt x="7133190" y="1657450"/>
                  <a:pt x="7125055" y="1662709"/>
                </a:cubicBezTo>
                <a:cubicBezTo>
                  <a:pt x="7116919" y="1667967"/>
                  <a:pt x="7104913" y="1670597"/>
                  <a:pt x="7089038" y="1670597"/>
                </a:cubicBezTo>
                <a:cubicBezTo>
                  <a:pt x="7077529" y="1670597"/>
                  <a:pt x="7068897" y="1668265"/>
                  <a:pt x="7063142" y="1663602"/>
                </a:cubicBezTo>
                <a:cubicBezTo>
                  <a:pt x="7057387" y="1658938"/>
                  <a:pt x="7054510" y="1651844"/>
                  <a:pt x="7054510" y="1642319"/>
                </a:cubicBezTo>
                <a:cubicBezTo>
                  <a:pt x="7054510" y="1630214"/>
                  <a:pt x="7057586" y="1621136"/>
                  <a:pt x="7063737" y="1615084"/>
                </a:cubicBezTo>
                <a:cubicBezTo>
                  <a:pt x="7069889" y="1609031"/>
                  <a:pt x="7079017" y="1606005"/>
                  <a:pt x="7091122" y="1606005"/>
                </a:cubicBezTo>
                <a:close/>
                <a:moveTo>
                  <a:pt x="9155070" y="1488133"/>
                </a:moveTo>
                <a:cubicBezTo>
                  <a:pt x="9166381" y="1488133"/>
                  <a:pt x="9175162" y="1491507"/>
                  <a:pt x="9181412" y="1498254"/>
                </a:cubicBezTo>
                <a:cubicBezTo>
                  <a:pt x="9187663" y="1505001"/>
                  <a:pt x="9190789" y="1514426"/>
                  <a:pt x="9190789" y="1526531"/>
                </a:cubicBezTo>
                <a:lnTo>
                  <a:pt x="9190789" y="1622674"/>
                </a:lnTo>
                <a:cubicBezTo>
                  <a:pt x="9190789" y="1635175"/>
                  <a:pt x="9187663" y="1644800"/>
                  <a:pt x="9181412" y="1651546"/>
                </a:cubicBezTo>
                <a:cubicBezTo>
                  <a:pt x="9175162" y="1658293"/>
                  <a:pt x="9166381" y="1661667"/>
                  <a:pt x="9155070" y="1661667"/>
                </a:cubicBezTo>
                <a:cubicBezTo>
                  <a:pt x="9143759" y="1661667"/>
                  <a:pt x="9134978" y="1658293"/>
                  <a:pt x="9128727" y="1651546"/>
                </a:cubicBezTo>
                <a:cubicBezTo>
                  <a:pt x="9122476" y="1644800"/>
                  <a:pt x="9119351" y="1635175"/>
                  <a:pt x="9119351" y="1622674"/>
                </a:cubicBezTo>
                <a:lnTo>
                  <a:pt x="9119351" y="1526531"/>
                </a:lnTo>
                <a:cubicBezTo>
                  <a:pt x="9119351" y="1514426"/>
                  <a:pt x="9122526" y="1505001"/>
                  <a:pt x="9128876" y="1498254"/>
                </a:cubicBezTo>
                <a:cubicBezTo>
                  <a:pt x="9135226" y="1491507"/>
                  <a:pt x="9143958" y="1488133"/>
                  <a:pt x="9155070" y="1488133"/>
                </a:cubicBezTo>
                <a:close/>
                <a:moveTo>
                  <a:pt x="9878970" y="1487240"/>
                </a:moveTo>
                <a:cubicBezTo>
                  <a:pt x="9886312" y="1487240"/>
                  <a:pt x="9892563" y="1488729"/>
                  <a:pt x="9897722" y="1491705"/>
                </a:cubicBezTo>
                <a:cubicBezTo>
                  <a:pt x="9902882" y="1494682"/>
                  <a:pt x="9906800" y="1499047"/>
                  <a:pt x="9909480" y="1504802"/>
                </a:cubicBezTo>
                <a:cubicBezTo>
                  <a:pt x="9912158" y="1510557"/>
                  <a:pt x="9913498" y="1517601"/>
                  <a:pt x="9913498" y="1525936"/>
                </a:cubicBezTo>
                <a:lnTo>
                  <a:pt x="9913498" y="1625353"/>
                </a:lnTo>
                <a:cubicBezTo>
                  <a:pt x="9913498" y="1633290"/>
                  <a:pt x="9912158" y="1640087"/>
                  <a:pt x="9909480" y="1645742"/>
                </a:cubicBezTo>
                <a:cubicBezTo>
                  <a:pt x="9906800" y="1651398"/>
                  <a:pt x="9902882" y="1655714"/>
                  <a:pt x="9897722" y="1658690"/>
                </a:cubicBezTo>
                <a:cubicBezTo>
                  <a:pt x="9892563" y="1661667"/>
                  <a:pt x="9886312" y="1663155"/>
                  <a:pt x="9878970" y="1663155"/>
                </a:cubicBezTo>
                <a:cubicBezTo>
                  <a:pt x="9867460" y="1663155"/>
                  <a:pt x="9858580" y="1659434"/>
                  <a:pt x="9852330" y="1651993"/>
                </a:cubicBezTo>
                <a:cubicBezTo>
                  <a:pt x="9846079" y="1644552"/>
                  <a:pt x="9842954" y="1633985"/>
                  <a:pt x="9842954" y="1620293"/>
                </a:cubicBezTo>
                <a:lnTo>
                  <a:pt x="9842954" y="1531293"/>
                </a:lnTo>
                <a:cubicBezTo>
                  <a:pt x="9842954" y="1517204"/>
                  <a:pt x="9846079" y="1506340"/>
                  <a:pt x="9852330" y="1498700"/>
                </a:cubicBezTo>
                <a:cubicBezTo>
                  <a:pt x="9858580" y="1491060"/>
                  <a:pt x="9867460" y="1487240"/>
                  <a:pt x="9878970" y="1487240"/>
                </a:cubicBezTo>
                <a:close/>
                <a:moveTo>
                  <a:pt x="7819486" y="1486943"/>
                </a:moveTo>
                <a:cubicBezTo>
                  <a:pt x="7830797" y="1486943"/>
                  <a:pt x="7839529" y="1490862"/>
                  <a:pt x="7845680" y="1498700"/>
                </a:cubicBezTo>
                <a:cubicBezTo>
                  <a:pt x="7851832" y="1506538"/>
                  <a:pt x="7854908" y="1517502"/>
                  <a:pt x="7854908" y="1531591"/>
                </a:cubicBezTo>
                <a:lnTo>
                  <a:pt x="7854908" y="1618507"/>
                </a:lnTo>
                <a:cubicBezTo>
                  <a:pt x="7854908" y="1632794"/>
                  <a:pt x="7851832" y="1643807"/>
                  <a:pt x="7845680" y="1651546"/>
                </a:cubicBezTo>
                <a:cubicBezTo>
                  <a:pt x="7839529" y="1659286"/>
                  <a:pt x="7830797" y="1663155"/>
                  <a:pt x="7819486" y="1663155"/>
                </a:cubicBezTo>
                <a:cubicBezTo>
                  <a:pt x="7812144" y="1663155"/>
                  <a:pt x="7805844" y="1661617"/>
                  <a:pt x="7800585" y="1658541"/>
                </a:cubicBezTo>
                <a:cubicBezTo>
                  <a:pt x="7795327" y="1655466"/>
                  <a:pt x="7791358" y="1651050"/>
                  <a:pt x="7788679" y="1645296"/>
                </a:cubicBezTo>
                <a:cubicBezTo>
                  <a:pt x="7786000" y="1639541"/>
                  <a:pt x="7784661" y="1632497"/>
                  <a:pt x="7784661" y="1624162"/>
                </a:cubicBezTo>
                <a:lnTo>
                  <a:pt x="7784661" y="1525936"/>
                </a:lnTo>
                <a:cubicBezTo>
                  <a:pt x="7784661" y="1517601"/>
                  <a:pt x="7786000" y="1510507"/>
                  <a:pt x="7788679" y="1504653"/>
                </a:cubicBezTo>
                <a:cubicBezTo>
                  <a:pt x="7791358" y="1498799"/>
                  <a:pt x="7795327" y="1494384"/>
                  <a:pt x="7800585" y="1491407"/>
                </a:cubicBezTo>
                <a:cubicBezTo>
                  <a:pt x="7805844" y="1488431"/>
                  <a:pt x="7812144" y="1486943"/>
                  <a:pt x="7819486" y="1486943"/>
                </a:cubicBezTo>
                <a:close/>
                <a:moveTo>
                  <a:pt x="10167399" y="1485752"/>
                </a:moveTo>
                <a:cubicBezTo>
                  <a:pt x="10179106" y="1485752"/>
                  <a:pt x="10188632" y="1489572"/>
                  <a:pt x="10195974" y="1497212"/>
                </a:cubicBezTo>
                <a:cubicBezTo>
                  <a:pt x="10203316" y="1504852"/>
                  <a:pt x="10206987" y="1515220"/>
                  <a:pt x="10206987" y="1528317"/>
                </a:cubicBezTo>
                <a:lnTo>
                  <a:pt x="10206987" y="1550343"/>
                </a:lnTo>
                <a:lnTo>
                  <a:pt x="10124834" y="1550343"/>
                </a:lnTo>
                <a:lnTo>
                  <a:pt x="10124834" y="1535163"/>
                </a:lnTo>
                <a:cubicBezTo>
                  <a:pt x="10124834" y="1519486"/>
                  <a:pt x="10128554" y="1507332"/>
                  <a:pt x="10135996" y="1498700"/>
                </a:cubicBezTo>
                <a:cubicBezTo>
                  <a:pt x="10143438" y="1490068"/>
                  <a:pt x="10153905" y="1485752"/>
                  <a:pt x="10167399" y="1485752"/>
                </a:cubicBezTo>
                <a:close/>
                <a:moveTo>
                  <a:pt x="8911290" y="1420863"/>
                </a:moveTo>
                <a:lnTo>
                  <a:pt x="8911290" y="1729830"/>
                </a:lnTo>
                <a:lnTo>
                  <a:pt x="8988978" y="1729830"/>
                </a:lnTo>
                <a:lnTo>
                  <a:pt x="8988978" y="1420863"/>
                </a:lnTo>
                <a:close/>
                <a:moveTo>
                  <a:pt x="7992722" y="1420863"/>
                </a:moveTo>
                <a:lnTo>
                  <a:pt x="7992722" y="1631306"/>
                </a:lnTo>
                <a:cubicBezTo>
                  <a:pt x="7992722" y="1664842"/>
                  <a:pt x="7999916" y="1690391"/>
                  <a:pt x="8014302" y="1707952"/>
                </a:cubicBezTo>
                <a:cubicBezTo>
                  <a:pt x="8028689" y="1725514"/>
                  <a:pt x="8049674" y="1734295"/>
                  <a:pt x="8077257" y="1734295"/>
                </a:cubicBezTo>
                <a:cubicBezTo>
                  <a:pt x="8093727" y="1734295"/>
                  <a:pt x="8107568" y="1729136"/>
                  <a:pt x="8118780" y="1718817"/>
                </a:cubicBezTo>
                <a:cubicBezTo>
                  <a:pt x="8124386" y="1713657"/>
                  <a:pt x="8129260" y="1707605"/>
                  <a:pt x="8133402" y="1700660"/>
                </a:cubicBezTo>
                <a:lnTo>
                  <a:pt x="8139467" y="1686722"/>
                </a:lnTo>
                <a:lnTo>
                  <a:pt x="8139467" y="1729830"/>
                </a:lnTo>
                <a:lnTo>
                  <a:pt x="8216560" y="1729830"/>
                </a:lnTo>
                <a:lnTo>
                  <a:pt x="8216560" y="1420863"/>
                </a:lnTo>
                <a:lnTo>
                  <a:pt x="8139467" y="1420863"/>
                </a:lnTo>
                <a:lnTo>
                  <a:pt x="8139467" y="1628329"/>
                </a:lnTo>
                <a:cubicBezTo>
                  <a:pt x="8139467" y="1640236"/>
                  <a:pt x="8136540" y="1649314"/>
                  <a:pt x="8130686" y="1655565"/>
                </a:cubicBezTo>
                <a:cubicBezTo>
                  <a:pt x="8124832" y="1661816"/>
                  <a:pt x="8116250" y="1664842"/>
                  <a:pt x="8104939" y="1664643"/>
                </a:cubicBezTo>
                <a:cubicBezTo>
                  <a:pt x="8093628" y="1664842"/>
                  <a:pt x="8084946" y="1661915"/>
                  <a:pt x="8078894" y="1655863"/>
                </a:cubicBezTo>
                <a:cubicBezTo>
                  <a:pt x="8072842" y="1649810"/>
                  <a:pt x="8069815" y="1641129"/>
                  <a:pt x="8069815" y="1629818"/>
                </a:cubicBezTo>
                <a:lnTo>
                  <a:pt x="8069815" y="1420863"/>
                </a:lnTo>
                <a:close/>
                <a:moveTo>
                  <a:pt x="7568265" y="1420863"/>
                </a:moveTo>
                <a:lnTo>
                  <a:pt x="7568265" y="1729830"/>
                </a:lnTo>
                <a:lnTo>
                  <a:pt x="7645953" y="1729830"/>
                </a:lnTo>
                <a:lnTo>
                  <a:pt x="7645953" y="1420863"/>
                </a:lnTo>
                <a:close/>
                <a:moveTo>
                  <a:pt x="10439457" y="1416100"/>
                </a:moveTo>
                <a:cubicBezTo>
                  <a:pt x="10417034" y="1416100"/>
                  <a:pt x="10397686" y="1419920"/>
                  <a:pt x="10381414" y="1427560"/>
                </a:cubicBezTo>
                <a:cubicBezTo>
                  <a:pt x="10365142" y="1435200"/>
                  <a:pt x="10352640" y="1446164"/>
                  <a:pt x="10343909" y="1460451"/>
                </a:cubicBezTo>
                <a:cubicBezTo>
                  <a:pt x="10335178" y="1474739"/>
                  <a:pt x="10330812" y="1491606"/>
                  <a:pt x="10330812" y="1511053"/>
                </a:cubicBezTo>
                <a:cubicBezTo>
                  <a:pt x="10330812" y="1531492"/>
                  <a:pt x="10334732" y="1547714"/>
                  <a:pt x="10342570" y="1559720"/>
                </a:cubicBezTo>
                <a:cubicBezTo>
                  <a:pt x="10350408" y="1571725"/>
                  <a:pt x="10360131" y="1580456"/>
                  <a:pt x="10371740" y="1585913"/>
                </a:cubicBezTo>
                <a:cubicBezTo>
                  <a:pt x="10383348" y="1591370"/>
                  <a:pt x="10397884" y="1596381"/>
                  <a:pt x="10415346" y="1600945"/>
                </a:cubicBezTo>
                <a:cubicBezTo>
                  <a:pt x="10416140" y="1601143"/>
                  <a:pt x="10416835" y="1601292"/>
                  <a:pt x="10417430" y="1601391"/>
                </a:cubicBezTo>
                <a:cubicBezTo>
                  <a:pt x="10418026" y="1601491"/>
                  <a:pt x="10418621" y="1601640"/>
                  <a:pt x="10419216" y="1601838"/>
                </a:cubicBezTo>
                <a:cubicBezTo>
                  <a:pt x="10421994" y="1602433"/>
                  <a:pt x="10424723" y="1603029"/>
                  <a:pt x="10427402" y="1603624"/>
                </a:cubicBezTo>
                <a:cubicBezTo>
                  <a:pt x="10430080" y="1604219"/>
                  <a:pt x="10432710" y="1604914"/>
                  <a:pt x="10435290" y="1605707"/>
                </a:cubicBezTo>
                <a:cubicBezTo>
                  <a:pt x="10446997" y="1608287"/>
                  <a:pt x="10456076" y="1610569"/>
                  <a:pt x="10462525" y="1612554"/>
                </a:cubicBezTo>
                <a:cubicBezTo>
                  <a:pt x="10468974" y="1614538"/>
                  <a:pt x="10474282" y="1617564"/>
                  <a:pt x="10478450" y="1621632"/>
                </a:cubicBezTo>
                <a:cubicBezTo>
                  <a:pt x="10482617" y="1625700"/>
                  <a:pt x="10484700" y="1631108"/>
                  <a:pt x="10484700" y="1637854"/>
                </a:cubicBezTo>
                <a:cubicBezTo>
                  <a:pt x="10484700" y="1645593"/>
                  <a:pt x="10481129" y="1651795"/>
                  <a:pt x="10473985" y="1656458"/>
                </a:cubicBezTo>
                <a:cubicBezTo>
                  <a:pt x="10466842" y="1661121"/>
                  <a:pt x="10457217" y="1663453"/>
                  <a:pt x="10445112" y="1663453"/>
                </a:cubicBezTo>
                <a:cubicBezTo>
                  <a:pt x="10431420" y="1663453"/>
                  <a:pt x="10419216" y="1660278"/>
                  <a:pt x="10408500" y="1653928"/>
                </a:cubicBezTo>
                <a:cubicBezTo>
                  <a:pt x="10397785" y="1647578"/>
                  <a:pt x="10389450" y="1638450"/>
                  <a:pt x="10383498" y="1626543"/>
                </a:cubicBezTo>
                <a:lnTo>
                  <a:pt x="10320394" y="1659286"/>
                </a:lnTo>
                <a:cubicBezTo>
                  <a:pt x="10324958" y="1675161"/>
                  <a:pt x="10332697" y="1688704"/>
                  <a:pt x="10343612" y="1699916"/>
                </a:cubicBezTo>
                <a:cubicBezTo>
                  <a:pt x="10354526" y="1711127"/>
                  <a:pt x="10368218" y="1719660"/>
                  <a:pt x="10384688" y="1725514"/>
                </a:cubicBezTo>
                <a:cubicBezTo>
                  <a:pt x="10401158" y="1731368"/>
                  <a:pt x="10419812" y="1734295"/>
                  <a:pt x="10440648" y="1734295"/>
                </a:cubicBezTo>
                <a:cubicBezTo>
                  <a:pt x="10464063" y="1734295"/>
                  <a:pt x="10484403" y="1730326"/>
                  <a:pt x="10501667" y="1722389"/>
                </a:cubicBezTo>
                <a:cubicBezTo>
                  <a:pt x="10518931" y="1714451"/>
                  <a:pt x="10532177" y="1703140"/>
                  <a:pt x="10541404" y="1688456"/>
                </a:cubicBezTo>
                <a:cubicBezTo>
                  <a:pt x="10550632" y="1673772"/>
                  <a:pt x="10555245" y="1656507"/>
                  <a:pt x="10555245" y="1636664"/>
                </a:cubicBezTo>
                <a:cubicBezTo>
                  <a:pt x="10555245" y="1613843"/>
                  <a:pt x="10550830" y="1596133"/>
                  <a:pt x="10542000" y="1583532"/>
                </a:cubicBezTo>
                <a:cubicBezTo>
                  <a:pt x="10533168" y="1570931"/>
                  <a:pt x="10522552" y="1562051"/>
                  <a:pt x="10510150" y="1556892"/>
                </a:cubicBezTo>
                <a:cubicBezTo>
                  <a:pt x="10497748" y="1551733"/>
                  <a:pt x="10481724" y="1547168"/>
                  <a:pt x="10462079" y="1543200"/>
                </a:cubicBezTo>
                <a:cubicBezTo>
                  <a:pt x="10461682" y="1543001"/>
                  <a:pt x="10461284" y="1542902"/>
                  <a:pt x="10460888" y="1542902"/>
                </a:cubicBezTo>
                <a:cubicBezTo>
                  <a:pt x="10460491" y="1542902"/>
                  <a:pt x="10460094" y="1542803"/>
                  <a:pt x="10459698" y="1542604"/>
                </a:cubicBezTo>
                <a:cubicBezTo>
                  <a:pt x="10458904" y="1542406"/>
                  <a:pt x="10458060" y="1542208"/>
                  <a:pt x="10457168" y="1542009"/>
                </a:cubicBezTo>
                <a:cubicBezTo>
                  <a:pt x="10456274" y="1541811"/>
                  <a:pt x="10455431" y="1541612"/>
                  <a:pt x="10454638" y="1541414"/>
                </a:cubicBezTo>
                <a:cubicBezTo>
                  <a:pt x="10442334" y="1538834"/>
                  <a:pt x="10432760" y="1536502"/>
                  <a:pt x="10425914" y="1534419"/>
                </a:cubicBezTo>
                <a:cubicBezTo>
                  <a:pt x="10419068" y="1532335"/>
                  <a:pt x="10413362" y="1529359"/>
                  <a:pt x="10408798" y="1525489"/>
                </a:cubicBezTo>
                <a:cubicBezTo>
                  <a:pt x="10404234" y="1521620"/>
                  <a:pt x="10401952" y="1516510"/>
                  <a:pt x="10401952" y="1510160"/>
                </a:cubicBezTo>
                <a:cubicBezTo>
                  <a:pt x="10401952" y="1503016"/>
                  <a:pt x="10405176" y="1497311"/>
                  <a:pt x="10411626" y="1493045"/>
                </a:cubicBezTo>
                <a:cubicBezTo>
                  <a:pt x="10418075" y="1488778"/>
                  <a:pt x="10426956" y="1486645"/>
                  <a:pt x="10438266" y="1486645"/>
                </a:cubicBezTo>
                <a:cubicBezTo>
                  <a:pt x="10449180" y="1486645"/>
                  <a:pt x="10458904" y="1489423"/>
                  <a:pt x="10467436" y="1494979"/>
                </a:cubicBezTo>
                <a:cubicBezTo>
                  <a:pt x="10475969" y="1500536"/>
                  <a:pt x="10482816" y="1508374"/>
                  <a:pt x="10487975" y="1518494"/>
                </a:cubicBezTo>
                <a:lnTo>
                  <a:pt x="10550482" y="1487538"/>
                </a:lnTo>
                <a:cubicBezTo>
                  <a:pt x="10546116" y="1472457"/>
                  <a:pt x="10538774" y="1459558"/>
                  <a:pt x="10528456" y="1448843"/>
                </a:cubicBezTo>
                <a:cubicBezTo>
                  <a:pt x="10518137" y="1438127"/>
                  <a:pt x="10505437" y="1429991"/>
                  <a:pt x="10490356" y="1424435"/>
                </a:cubicBezTo>
                <a:cubicBezTo>
                  <a:pt x="10475274" y="1418879"/>
                  <a:pt x="10458308" y="1416100"/>
                  <a:pt x="10439457" y="1416100"/>
                </a:cubicBezTo>
                <a:close/>
                <a:moveTo>
                  <a:pt x="10167399" y="1416100"/>
                </a:moveTo>
                <a:cubicBezTo>
                  <a:pt x="10142991" y="1416100"/>
                  <a:pt x="10122204" y="1420863"/>
                  <a:pt x="10105040" y="1430388"/>
                </a:cubicBezTo>
                <a:cubicBezTo>
                  <a:pt x="10087875" y="1439913"/>
                  <a:pt x="10074728" y="1453853"/>
                  <a:pt x="10065600" y="1472209"/>
                </a:cubicBezTo>
                <a:cubicBezTo>
                  <a:pt x="10056472" y="1490564"/>
                  <a:pt x="10051908" y="1512640"/>
                  <a:pt x="10051908" y="1538437"/>
                </a:cubicBezTo>
                <a:lnTo>
                  <a:pt x="10051908" y="1617614"/>
                </a:lnTo>
                <a:cubicBezTo>
                  <a:pt x="10051908" y="1642220"/>
                  <a:pt x="10056572" y="1663205"/>
                  <a:pt x="10065898" y="1680568"/>
                </a:cubicBezTo>
                <a:cubicBezTo>
                  <a:pt x="10075224" y="1697931"/>
                  <a:pt x="10088867" y="1711227"/>
                  <a:pt x="10106826" y="1720454"/>
                </a:cubicBezTo>
                <a:cubicBezTo>
                  <a:pt x="10124784" y="1729681"/>
                  <a:pt x="10146265" y="1734295"/>
                  <a:pt x="10171268" y="1734295"/>
                </a:cubicBezTo>
                <a:cubicBezTo>
                  <a:pt x="10199645" y="1734295"/>
                  <a:pt x="10222763" y="1727945"/>
                  <a:pt x="10240622" y="1715245"/>
                </a:cubicBezTo>
                <a:cubicBezTo>
                  <a:pt x="10258482" y="1702545"/>
                  <a:pt x="10270388" y="1683892"/>
                  <a:pt x="10276341" y="1659286"/>
                </a:cubicBezTo>
                <a:lnTo>
                  <a:pt x="10211452" y="1634580"/>
                </a:lnTo>
                <a:cubicBezTo>
                  <a:pt x="10208078" y="1644899"/>
                  <a:pt x="10202820" y="1652688"/>
                  <a:pt x="10195676" y="1657946"/>
                </a:cubicBezTo>
                <a:cubicBezTo>
                  <a:pt x="10188532" y="1663205"/>
                  <a:pt x="10179801" y="1665834"/>
                  <a:pt x="10169482" y="1665834"/>
                </a:cubicBezTo>
                <a:cubicBezTo>
                  <a:pt x="10155195" y="1665834"/>
                  <a:pt x="10144182" y="1661816"/>
                  <a:pt x="10136442" y="1653779"/>
                </a:cubicBezTo>
                <a:cubicBezTo>
                  <a:pt x="10128704" y="1645742"/>
                  <a:pt x="10124834" y="1634282"/>
                  <a:pt x="10124834" y="1619400"/>
                </a:cubicBezTo>
                <a:lnTo>
                  <a:pt x="10124834" y="1605112"/>
                </a:lnTo>
                <a:lnTo>
                  <a:pt x="10279913" y="1605112"/>
                </a:lnTo>
                <a:lnTo>
                  <a:pt x="10279913" y="1550939"/>
                </a:lnTo>
                <a:cubicBezTo>
                  <a:pt x="10279913" y="1522562"/>
                  <a:pt x="10275547" y="1498254"/>
                  <a:pt x="10266816" y="1478013"/>
                </a:cubicBezTo>
                <a:cubicBezTo>
                  <a:pt x="10258085" y="1457772"/>
                  <a:pt x="10245286" y="1442393"/>
                  <a:pt x="10228418" y="1431876"/>
                </a:cubicBezTo>
                <a:cubicBezTo>
                  <a:pt x="10211551" y="1421359"/>
                  <a:pt x="10191212" y="1416100"/>
                  <a:pt x="10167399" y="1416100"/>
                </a:cubicBezTo>
                <a:close/>
                <a:moveTo>
                  <a:pt x="9481896" y="1415803"/>
                </a:moveTo>
                <a:cubicBezTo>
                  <a:pt x="9464831" y="1415803"/>
                  <a:pt x="9450097" y="1420813"/>
                  <a:pt x="9437694" y="1430834"/>
                </a:cubicBezTo>
                <a:cubicBezTo>
                  <a:pt x="9431494" y="1435845"/>
                  <a:pt x="9425875" y="1442009"/>
                  <a:pt x="9420840" y="1449326"/>
                </a:cubicBezTo>
                <a:lnTo>
                  <a:pt x="9413733" y="1462847"/>
                </a:lnTo>
                <a:lnTo>
                  <a:pt x="9413733" y="1420863"/>
                </a:lnTo>
                <a:lnTo>
                  <a:pt x="9335747" y="1420863"/>
                </a:lnTo>
                <a:lnTo>
                  <a:pt x="9335747" y="1729830"/>
                </a:lnTo>
                <a:lnTo>
                  <a:pt x="9413733" y="1729830"/>
                </a:lnTo>
                <a:lnTo>
                  <a:pt x="9413733" y="1527126"/>
                </a:lnTo>
                <a:cubicBezTo>
                  <a:pt x="9413733" y="1514625"/>
                  <a:pt x="9416760" y="1505050"/>
                  <a:pt x="9422812" y="1498402"/>
                </a:cubicBezTo>
                <a:cubicBezTo>
                  <a:pt x="9428864" y="1491755"/>
                  <a:pt x="9437546" y="1488431"/>
                  <a:pt x="9448856" y="1488431"/>
                </a:cubicBezTo>
                <a:cubicBezTo>
                  <a:pt x="9460763" y="1488431"/>
                  <a:pt x="9469891" y="1491755"/>
                  <a:pt x="9476241" y="1498402"/>
                </a:cubicBezTo>
                <a:cubicBezTo>
                  <a:pt x="9482591" y="1505050"/>
                  <a:pt x="9485766" y="1514625"/>
                  <a:pt x="9485766" y="1527126"/>
                </a:cubicBezTo>
                <a:lnTo>
                  <a:pt x="9485766" y="1729830"/>
                </a:lnTo>
                <a:lnTo>
                  <a:pt x="9563454" y="1729830"/>
                </a:lnTo>
                <a:lnTo>
                  <a:pt x="9563454" y="1517899"/>
                </a:lnTo>
                <a:cubicBezTo>
                  <a:pt x="9563454" y="1485554"/>
                  <a:pt x="9556310" y="1460451"/>
                  <a:pt x="9542023" y="1442592"/>
                </a:cubicBezTo>
                <a:cubicBezTo>
                  <a:pt x="9527736" y="1424733"/>
                  <a:pt x="9507694" y="1415803"/>
                  <a:pt x="9481896" y="1415803"/>
                </a:cubicBezTo>
                <a:close/>
                <a:moveTo>
                  <a:pt x="9155070" y="1415803"/>
                </a:moveTo>
                <a:cubicBezTo>
                  <a:pt x="9131258" y="1415803"/>
                  <a:pt x="9110918" y="1420020"/>
                  <a:pt x="9094050" y="1428453"/>
                </a:cubicBezTo>
                <a:cubicBezTo>
                  <a:pt x="9077183" y="1436887"/>
                  <a:pt x="9064334" y="1449190"/>
                  <a:pt x="9055504" y="1465363"/>
                </a:cubicBezTo>
                <a:cubicBezTo>
                  <a:pt x="9046673" y="1481535"/>
                  <a:pt x="9042258" y="1501032"/>
                  <a:pt x="9042258" y="1523852"/>
                </a:cubicBezTo>
                <a:lnTo>
                  <a:pt x="9042258" y="1624757"/>
                </a:lnTo>
                <a:cubicBezTo>
                  <a:pt x="9042258" y="1647776"/>
                  <a:pt x="9046673" y="1667471"/>
                  <a:pt x="9055504" y="1683842"/>
                </a:cubicBezTo>
                <a:cubicBezTo>
                  <a:pt x="9064334" y="1700213"/>
                  <a:pt x="9077183" y="1712715"/>
                  <a:pt x="9094050" y="1721347"/>
                </a:cubicBezTo>
                <a:cubicBezTo>
                  <a:pt x="9110918" y="1729979"/>
                  <a:pt x="9131258" y="1734295"/>
                  <a:pt x="9155070" y="1734295"/>
                </a:cubicBezTo>
                <a:cubicBezTo>
                  <a:pt x="9178882" y="1734295"/>
                  <a:pt x="9199272" y="1730029"/>
                  <a:pt x="9216238" y="1721496"/>
                </a:cubicBezTo>
                <a:cubicBezTo>
                  <a:pt x="9233205" y="1712963"/>
                  <a:pt x="9246103" y="1700561"/>
                  <a:pt x="9254934" y="1684289"/>
                </a:cubicBezTo>
                <a:cubicBezTo>
                  <a:pt x="9263764" y="1668017"/>
                  <a:pt x="9268179" y="1648471"/>
                  <a:pt x="9268179" y="1625650"/>
                </a:cubicBezTo>
                <a:lnTo>
                  <a:pt x="9268179" y="1523852"/>
                </a:lnTo>
                <a:cubicBezTo>
                  <a:pt x="9268179" y="1501032"/>
                  <a:pt x="9263764" y="1481535"/>
                  <a:pt x="9254934" y="1465363"/>
                </a:cubicBezTo>
                <a:cubicBezTo>
                  <a:pt x="9246103" y="1449190"/>
                  <a:pt x="9233205" y="1436887"/>
                  <a:pt x="9216238" y="1428453"/>
                </a:cubicBezTo>
                <a:cubicBezTo>
                  <a:pt x="9199272" y="1420020"/>
                  <a:pt x="9178882" y="1415803"/>
                  <a:pt x="9155070" y="1415803"/>
                </a:cubicBezTo>
                <a:close/>
                <a:moveTo>
                  <a:pt x="8555590" y="1415803"/>
                </a:moveTo>
                <a:cubicBezTo>
                  <a:pt x="8528603" y="1415803"/>
                  <a:pt x="8505931" y="1421855"/>
                  <a:pt x="8487576" y="1433960"/>
                </a:cubicBezTo>
                <a:cubicBezTo>
                  <a:pt x="8469220" y="1446065"/>
                  <a:pt x="8456967" y="1462932"/>
                  <a:pt x="8450815" y="1484561"/>
                </a:cubicBezTo>
                <a:lnTo>
                  <a:pt x="8511537" y="1509565"/>
                </a:lnTo>
                <a:cubicBezTo>
                  <a:pt x="8515903" y="1502024"/>
                  <a:pt x="8521856" y="1496220"/>
                  <a:pt x="8529396" y="1492152"/>
                </a:cubicBezTo>
                <a:cubicBezTo>
                  <a:pt x="8536937" y="1488084"/>
                  <a:pt x="8545371" y="1486050"/>
                  <a:pt x="8554697" y="1486050"/>
                </a:cubicBezTo>
                <a:cubicBezTo>
                  <a:pt x="8567397" y="1486050"/>
                  <a:pt x="8577220" y="1489076"/>
                  <a:pt x="8584165" y="1495128"/>
                </a:cubicBezTo>
                <a:cubicBezTo>
                  <a:pt x="8591111" y="1501181"/>
                  <a:pt x="8594583" y="1509763"/>
                  <a:pt x="8594583" y="1520875"/>
                </a:cubicBezTo>
                <a:lnTo>
                  <a:pt x="8594583" y="1545581"/>
                </a:lnTo>
                <a:lnTo>
                  <a:pt x="8546363" y="1545581"/>
                </a:lnTo>
                <a:cubicBezTo>
                  <a:pt x="8511438" y="1545581"/>
                  <a:pt x="8484996" y="1553766"/>
                  <a:pt x="8467038" y="1570138"/>
                </a:cubicBezTo>
                <a:cubicBezTo>
                  <a:pt x="8449079" y="1586509"/>
                  <a:pt x="8440100" y="1610569"/>
                  <a:pt x="8440100" y="1642319"/>
                </a:cubicBezTo>
                <a:cubicBezTo>
                  <a:pt x="8440100" y="1672680"/>
                  <a:pt x="8447244" y="1695600"/>
                  <a:pt x="8461531" y="1711078"/>
                </a:cubicBezTo>
                <a:cubicBezTo>
                  <a:pt x="8475818" y="1726556"/>
                  <a:pt x="8496952" y="1734295"/>
                  <a:pt x="8524932" y="1734295"/>
                </a:cubicBezTo>
                <a:cubicBezTo>
                  <a:pt x="8538624" y="1734295"/>
                  <a:pt x="8551026" y="1732013"/>
                  <a:pt x="8562139" y="1727449"/>
                </a:cubicBezTo>
                <a:cubicBezTo>
                  <a:pt x="8573251" y="1722885"/>
                  <a:pt x="8582230" y="1716088"/>
                  <a:pt x="8589076" y="1707059"/>
                </a:cubicBezTo>
                <a:lnTo>
                  <a:pt x="8594583" y="1696641"/>
                </a:lnTo>
                <a:lnTo>
                  <a:pt x="8594583" y="1729830"/>
                </a:lnTo>
                <a:lnTo>
                  <a:pt x="8666616" y="1729830"/>
                </a:lnTo>
                <a:lnTo>
                  <a:pt x="8666616" y="1519685"/>
                </a:lnTo>
                <a:cubicBezTo>
                  <a:pt x="8666616" y="1497857"/>
                  <a:pt x="8662250" y="1479154"/>
                  <a:pt x="8653519" y="1463577"/>
                </a:cubicBezTo>
                <a:cubicBezTo>
                  <a:pt x="8644788" y="1447999"/>
                  <a:pt x="8632138" y="1436143"/>
                  <a:pt x="8615568" y="1428007"/>
                </a:cubicBezTo>
                <a:cubicBezTo>
                  <a:pt x="8598998" y="1419871"/>
                  <a:pt x="8579006" y="1415803"/>
                  <a:pt x="8555590" y="1415803"/>
                </a:cubicBezTo>
                <a:close/>
                <a:moveTo>
                  <a:pt x="7848954" y="1415803"/>
                </a:moveTo>
                <a:cubicBezTo>
                  <a:pt x="7834072" y="1415803"/>
                  <a:pt x="7820479" y="1420764"/>
                  <a:pt x="7808175" y="1430686"/>
                </a:cubicBezTo>
                <a:cubicBezTo>
                  <a:pt x="7802024" y="1435647"/>
                  <a:pt x="7796468" y="1441600"/>
                  <a:pt x="7791507" y="1448545"/>
                </a:cubicBezTo>
                <a:lnTo>
                  <a:pt x="7784661" y="1460992"/>
                </a:lnTo>
                <a:lnTo>
                  <a:pt x="7784661" y="1420863"/>
                </a:lnTo>
                <a:lnTo>
                  <a:pt x="7706972" y="1420863"/>
                </a:lnTo>
                <a:lnTo>
                  <a:pt x="7706972" y="1855441"/>
                </a:lnTo>
                <a:lnTo>
                  <a:pt x="7784661" y="1855441"/>
                </a:lnTo>
                <a:lnTo>
                  <a:pt x="7784661" y="1689918"/>
                </a:lnTo>
                <a:lnTo>
                  <a:pt x="7791358" y="1703748"/>
                </a:lnTo>
                <a:cubicBezTo>
                  <a:pt x="7795724" y="1710272"/>
                  <a:pt x="7800833" y="1715840"/>
                  <a:pt x="7806687" y="1720454"/>
                </a:cubicBezTo>
                <a:cubicBezTo>
                  <a:pt x="7818395" y="1729681"/>
                  <a:pt x="7832286" y="1734295"/>
                  <a:pt x="7848359" y="1734295"/>
                </a:cubicBezTo>
                <a:cubicBezTo>
                  <a:pt x="7866020" y="1734295"/>
                  <a:pt x="7881101" y="1729979"/>
                  <a:pt x="7893603" y="1721347"/>
                </a:cubicBezTo>
                <a:cubicBezTo>
                  <a:pt x="7906104" y="1712715"/>
                  <a:pt x="7915630" y="1700164"/>
                  <a:pt x="7922178" y="1683693"/>
                </a:cubicBezTo>
                <a:cubicBezTo>
                  <a:pt x="7928726" y="1667223"/>
                  <a:pt x="7932000" y="1647280"/>
                  <a:pt x="7932000" y="1623865"/>
                </a:cubicBezTo>
                <a:lnTo>
                  <a:pt x="7932000" y="1525936"/>
                </a:lnTo>
                <a:cubicBezTo>
                  <a:pt x="7932000" y="1502718"/>
                  <a:pt x="7928726" y="1482875"/>
                  <a:pt x="7922178" y="1466404"/>
                </a:cubicBezTo>
                <a:cubicBezTo>
                  <a:pt x="7915630" y="1449934"/>
                  <a:pt x="7906154" y="1437383"/>
                  <a:pt x="7893752" y="1428751"/>
                </a:cubicBezTo>
                <a:cubicBezTo>
                  <a:pt x="7881349" y="1420119"/>
                  <a:pt x="7866417" y="1415803"/>
                  <a:pt x="7848954" y="1415803"/>
                </a:cubicBezTo>
                <a:close/>
                <a:moveTo>
                  <a:pt x="7424497" y="1415803"/>
                </a:moveTo>
                <a:cubicBezTo>
                  <a:pt x="7407431" y="1415803"/>
                  <a:pt x="7392697" y="1420813"/>
                  <a:pt x="7380295" y="1430834"/>
                </a:cubicBezTo>
                <a:cubicBezTo>
                  <a:pt x="7374094" y="1435845"/>
                  <a:pt x="7368475" y="1442009"/>
                  <a:pt x="7363440" y="1449326"/>
                </a:cubicBezTo>
                <a:lnTo>
                  <a:pt x="7356333" y="1462847"/>
                </a:lnTo>
                <a:lnTo>
                  <a:pt x="7356333" y="1420863"/>
                </a:lnTo>
                <a:lnTo>
                  <a:pt x="7278348" y="1420863"/>
                </a:lnTo>
                <a:lnTo>
                  <a:pt x="7278348" y="1729830"/>
                </a:lnTo>
                <a:lnTo>
                  <a:pt x="7356333" y="1729830"/>
                </a:lnTo>
                <a:lnTo>
                  <a:pt x="7356333" y="1527126"/>
                </a:lnTo>
                <a:cubicBezTo>
                  <a:pt x="7356333" y="1514625"/>
                  <a:pt x="7359360" y="1505050"/>
                  <a:pt x="7365412" y="1498402"/>
                </a:cubicBezTo>
                <a:cubicBezTo>
                  <a:pt x="7371464" y="1491755"/>
                  <a:pt x="7380146" y="1488431"/>
                  <a:pt x="7391457" y="1488431"/>
                </a:cubicBezTo>
                <a:cubicBezTo>
                  <a:pt x="7403363" y="1488431"/>
                  <a:pt x="7412491" y="1491755"/>
                  <a:pt x="7418841" y="1498402"/>
                </a:cubicBezTo>
                <a:cubicBezTo>
                  <a:pt x="7425191" y="1505050"/>
                  <a:pt x="7428366" y="1514625"/>
                  <a:pt x="7428366" y="1527126"/>
                </a:cubicBezTo>
                <a:lnTo>
                  <a:pt x="7428366" y="1729830"/>
                </a:lnTo>
                <a:lnTo>
                  <a:pt x="7506055" y="1729830"/>
                </a:lnTo>
                <a:lnTo>
                  <a:pt x="7506055" y="1517899"/>
                </a:lnTo>
                <a:cubicBezTo>
                  <a:pt x="7506055" y="1485554"/>
                  <a:pt x="7498911" y="1460451"/>
                  <a:pt x="7484623" y="1442592"/>
                </a:cubicBezTo>
                <a:cubicBezTo>
                  <a:pt x="7470336" y="1424733"/>
                  <a:pt x="7450294" y="1415803"/>
                  <a:pt x="7424497" y="1415803"/>
                </a:cubicBezTo>
                <a:close/>
                <a:moveTo>
                  <a:pt x="7098265" y="1415803"/>
                </a:moveTo>
                <a:cubicBezTo>
                  <a:pt x="7071278" y="1415803"/>
                  <a:pt x="7048606" y="1421855"/>
                  <a:pt x="7030251" y="1433960"/>
                </a:cubicBezTo>
                <a:cubicBezTo>
                  <a:pt x="7011896" y="1446065"/>
                  <a:pt x="6999642" y="1462932"/>
                  <a:pt x="6993491" y="1484561"/>
                </a:cubicBezTo>
                <a:lnTo>
                  <a:pt x="7054212" y="1509565"/>
                </a:lnTo>
                <a:cubicBezTo>
                  <a:pt x="7058578" y="1502024"/>
                  <a:pt x="7064531" y="1496220"/>
                  <a:pt x="7072072" y="1492152"/>
                </a:cubicBezTo>
                <a:cubicBezTo>
                  <a:pt x="7079612" y="1488084"/>
                  <a:pt x="7088046" y="1486050"/>
                  <a:pt x="7097372" y="1486050"/>
                </a:cubicBezTo>
                <a:cubicBezTo>
                  <a:pt x="7110073" y="1486050"/>
                  <a:pt x="7119895" y="1489076"/>
                  <a:pt x="7126841" y="1495128"/>
                </a:cubicBezTo>
                <a:cubicBezTo>
                  <a:pt x="7133786" y="1501181"/>
                  <a:pt x="7137258" y="1509763"/>
                  <a:pt x="7137258" y="1520875"/>
                </a:cubicBezTo>
                <a:lnTo>
                  <a:pt x="7137258" y="1545581"/>
                </a:lnTo>
                <a:lnTo>
                  <a:pt x="7089038" y="1545581"/>
                </a:lnTo>
                <a:cubicBezTo>
                  <a:pt x="7054113" y="1545581"/>
                  <a:pt x="7027671" y="1553766"/>
                  <a:pt x="7009713" y="1570138"/>
                </a:cubicBezTo>
                <a:cubicBezTo>
                  <a:pt x="6991754" y="1586509"/>
                  <a:pt x="6982775" y="1610569"/>
                  <a:pt x="6982775" y="1642319"/>
                </a:cubicBezTo>
                <a:cubicBezTo>
                  <a:pt x="6982775" y="1672680"/>
                  <a:pt x="6989919" y="1695600"/>
                  <a:pt x="7004206" y="1711078"/>
                </a:cubicBezTo>
                <a:cubicBezTo>
                  <a:pt x="7018494" y="1726556"/>
                  <a:pt x="7039627" y="1734295"/>
                  <a:pt x="7067607" y="1734295"/>
                </a:cubicBezTo>
                <a:cubicBezTo>
                  <a:pt x="7081299" y="1734295"/>
                  <a:pt x="7093701" y="1732013"/>
                  <a:pt x="7104814" y="1727449"/>
                </a:cubicBezTo>
                <a:cubicBezTo>
                  <a:pt x="7115926" y="1722885"/>
                  <a:pt x="7124906" y="1716088"/>
                  <a:pt x="7131752" y="1707059"/>
                </a:cubicBezTo>
                <a:lnTo>
                  <a:pt x="7137258" y="1696641"/>
                </a:lnTo>
                <a:lnTo>
                  <a:pt x="7137258" y="1729830"/>
                </a:lnTo>
                <a:lnTo>
                  <a:pt x="7209291" y="1729830"/>
                </a:lnTo>
                <a:lnTo>
                  <a:pt x="7209291" y="1519685"/>
                </a:lnTo>
                <a:cubicBezTo>
                  <a:pt x="7209291" y="1497857"/>
                  <a:pt x="7204926" y="1479154"/>
                  <a:pt x="7196194" y="1463577"/>
                </a:cubicBezTo>
                <a:cubicBezTo>
                  <a:pt x="7187463" y="1447999"/>
                  <a:pt x="7174813" y="1436143"/>
                  <a:pt x="7158243" y="1428007"/>
                </a:cubicBezTo>
                <a:cubicBezTo>
                  <a:pt x="7141674" y="1419871"/>
                  <a:pt x="7121681" y="1415803"/>
                  <a:pt x="7098265" y="1415803"/>
                </a:cubicBezTo>
                <a:close/>
                <a:moveTo>
                  <a:pt x="8741030" y="1330971"/>
                </a:moveTo>
                <a:lnTo>
                  <a:pt x="8741030" y="1420863"/>
                </a:lnTo>
                <a:lnTo>
                  <a:pt x="8711860" y="1420863"/>
                </a:lnTo>
                <a:lnTo>
                  <a:pt x="8711860" y="1489324"/>
                </a:lnTo>
                <a:lnTo>
                  <a:pt x="8741030" y="1489324"/>
                </a:lnTo>
                <a:lnTo>
                  <a:pt x="8741030" y="1649463"/>
                </a:lnTo>
                <a:cubicBezTo>
                  <a:pt x="8741030" y="1676450"/>
                  <a:pt x="8747430" y="1696840"/>
                  <a:pt x="8760229" y="1710631"/>
                </a:cubicBezTo>
                <a:cubicBezTo>
                  <a:pt x="8773028" y="1724423"/>
                  <a:pt x="8793120" y="1731318"/>
                  <a:pt x="8820504" y="1731318"/>
                </a:cubicBezTo>
                <a:lnTo>
                  <a:pt x="8857414" y="1731318"/>
                </a:lnTo>
                <a:lnTo>
                  <a:pt x="8857414" y="1655714"/>
                </a:lnTo>
                <a:lnTo>
                  <a:pt x="8836578" y="1655714"/>
                </a:lnTo>
                <a:cubicBezTo>
                  <a:pt x="8830823" y="1655714"/>
                  <a:pt x="8826408" y="1653779"/>
                  <a:pt x="8823332" y="1649909"/>
                </a:cubicBezTo>
                <a:cubicBezTo>
                  <a:pt x="8820256" y="1646040"/>
                  <a:pt x="8818718" y="1640533"/>
                  <a:pt x="8818718" y="1633390"/>
                </a:cubicBezTo>
                <a:lnTo>
                  <a:pt x="8818718" y="1489324"/>
                </a:lnTo>
                <a:lnTo>
                  <a:pt x="8857414" y="1489324"/>
                </a:lnTo>
                <a:lnTo>
                  <a:pt x="8857414" y="1420863"/>
                </a:lnTo>
                <a:lnTo>
                  <a:pt x="8818718" y="1420863"/>
                </a:lnTo>
                <a:lnTo>
                  <a:pt x="8818718" y="1330971"/>
                </a:lnTo>
                <a:close/>
                <a:moveTo>
                  <a:pt x="9913498" y="1297038"/>
                </a:moveTo>
                <a:lnTo>
                  <a:pt x="9913498" y="1461074"/>
                </a:lnTo>
                <a:lnTo>
                  <a:pt x="9906578" y="1448582"/>
                </a:lnTo>
                <a:cubicBezTo>
                  <a:pt x="9901567" y="1441662"/>
                  <a:pt x="9895936" y="1435746"/>
                  <a:pt x="9889686" y="1430834"/>
                </a:cubicBezTo>
                <a:cubicBezTo>
                  <a:pt x="9877184" y="1421012"/>
                  <a:pt x="9863392" y="1416100"/>
                  <a:pt x="9848312" y="1416100"/>
                </a:cubicBezTo>
                <a:cubicBezTo>
                  <a:pt x="9831047" y="1416100"/>
                  <a:pt x="9816264" y="1420367"/>
                  <a:pt x="9803960" y="1428900"/>
                </a:cubicBezTo>
                <a:cubicBezTo>
                  <a:pt x="9791658" y="1437433"/>
                  <a:pt x="9782282" y="1449884"/>
                  <a:pt x="9775832" y="1466256"/>
                </a:cubicBezTo>
                <a:cubicBezTo>
                  <a:pt x="9769382" y="1482627"/>
                  <a:pt x="9766158" y="1502322"/>
                  <a:pt x="9766158" y="1525340"/>
                </a:cubicBezTo>
                <a:lnTo>
                  <a:pt x="9766158" y="1625650"/>
                </a:lnTo>
                <a:cubicBezTo>
                  <a:pt x="9766158" y="1648669"/>
                  <a:pt x="9769382" y="1668314"/>
                  <a:pt x="9775832" y="1684586"/>
                </a:cubicBezTo>
                <a:cubicBezTo>
                  <a:pt x="9782282" y="1700858"/>
                  <a:pt x="9791658" y="1713261"/>
                  <a:pt x="9803960" y="1721793"/>
                </a:cubicBezTo>
                <a:cubicBezTo>
                  <a:pt x="9816264" y="1730326"/>
                  <a:pt x="9831047" y="1734593"/>
                  <a:pt x="9848312" y="1734593"/>
                </a:cubicBezTo>
                <a:cubicBezTo>
                  <a:pt x="9864782" y="1734593"/>
                  <a:pt x="9879020" y="1729929"/>
                  <a:pt x="9891025" y="1720603"/>
                </a:cubicBezTo>
                <a:cubicBezTo>
                  <a:pt x="9897028" y="1715940"/>
                  <a:pt x="9902249" y="1710334"/>
                  <a:pt x="9906689" y="1703785"/>
                </a:cubicBezTo>
                <a:lnTo>
                  <a:pt x="9913498" y="1689844"/>
                </a:lnTo>
                <a:lnTo>
                  <a:pt x="9913498" y="1729830"/>
                </a:lnTo>
                <a:lnTo>
                  <a:pt x="9991186" y="1729830"/>
                </a:lnTo>
                <a:lnTo>
                  <a:pt x="9991186" y="1297038"/>
                </a:lnTo>
                <a:close/>
                <a:moveTo>
                  <a:pt x="8911290" y="1297038"/>
                </a:moveTo>
                <a:lnTo>
                  <a:pt x="8911290" y="1374429"/>
                </a:lnTo>
                <a:lnTo>
                  <a:pt x="8988978" y="1374429"/>
                </a:lnTo>
                <a:lnTo>
                  <a:pt x="8988978" y="1297038"/>
                </a:lnTo>
                <a:close/>
                <a:moveTo>
                  <a:pt x="8287997" y="1297038"/>
                </a:moveTo>
                <a:lnTo>
                  <a:pt x="8287997" y="1647975"/>
                </a:lnTo>
                <a:cubicBezTo>
                  <a:pt x="8287997" y="1673970"/>
                  <a:pt x="8294744" y="1694111"/>
                  <a:pt x="8308238" y="1708399"/>
                </a:cubicBezTo>
                <a:cubicBezTo>
                  <a:pt x="8321732" y="1722686"/>
                  <a:pt x="8340583" y="1729830"/>
                  <a:pt x="8364793" y="1729830"/>
                </a:cubicBezTo>
                <a:lnTo>
                  <a:pt x="8399321" y="1729830"/>
                </a:lnTo>
                <a:lnTo>
                  <a:pt x="8399321" y="1654225"/>
                </a:lnTo>
                <a:lnTo>
                  <a:pt x="8387712" y="1654225"/>
                </a:lnTo>
                <a:cubicBezTo>
                  <a:pt x="8380767" y="1654225"/>
                  <a:pt x="8375360" y="1652291"/>
                  <a:pt x="8371490" y="1648421"/>
                </a:cubicBezTo>
                <a:cubicBezTo>
                  <a:pt x="8367620" y="1644552"/>
                  <a:pt x="8365686" y="1639045"/>
                  <a:pt x="8365686" y="1631901"/>
                </a:cubicBezTo>
                <a:lnTo>
                  <a:pt x="8365686" y="1297038"/>
                </a:lnTo>
                <a:close/>
                <a:moveTo>
                  <a:pt x="7568265" y="1297038"/>
                </a:moveTo>
                <a:lnTo>
                  <a:pt x="7568265" y="1374429"/>
                </a:lnTo>
                <a:lnTo>
                  <a:pt x="7645953" y="1374429"/>
                </a:lnTo>
                <a:lnTo>
                  <a:pt x="7645953" y="1297038"/>
                </a:lnTo>
                <a:close/>
                <a:moveTo>
                  <a:pt x="6584511" y="1297038"/>
                </a:moveTo>
                <a:lnTo>
                  <a:pt x="6584511" y="1729830"/>
                </a:lnTo>
                <a:lnTo>
                  <a:pt x="6655055" y="1729830"/>
                </a:lnTo>
                <a:lnTo>
                  <a:pt x="6655055" y="1449924"/>
                </a:lnTo>
                <a:lnTo>
                  <a:pt x="6723516" y="1667322"/>
                </a:lnTo>
                <a:lnTo>
                  <a:pt x="6777987" y="1667322"/>
                </a:lnTo>
                <a:lnTo>
                  <a:pt x="6847044" y="1441475"/>
                </a:lnTo>
                <a:lnTo>
                  <a:pt x="6847044" y="1729830"/>
                </a:lnTo>
                <a:lnTo>
                  <a:pt x="6916993" y="1729830"/>
                </a:lnTo>
                <a:lnTo>
                  <a:pt x="6916993" y="1297038"/>
                </a:lnTo>
                <a:lnTo>
                  <a:pt x="6828589" y="1297038"/>
                </a:lnTo>
                <a:lnTo>
                  <a:pt x="6750603" y="1560464"/>
                </a:lnTo>
                <a:lnTo>
                  <a:pt x="6673510" y="1297038"/>
                </a:lnTo>
                <a:close/>
                <a:moveTo>
                  <a:pt x="0" y="0"/>
                </a:moveTo>
                <a:lnTo>
                  <a:pt x="12192000" y="0"/>
                </a:lnTo>
                <a:lnTo>
                  <a:pt x="12192000" y="6858000"/>
                </a:lnTo>
                <a:lnTo>
                  <a:pt x="0" y="68580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MA" dirty="0"/>
          </a:p>
        </p:txBody>
      </p:sp>
      <p:pic>
        <p:nvPicPr>
          <p:cNvPr id="29" name="Picture 2" descr="Faculté des Sciences Ben M'Sick – Faculté des Sciences Ben M'Sick">
            <a:extLst>
              <a:ext uri="{FF2B5EF4-FFF2-40B4-BE49-F238E27FC236}">
                <a16:creationId xmlns:a16="http://schemas.microsoft.com/office/drawing/2014/main" id="{BBDBC156-4A41-4CBE-902E-44E0AFF3BB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483" y="121937"/>
            <a:ext cx="2645532" cy="1031408"/>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a:extLst>
              <a:ext uri="{FF2B5EF4-FFF2-40B4-BE49-F238E27FC236}">
                <a16:creationId xmlns:a16="http://schemas.microsoft.com/office/drawing/2014/main" id="{2361D199-90BF-460C-A916-BB36FE183B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94924" y="0"/>
            <a:ext cx="2118869" cy="1132609"/>
          </a:xfrm>
          <a:prstGeom prst="rect">
            <a:avLst/>
          </a:prstGeom>
        </p:spPr>
      </p:pic>
      <p:pic>
        <p:nvPicPr>
          <p:cNvPr id="32" name="Picture 31">
            <a:extLst>
              <a:ext uri="{FF2B5EF4-FFF2-40B4-BE49-F238E27FC236}">
                <a16:creationId xmlns:a16="http://schemas.microsoft.com/office/drawing/2014/main" id="{6310DC0C-2640-49FA-BE05-152473831C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7584" y="8350032"/>
            <a:ext cx="2547256" cy="2547256"/>
          </a:xfrm>
          <a:prstGeom prst="rect">
            <a:avLst/>
          </a:prstGeom>
        </p:spPr>
      </p:pic>
      <p:pic>
        <p:nvPicPr>
          <p:cNvPr id="33" name="Picture 32">
            <a:extLst>
              <a:ext uri="{FF2B5EF4-FFF2-40B4-BE49-F238E27FC236}">
                <a16:creationId xmlns:a16="http://schemas.microsoft.com/office/drawing/2014/main" id="{AE4C2FE0-7F4B-48B0-98B9-A4B91EB316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67076" y="7465626"/>
            <a:ext cx="869245" cy="869245"/>
          </a:xfrm>
          <a:prstGeom prst="rect">
            <a:avLst/>
          </a:prstGeom>
        </p:spPr>
      </p:pic>
      <p:pic>
        <p:nvPicPr>
          <p:cNvPr id="34" name="Picture 33">
            <a:extLst>
              <a:ext uri="{FF2B5EF4-FFF2-40B4-BE49-F238E27FC236}">
                <a16:creationId xmlns:a16="http://schemas.microsoft.com/office/drawing/2014/main" id="{75BB989B-7EDD-4092-AD83-01CB48B3773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93798" y="9222770"/>
            <a:ext cx="613341" cy="613341"/>
          </a:xfrm>
          <a:prstGeom prst="rect">
            <a:avLst/>
          </a:prstGeom>
        </p:spPr>
      </p:pic>
      <p:pic>
        <p:nvPicPr>
          <p:cNvPr id="35" name="Picture 34">
            <a:extLst>
              <a:ext uri="{FF2B5EF4-FFF2-40B4-BE49-F238E27FC236}">
                <a16:creationId xmlns:a16="http://schemas.microsoft.com/office/drawing/2014/main" id="{5CDBD122-C75F-4506-ABA2-E416420E208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42019" y="11736687"/>
            <a:ext cx="734817" cy="734817"/>
          </a:xfrm>
          <a:prstGeom prst="rect">
            <a:avLst/>
          </a:prstGeom>
        </p:spPr>
      </p:pic>
      <p:pic>
        <p:nvPicPr>
          <p:cNvPr id="36" name="Picture 35">
            <a:extLst>
              <a:ext uri="{FF2B5EF4-FFF2-40B4-BE49-F238E27FC236}">
                <a16:creationId xmlns:a16="http://schemas.microsoft.com/office/drawing/2014/main" id="{F37A9C89-12B0-4016-AE2F-B58D7BA5A39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74251" y="10072347"/>
            <a:ext cx="745925" cy="745925"/>
          </a:xfrm>
          <a:prstGeom prst="rect">
            <a:avLst/>
          </a:prstGeom>
        </p:spPr>
      </p:pic>
      <p:pic>
        <p:nvPicPr>
          <p:cNvPr id="37" name="Picture 36">
            <a:extLst>
              <a:ext uri="{FF2B5EF4-FFF2-40B4-BE49-F238E27FC236}">
                <a16:creationId xmlns:a16="http://schemas.microsoft.com/office/drawing/2014/main" id="{0EE39B5E-74A3-4579-B638-04CB071F4B9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67684" y="9120429"/>
            <a:ext cx="636730" cy="636730"/>
          </a:xfrm>
          <a:prstGeom prst="rect">
            <a:avLst/>
          </a:prstGeom>
        </p:spPr>
      </p:pic>
      <p:pic>
        <p:nvPicPr>
          <p:cNvPr id="38" name="Picture 37">
            <a:extLst>
              <a:ext uri="{FF2B5EF4-FFF2-40B4-BE49-F238E27FC236}">
                <a16:creationId xmlns:a16="http://schemas.microsoft.com/office/drawing/2014/main" id="{BB8F2D75-5570-41C7-A78F-F7E4653DD50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075162" y="8174697"/>
            <a:ext cx="624456" cy="624456"/>
          </a:xfrm>
          <a:prstGeom prst="rect">
            <a:avLst/>
          </a:prstGeom>
        </p:spPr>
      </p:pic>
      <p:pic>
        <p:nvPicPr>
          <p:cNvPr id="39" name="Picture 38">
            <a:extLst>
              <a:ext uri="{FF2B5EF4-FFF2-40B4-BE49-F238E27FC236}">
                <a16:creationId xmlns:a16="http://schemas.microsoft.com/office/drawing/2014/main" id="{EED0A2E2-5A5E-45A5-A967-16A5593A65C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808592" y="8229673"/>
            <a:ext cx="652884" cy="652884"/>
          </a:xfrm>
          <a:prstGeom prst="rect">
            <a:avLst/>
          </a:prstGeom>
        </p:spPr>
      </p:pic>
      <p:grpSp>
        <p:nvGrpSpPr>
          <p:cNvPr id="40" name="Group 39">
            <a:extLst>
              <a:ext uri="{FF2B5EF4-FFF2-40B4-BE49-F238E27FC236}">
                <a16:creationId xmlns:a16="http://schemas.microsoft.com/office/drawing/2014/main" id="{1564A00C-1867-4537-8B59-2ACB22BD2C07}"/>
              </a:ext>
            </a:extLst>
          </p:cNvPr>
          <p:cNvGrpSpPr/>
          <p:nvPr/>
        </p:nvGrpSpPr>
        <p:grpSpPr>
          <a:xfrm>
            <a:off x="9904919" y="10315315"/>
            <a:ext cx="937699" cy="602222"/>
            <a:chOff x="-3548582" y="620286"/>
            <a:chExt cx="3406949" cy="1948382"/>
          </a:xfrm>
        </p:grpSpPr>
        <p:pic>
          <p:nvPicPr>
            <p:cNvPr id="41" name="Picture 40">
              <a:extLst>
                <a:ext uri="{FF2B5EF4-FFF2-40B4-BE49-F238E27FC236}">
                  <a16:creationId xmlns:a16="http://schemas.microsoft.com/office/drawing/2014/main" id="{8B687D14-005A-4928-AE3F-99CAF5FD4B04}"/>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548582" y="620286"/>
              <a:ext cx="1948382" cy="1948382"/>
            </a:xfrm>
            <a:prstGeom prst="rect">
              <a:avLst/>
            </a:prstGeom>
          </p:spPr>
        </p:pic>
        <p:pic>
          <p:nvPicPr>
            <p:cNvPr id="42" name="Picture 41">
              <a:extLst>
                <a:ext uri="{FF2B5EF4-FFF2-40B4-BE49-F238E27FC236}">
                  <a16:creationId xmlns:a16="http://schemas.microsoft.com/office/drawing/2014/main" id="{E0BCC95C-38C6-4CF0-8F4D-38FDF695C4A6}"/>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456014" y="1085755"/>
              <a:ext cx="1314381" cy="1314387"/>
            </a:xfrm>
            <a:prstGeom prst="rect">
              <a:avLst/>
            </a:prstGeom>
          </p:spPr>
        </p:pic>
      </p:grpSp>
      <p:pic>
        <p:nvPicPr>
          <p:cNvPr id="57" name="Graphic 56">
            <a:extLst>
              <a:ext uri="{FF2B5EF4-FFF2-40B4-BE49-F238E27FC236}">
                <a16:creationId xmlns:a16="http://schemas.microsoft.com/office/drawing/2014/main" id="{260178C9-7BF4-4178-86D8-E7256C1B54FC}"/>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714623" y="-4758046"/>
            <a:ext cx="2388082" cy="2388082"/>
          </a:xfrm>
          <a:prstGeom prst="rect">
            <a:avLst/>
          </a:prstGeom>
        </p:spPr>
      </p:pic>
      <p:sp>
        <p:nvSpPr>
          <p:cNvPr id="31" name="TextBox 30">
            <a:extLst>
              <a:ext uri="{FF2B5EF4-FFF2-40B4-BE49-F238E27FC236}">
                <a16:creationId xmlns:a16="http://schemas.microsoft.com/office/drawing/2014/main" id="{C005927A-D29D-49F3-846F-B6065FCC8108}"/>
              </a:ext>
            </a:extLst>
          </p:cNvPr>
          <p:cNvSpPr txBox="1"/>
          <p:nvPr/>
        </p:nvSpPr>
        <p:spPr>
          <a:xfrm>
            <a:off x="12725446" y="3016754"/>
            <a:ext cx="2023806"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Insertion de données</a:t>
            </a:r>
          </a:p>
        </p:txBody>
      </p:sp>
      <p:sp>
        <p:nvSpPr>
          <p:cNvPr id="58" name="TextBox 57">
            <a:extLst>
              <a:ext uri="{FF2B5EF4-FFF2-40B4-BE49-F238E27FC236}">
                <a16:creationId xmlns:a16="http://schemas.microsoft.com/office/drawing/2014/main" id="{717CE908-A43E-46F4-91E4-2297A3632D5F}"/>
              </a:ext>
            </a:extLst>
          </p:cNvPr>
          <p:cNvSpPr txBox="1"/>
          <p:nvPr/>
        </p:nvSpPr>
        <p:spPr>
          <a:xfrm>
            <a:off x="13081046" y="3365444"/>
            <a:ext cx="2671434" cy="584775"/>
          </a:xfrm>
          <a:prstGeom prst="rect">
            <a:avLst/>
          </a:prstGeom>
          <a:noFill/>
        </p:spPr>
        <p:txBody>
          <a:bodyPr wrap="square">
            <a:spAutoFit/>
          </a:bodyPr>
          <a:lstStyle/>
          <a:p>
            <a:r>
              <a:rPr lang="fr-FR"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Récupération de documents &amp; filtres de recherche</a:t>
            </a:r>
          </a:p>
        </p:txBody>
      </p:sp>
      <p:sp>
        <p:nvSpPr>
          <p:cNvPr id="59" name="TextBox 58">
            <a:extLst>
              <a:ext uri="{FF2B5EF4-FFF2-40B4-BE49-F238E27FC236}">
                <a16:creationId xmlns:a16="http://schemas.microsoft.com/office/drawing/2014/main" id="{A7A3EB58-9B1F-4E17-B848-EC3E3A09F48C}"/>
              </a:ext>
            </a:extLst>
          </p:cNvPr>
          <p:cNvSpPr txBox="1"/>
          <p:nvPr/>
        </p:nvSpPr>
        <p:spPr>
          <a:xfrm>
            <a:off x="13500146" y="3960355"/>
            <a:ext cx="2760345" cy="338554"/>
          </a:xfrm>
          <a:prstGeom prst="rect">
            <a:avLst/>
          </a:prstGeom>
          <a:noFill/>
        </p:spPr>
        <p:txBody>
          <a:bodyPr wrap="square">
            <a:spAutoFit/>
          </a:bodyPr>
          <a:lstStyle/>
          <a:p>
            <a:r>
              <a:rPr lang="fr-FR"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Projections et Tri des données</a:t>
            </a:r>
          </a:p>
        </p:txBody>
      </p:sp>
      <p:sp>
        <p:nvSpPr>
          <p:cNvPr id="60" name="TextBox 59">
            <a:extLst>
              <a:ext uri="{FF2B5EF4-FFF2-40B4-BE49-F238E27FC236}">
                <a16:creationId xmlns:a16="http://schemas.microsoft.com/office/drawing/2014/main" id="{C3F983CF-47B3-4268-9277-0070940DFFE8}"/>
              </a:ext>
            </a:extLst>
          </p:cNvPr>
          <p:cNvSpPr txBox="1"/>
          <p:nvPr/>
        </p:nvSpPr>
        <p:spPr>
          <a:xfrm>
            <a:off x="13893846" y="4309045"/>
            <a:ext cx="2547257" cy="584775"/>
          </a:xfrm>
          <a:prstGeom prst="rect">
            <a:avLst/>
          </a:prstGeom>
          <a:noFill/>
        </p:spPr>
        <p:txBody>
          <a:bodyPr wrap="square">
            <a:spAutoFit/>
          </a:bodyPr>
          <a:lstStyle/>
          <a:p>
            <a:r>
              <a:rPr lang="fr-FR"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Parcours de données avec les curseurs</a:t>
            </a:r>
          </a:p>
        </p:txBody>
      </p:sp>
      <p:sp>
        <p:nvSpPr>
          <p:cNvPr id="61" name="TextBox 60">
            <a:extLst>
              <a:ext uri="{FF2B5EF4-FFF2-40B4-BE49-F238E27FC236}">
                <a16:creationId xmlns:a16="http://schemas.microsoft.com/office/drawing/2014/main" id="{CC301CDB-29DA-4D13-9542-A60A4AC69783}"/>
              </a:ext>
            </a:extLst>
          </p:cNvPr>
          <p:cNvSpPr txBox="1"/>
          <p:nvPr/>
        </p:nvSpPr>
        <p:spPr>
          <a:xfrm>
            <a:off x="14300246" y="4903956"/>
            <a:ext cx="2648857"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Modification des documents</a:t>
            </a:r>
          </a:p>
        </p:txBody>
      </p:sp>
      <p:sp>
        <p:nvSpPr>
          <p:cNvPr id="62" name="TextBox 61">
            <a:extLst>
              <a:ext uri="{FF2B5EF4-FFF2-40B4-BE49-F238E27FC236}">
                <a16:creationId xmlns:a16="http://schemas.microsoft.com/office/drawing/2014/main" id="{124D905B-86EC-432F-9CC1-93C1809B91A8}"/>
              </a:ext>
            </a:extLst>
          </p:cNvPr>
          <p:cNvSpPr txBox="1"/>
          <p:nvPr/>
        </p:nvSpPr>
        <p:spPr>
          <a:xfrm>
            <a:off x="14655846" y="5252646"/>
            <a:ext cx="2619828"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Suppression des documents</a:t>
            </a:r>
          </a:p>
        </p:txBody>
      </p:sp>
      <p:sp>
        <p:nvSpPr>
          <p:cNvPr id="63" name="TextBox 62">
            <a:extLst>
              <a:ext uri="{FF2B5EF4-FFF2-40B4-BE49-F238E27FC236}">
                <a16:creationId xmlns:a16="http://schemas.microsoft.com/office/drawing/2014/main" id="{70E354B4-B292-4EDD-AC9F-42A13E51E20E}"/>
              </a:ext>
            </a:extLst>
          </p:cNvPr>
          <p:cNvSpPr txBox="1"/>
          <p:nvPr/>
        </p:nvSpPr>
        <p:spPr>
          <a:xfrm>
            <a:off x="15163846" y="5658487"/>
            <a:ext cx="2616199" cy="584775"/>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Sécurité et validation des documents</a:t>
            </a:r>
            <a:endPar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latin typeface="Bahnschrift SemiCondensed" panose="020B0502040204020203" pitchFamily="34" charset="0"/>
            </a:endParaRPr>
          </a:p>
        </p:txBody>
      </p:sp>
      <p:sp>
        <p:nvSpPr>
          <p:cNvPr id="64" name="Oval 63">
            <a:extLst>
              <a:ext uri="{FF2B5EF4-FFF2-40B4-BE49-F238E27FC236}">
                <a16:creationId xmlns:a16="http://schemas.microsoft.com/office/drawing/2014/main" id="{3451728F-638A-4F08-9902-6606030A7F58}"/>
              </a:ext>
            </a:extLst>
          </p:cNvPr>
          <p:cNvSpPr/>
          <p:nvPr/>
        </p:nvSpPr>
        <p:spPr>
          <a:xfrm>
            <a:off x="12434932" y="3020905"/>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1</a:t>
            </a:r>
          </a:p>
        </p:txBody>
      </p:sp>
      <p:sp>
        <p:nvSpPr>
          <p:cNvPr id="65" name="Oval 64">
            <a:extLst>
              <a:ext uri="{FF2B5EF4-FFF2-40B4-BE49-F238E27FC236}">
                <a16:creationId xmlns:a16="http://schemas.microsoft.com/office/drawing/2014/main" id="{C1C2E871-F439-4BB8-ACF8-FE7BD6CE8C66}"/>
              </a:ext>
            </a:extLst>
          </p:cNvPr>
          <p:cNvSpPr/>
          <p:nvPr/>
        </p:nvSpPr>
        <p:spPr>
          <a:xfrm>
            <a:off x="12790532" y="3494773"/>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2</a:t>
            </a:r>
          </a:p>
        </p:txBody>
      </p:sp>
      <p:sp>
        <p:nvSpPr>
          <p:cNvPr id="66" name="Oval 65">
            <a:extLst>
              <a:ext uri="{FF2B5EF4-FFF2-40B4-BE49-F238E27FC236}">
                <a16:creationId xmlns:a16="http://schemas.microsoft.com/office/drawing/2014/main" id="{4B535591-F5B3-4393-8A8C-585CDD3EA0C8}"/>
              </a:ext>
            </a:extLst>
          </p:cNvPr>
          <p:cNvSpPr/>
          <p:nvPr/>
        </p:nvSpPr>
        <p:spPr>
          <a:xfrm>
            <a:off x="13209632" y="3975789"/>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3</a:t>
            </a:r>
          </a:p>
        </p:txBody>
      </p:sp>
      <p:sp>
        <p:nvSpPr>
          <p:cNvPr id="67" name="Oval 66">
            <a:extLst>
              <a:ext uri="{FF2B5EF4-FFF2-40B4-BE49-F238E27FC236}">
                <a16:creationId xmlns:a16="http://schemas.microsoft.com/office/drawing/2014/main" id="{38D390C6-9DE8-4AD9-A93C-92FB1A6F51A6}"/>
              </a:ext>
            </a:extLst>
          </p:cNvPr>
          <p:cNvSpPr/>
          <p:nvPr/>
        </p:nvSpPr>
        <p:spPr>
          <a:xfrm>
            <a:off x="13603332" y="4435370"/>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4</a:t>
            </a:r>
          </a:p>
        </p:txBody>
      </p:sp>
      <p:sp>
        <p:nvSpPr>
          <p:cNvPr id="68" name="Oval 67">
            <a:extLst>
              <a:ext uri="{FF2B5EF4-FFF2-40B4-BE49-F238E27FC236}">
                <a16:creationId xmlns:a16="http://schemas.microsoft.com/office/drawing/2014/main" id="{7BA01C9E-B7D7-4420-BBD7-724AEE54AEDE}"/>
              </a:ext>
            </a:extLst>
          </p:cNvPr>
          <p:cNvSpPr/>
          <p:nvPr/>
        </p:nvSpPr>
        <p:spPr>
          <a:xfrm>
            <a:off x="14009732" y="4918766"/>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5</a:t>
            </a:r>
          </a:p>
        </p:txBody>
      </p:sp>
      <p:sp>
        <p:nvSpPr>
          <p:cNvPr id="69" name="Oval 68">
            <a:extLst>
              <a:ext uri="{FF2B5EF4-FFF2-40B4-BE49-F238E27FC236}">
                <a16:creationId xmlns:a16="http://schemas.microsoft.com/office/drawing/2014/main" id="{BD6EDDDC-293F-4CAC-8CB0-7F20A3F47823}"/>
              </a:ext>
            </a:extLst>
          </p:cNvPr>
          <p:cNvSpPr/>
          <p:nvPr/>
        </p:nvSpPr>
        <p:spPr>
          <a:xfrm>
            <a:off x="14365332" y="5273575"/>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6</a:t>
            </a:r>
          </a:p>
        </p:txBody>
      </p:sp>
      <p:sp>
        <p:nvSpPr>
          <p:cNvPr id="70" name="Oval 69">
            <a:extLst>
              <a:ext uri="{FF2B5EF4-FFF2-40B4-BE49-F238E27FC236}">
                <a16:creationId xmlns:a16="http://schemas.microsoft.com/office/drawing/2014/main" id="{04753D3A-D48E-4CDD-B16F-1871186EB84E}"/>
              </a:ext>
            </a:extLst>
          </p:cNvPr>
          <p:cNvSpPr/>
          <p:nvPr/>
        </p:nvSpPr>
        <p:spPr>
          <a:xfrm>
            <a:off x="14873332" y="5806978"/>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7</a:t>
            </a:r>
          </a:p>
        </p:txBody>
      </p:sp>
      <p:sp>
        <p:nvSpPr>
          <p:cNvPr id="71" name="TextBox 70">
            <a:extLst>
              <a:ext uri="{FF2B5EF4-FFF2-40B4-BE49-F238E27FC236}">
                <a16:creationId xmlns:a16="http://schemas.microsoft.com/office/drawing/2014/main" id="{0FE35500-E294-463C-9FEA-1B196ACE361D}"/>
              </a:ext>
            </a:extLst>
          </p:cNvPr>
          <p:cNvSpPr txBox="1"/>
          <p:nvPr/>
        </p:nvSpPr>
        <p:spPr>
          <a:xfrm>
            <a:off x="15309896" y="6264912"/>
            <a:ext cx="2616199"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Scripting sur </a:t>
            </a:r>
            <a:r>
              <a:rPr lang="fr-MA" sz="1600" b="1" dirty="0" err="1">
                <a:gradFill flip="none" rotWithShape="1">
                  <a:gsLst>
                    <a:gs pos="0">
                      <a:srgbClr val="E582FA"/>
                    </a:gs>
                    <a:gs pos="23000">
                      <a:srgbClr val="C867E9"/>
                    </a:gs>
                    <a:gs pos="69000">
                      <a:srgbClr val="853AAC"/>
                    </a:gs>
                    <a:gs pos="97000">
                      <a:srgbClr val="482256"/>
                    </a:gs>
                  </a:gsLst>
                  <a:path path="circle">
                    <a:fillToRect l="50000" t="50000" r="50000" b="50000"/>
                  </a:path>
                  <a:tileRect/>
                </a:gradFill>
              </a:rPr>
              <a:t>mongosh</a:t>
            </a:r>
            <a:endPar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latin typeface="Bahnschrift SemiCondensed" panose="020B0502040204020203" pitchFamily="34" charset="0"/>
            </a:endParaRPr>
          </a:p>
        </p:txBody>
      </p:sp>
      <p:sp>
        <p:nvSpPr>
          <p:cNvPr id="72" name="Oval 71">
            <a:extLst>
              <a:ext uri="{FF2B5EF4-FFF2-40B4-BE49-F238E27FC236}">
                <a16:creationId xmlns:a16="http://schemas.microsoft.com/office/drawing/2014/main" id="{06BCE213-CCA2-4426-B05F-71176DAB0BF9}"/>
              </a:ext>
            </a:extLst>
          </p:cNvPr>
          <p:cNvSpPr/>
          <p:nvPr/>
        </p:nvSpPr>
        <p:spPr>
          <a:xfrm>
            <a:off x="15305132" y="6299103"/>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8</a:t>
            </a:r>
          </a:p>
        </p:txBody>
      </p:sp>
      <p:grpSp>
        <p:nvGrpSpPr>
          <p:cNvPr id="43" name="Group 42">
            <a:extLst>
              <a:ext uri="{FF2B5EF4-FFF2-40B4-BE49-F238E27FC236}">
                <a16:creationId xmlns:a16="http://schemas.microsoft.com/office/drawing/2014/main" id="{EB41206C-18EE-4EE9-A019-7DEF873B18D4}"/>
              </a:ext>
            </a:extLst>
          </p:cNvPr>
          <p:cNvGrpSpPr/>
          <p:nvPr/>
        </p:nvGrpSpPr>
        <p:grpSpPr>
          <a:xfrm>
            <a:off x="181948" y="8420477"/>
            <a:ext cx="4648229" cy="2953677"/>
            <a:chOff x="181948" y="4414532"/>
            <a:chExt cx="4648229" cy="2953677"/>
          </a:xfrm>
        </p:grpSpPr>
        <p:grpSp>
          <p:nvGrpSpPr>
            <p:cNvPr id="44" name="Group 43">
              <a:extLst>
                <a:ext uri="{FF2B5EF4-FFF2-40B4-BE49-F238E27FC236}">
                  <a16:creationId xmlns:a16="http://schemas.microsoft.com/office/drawing/2014/main" id="{231CEEC1-7C7B-4C2A-9AA0-7BA84616A610}"/>
                </a:ext>
              </a:extLst>
            </p:cNvPr>
            <p:cNvGrpSpPr/>
            <p:nvPr/>
          </p:nvGrpSpPr>
          <p:grpSpPr>
            <a:xfrm>
              <a:off x="181948" y="4414532"/>
              <a:ext cx="4639935" cy="2953677"/>
              <a:chOff x="464027" y="5050079"/>
              <a:chExt cx="4523192" cy="2953677"/>
            </a:xfrm>
          </p:grpSpPr>
          <p:sp>
            <p:nvSpPr>
              <p:cNvPr id="48" name="Rectangle: Rounded Corners 47">
                <a:extLst>
                  <a:ext uri="{FF2B5EF4-FFF2-40B4-BE49-F238E27FC236}">
                    <a16:creationId xmlns:a16="http://schemas.microsoft.com/office/drawing/2014/main" id="{8F76F2E0-E21D-4597-A88C-AE50D19466EE}"/>
                  </a:ext>
                </a:extLst>
              </p:cNvPr>
              <p:cNvSpPr/>
              <p:nvPr/>
            </p:nvSpPr>
            <p:spPr>
              <a:xfrm>
                <a:off x="464027" y="5078016"/>
                <a:ext cx="4523192" cy="2925740"/>
              </a:xfrm>
              <a:prstGeom prst="roundRect">
                <a:avLst>
                  <a:gd name="adj" fmla="val 8638"/>
                </a:avLst>
              </a:prstGeom>
              <a:solidFill>
                <a:srgbClr val="04FE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9" name="Google Shape;56;p15">
                <a:extLst>
                  <a:ext uri="{FF2B5EF4-FFF2-40B4-BE49-F238E27FC236}">
                    <a16:creationId xmlns:a16="http://schemas.microsoft.com/office/drawing/2014/main" id="{8FBAB154-32B3-43BE-94F9-7EB7D27A5308}"/>
                  </a:ext>
                </a:extLst>
              </p:cNvPr>
              <p:cNvSpPr txBox="1">
                <a:spLocks/>
              </p:cNvSpPr>
              <p:nvPr/>
            </p:nvSpPr>
            <p:spPr>
              <a:xfrm>
                <a:off x="642079" y="5050079"/>
                <a:ext cx="2030031" cy="1574960"/>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MA" sz="1600" b="1" dirty="0">
                    <a:latin typeface="Fira Sans" panose="020B0604020202020204" pitchFamily="34" charset="0"/>
                  </a:rPr>
                  <a:t>Réaliser par :</a:t>
                </a:r>
              </a:p>
              <a:p>
                <a:pPr marL="0" indent="0">
                  <a:buNone/>
                </a:pPr>
                <a:r>
                  <a:rPr lang="fr-MA" sz="1200" b="1" dirty="0">
                    <a:solidFill>
                      <a:srgbClr val="0077B6"/>
                    </a:solidFill>
                    <a:latin typeface="Fira Sans" panose="020B0604020202020204" pitchFamily="34" charset="0"/>
                  </a:rPr>
                  <a:t>EL KAISSOUNI EL MEHDI</a:t>
                </a:r>
              </a:p>
              <a:p>
                <a:pPr marL="0" indent="0">
                  <a:buNone/>
                </a:pPr>
                <a:r>
                  <a:rPr lang="fr-MA" sz="1200" b="1" dirty="0">
                    <a:solidFill>
                      <a:srgbClr val="0077B6"/>
                    </a:solidFill>
                    <a:latin typeface="Fira Sans" panose="020B0604020202020204" pitchFamily="34" charset="0"/>
                  </a:rPr>
                  <a:t>EL OUADIH OSSAMA</a:t>
                </a:r>
              </a:p>
              <a:p>
                <a:pPr marL="0" indent="0">
                  <a:buNone/>
                </a:pPr>
                <a:r>
                  <a:rPr lang="fr-MA" sz="1200" b="1" dirty="0">
                    <a:solidFill>
                      <a:srgbClr val="0077B6"/>
                    </a:solidFill>
                    <a:latin typeface="Fira Sans" panose="020B0604020202020204" pitchFamily="34" charset="0"/>
                  </a:rPr>
                  <a:t>BOUTAYEB HAJAR</a:t>
                </a:r>
              </a:p>
              <a:p>
                <a:pPr marL="0" indent="0">
                  <a:buNone/>
                </a:pPr>
                <a:r>
                  <a:rPr lang="fr-MA" sz="1200" b="1" dirty="0">
                    <a:solidFill>
                      <a:srgbClr val="0077B6"/>
                    </a:solidFill>
                    <a:latin typeface="Fira Sans" panose="020B0604020202020204" pitchFamily="34" charset="0"/>
                  </a:rPr>
                  <a:t>ETTAOUSSI SOUKAINA</a:t>
                </a:r>
              </a:p>
              <a:p>
                <a:pPr marL="0" indent="0">
                  <a:buNone/>
                </a:pPr>
                <a:endParaRPr lang="fr-MA" sz="1200" b="1" dirty="0">
                  <a:solidFill>
                    <a:srgbClr val="0077B6"/>
                  </a:solidFill>
                  <a:latin typeface="Fira Sans" panose="020B0604020202020204" pitchFamily="34" charset="0"/>
                </a:endParaRPr>
              </a:p>
              <a:p>
                <a:pPr marL="0" indent="0">
                  <a:buNone/>
                </a:pPr>
                <a:endParaRPr lang="fr-MA" sz="1200" b="1" dirty="0">
                  <a:solidFill>
                    <a:srgbClr val="0077B6"/>
                  </a:solidFill>
                  <a:latin typeface="Fira Sans" panose="020B0604020202020204" pitchFamily="34" charset="0"/>
                </a:endParaRPr>
              </a:p>
            </p:txBody>
          </p:sp>
        </p:grpSp>
        <p:cxnSp>
          <p:nvCxnSpPr>
            <p:cNvPr id="45" name="Straight Connector 44">
              <a:extLst>
                <a:ext uri="{FF2B5EF4-FFF2-40B4-BE49-F238E27FC236}">
                  <a16:creationId xmlns:a16="http://schemas.microsoft.com/office/drawing/2014/main" id="{4E4CD465-5247-4AE1-9C3B-4C07F4413335}"/>
                </a:ext>
              </a:extLst>
            </p:cNvPr>
            <p:cNvCxnSpPr>
              <a:cxnSpLocks/>
            </p:cNvCxnSpPr>
            <p:nvPr/>
          </p:nvCxnSpPr>
          <p:spPr>
            <a:xfrm>
              <a:off x="2467429" y="4975559"/>
              <a:ext cx="0" cy="986382"/>
            </a:xfrm>
            <a:prstGeom prst="line">
              <a:avLst/>
            </a:prstGeom>
            <a:ln w="57150" cmpd="dbl">
              <a:prstDash val="sysDot"/>
            </a:ln>
          </p:spPr>
          <p:style>
            <a:lnRef idx="1">
              <a:schemeClr val="dk1"/>
            </a:lnRef>
            <a:fillRef idx="0">
              <a:schemeClr val="dk1"/>
            </a:fillRef>
            <a:effectRef idx="0">
              <a:schemeClr val="dk1"/>
            </a:effectRef>
            <a:fontRef idx="minor">
              <a:schemeClr val="tx1"/>
            </a:fontRef>
          </p:style>
        </p:cxnSp>
        <p:sp>
          <p:nvSpPr>
            <p:cNvPr id="46" name="TextBox 45">
              <a:extLst>
                <a:ext uri="{FF2B5EF4-FFF2-40B4-BE49-F238E27FC236}">
                  <a16:creationId xmlns:a16="http://schemas.microsoft.com/office/drawing/2014/main" id="{193BFCFD-9FEE-4F61-82CD-BEF1B83CF4F5}"/>
                </a:ext>
              </a:extLst>
            </p:cNvPr>
            <p:cNvSpPr txBox="1"/>
            <p:nvPr/>
          </p:nvSpPr>
          <p:spPr>
            <a:xfrm>
              <a:off x="2636040" y="4858296"/>
              <a:ext cx="2194137" cy="894860"/>
            </a:xfrm>
            <a:prstGeom prst="rect">
              <a:avLst/>
            </a:prstGeom>
            <a:noFill/>
          </p:spPr>
          <p:txBody>
            <a:bodyPr wrap="square" rtlCol="0">
              <a:spAutoFit/>
            </a:bodyPr>
            <a:lstStyle/>
            <a:p>
              <a:pPr>
                <a:lnSpc>
                  <a:spcPct val="150000"/>
                </a:lnSpc>
              </a:pPr>
              <a:r>
                <a:rPr lang="fr-MA" sz="1200" b="1" dirty="0">
                  <a:solidFill>
                    <a:srgbClr val="0077B6"/>
                  </a:solidFill>
                  <a:latin typeface="Fira Sans" panose="020B0503050000020004" pitchFamily="34" charset="0"/>
                </a:rPr>
                <a:t>BENICHE MOHAMMED FADEL</a:t>
              </a:r>
            </a:p>
            <a:p>
              <a:pPr>
                <a:lnSpc>
                  <a:spcPct val="150000"/>
                </a:lnSpc>
              </a:pPr>
              <a:r>
                <a:rPr lang="fr-MA" sz="1200" b="1" dirty="0">
                  <a:solidFill>
                    <a:srgbClr val="0077B6"/>
                  </a:solidFill>
                  <a:latin typeface="Fira Sans" panose="020B0503050000020004" pitchFamily="34" charset="0"/>
                </a:rPr>
                <a:t>DRISSI ZINEB</a:t>
              </a:r>
            </a:p>
            <a:p>
              <a:pPr>
                <a:lnSpc>
                  <a:spcPct val="150000"/>
                </a:lnSpc>
              </a:pPr>
              <a:r>
                <a:rPr lang="fr-MA" sz="1200" b="1" dirty="0">
                  <a:solidFill>
                    <a:srgbClr val="0077B6"/>
                  </a:solidFill>
                  <a:latin typeface="Fira Sans" panose="020B0503050000020004" pitchFamily="34" charset="0"/>
                </a:rPr>
                <a:t>ELALAMI NAJLAA</a:t>
              </a:r>
            </a:p>
          </p:txBody>
        </p:sp>
        <p:sp>
          <p:nvSpPr>
            <p:cNvPr id="47" name="TextBox 46">
              <a:extLst>
                <a:ext uri="{FF2B5EF4-FFF2-40B4-BE49-F238E27FC236}">
                  <a16:creationId xmlns:a16="http://schemas.microsoft.com/office/drawing/2014/main" id="{7BD2FAA3-0E24-4E82-A109-72A7E3F6A389}"/>
                </a:ext>
              </a:extLst>
            </p:cNvPr>
            <p:cNvSpPr txBox="1"/>
            <p:nvPr/>
          </p:nvSpPr>
          <p:spPr>
            <a:xfrm>
              <a:off x="364595" y="6019094"/>
              <a:ext cx="3912436" cy="584775"/>
            </a:xfrm>
            <a:prstGeom prst="rect">
              <a:avLst/>
            </a:prstGeom>
            <a:noFill/>
          </p:spPr>
          <p:txBody>
            <a:bodyPr wrap="square">
              <a:spAutoFit/>
            </a:bodyPr>
            <a:lstStyle/>
            <a:p>
              <a:r>
                <a:rPr lang="fr-MA" sz="1800" b="1" dirty="0">
                  <a:latin typeface="Fira Sans" panose="020B0604020202020204" pitchFamily="34" charset="0"/>
                </a:rPr>
                <a:t>Sous la direction du professeur :</a:t>
              </a:r>
            </a:p>
            <a:p>
              <a:pPr marL="0" indent="0">
                <a:buNone/>
              </a:pPr>
              <a:r>
                <a:rPr lang="fr-MA" sz="1400" b="1" dirty="0">
                  <a:solidFill>
                    <a:srgbClr val="0077B6"/>
                  </a:solidFill>
                  <a:latin typeface="Fira Sans" panose="020B0604020202020204" pitchFamily="34" charset="0"/>
                </a:rPr>
                <a:t>Pr Mostapha </a:t>
              </a:r>
              <a:r>
                <a:rPr lang="fr-MA" sz="1400" b="1" dirty="0" err="1">
                  <a:solidFill>
                    <a:srgbClr val="0077B6"/>
                  </a:solidFill>
                  <a:latin typeface="Fira Sans" panose="020B0604020202020204" pitchFamily="34" charset="0"/>
                </a:rPr>
                <a:t>Hanoune</a:t>
              </a:r>
              <a:endParaRPr lang="fr-MA" sz="1400" b="1" dirty="0">
                <a:solidFill>
                  <a:srgbClr val="0077B6"/>
                </a:solidFill>
                <a:latin typeface="Fira Sans" panose="020B0604020202020204" pitchFamily="34" charset="0"/>
              </a:endParaRPr>
            </a:p>
          </p:txBody>
        </p:sp>
      </p:grpSp>
    </p:spTree>
    <p:extLst>
      <p:ext uri="{BB962C8B-B14F-4D97-AF65-F5344CB8AC3E}">
        <p14:creationId xmlns:p14="http://schemas.microsoft.com/office/powerpoint/2010/main" val="15401223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4" name="Group 103">
            <a:extLst>
              <a:ext uri="{FF2B5EF4-FFF2-40B4-BE49-F238E27FC236}">
                <a16:creationId xmlns:a16="http://schemas.microsoft.com/office/drawing/2014/main" id="{CFAB9BA4-7190-4693-AE2A-E4F3E607E0E9}"/>
              </a:ext>
            </a:extLst>
          </p:cNvPr>
          <p:cNvGrpSpPr/>
          <p:nvPr/>
        </p:nvGrpSpPr>
        <p:grpSpPr>
          <a:xfrm>
            <a:off x="2948918" y="324763"/>
            <a:ext cx="6294163" cy="777230"/>
            <a:chOff x="171451" y="800785"/>
            <a:chExt cx="9940122" cy="777230"/>
          </a:xfrm>
        </p:grpSpPr>
        <p:sp>
          <p:nvSpPr>
            <p:cNvPr id="105" name="Rectangle: Rounded Corners 104">
              <a:extLst>
                <a:ext uri="{FF2B5EF4-FFF2-40B4-BE49-F238E27FC236}">
                  <a16:creationId xmlns:a16="http://schemas.microsoft.com/office/drawing/2014/main" id="{CA0693E7-68CD-4B8A-8DA4-4E06504AE908}"/>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06" name="TextBox 105">
              <a:extLst>
                <a:ext uri="{FF2B5EF4-FFF2-40B4-BE49-F238E27FC236}">
                  <a16:creationId xmlns:a16="http://schemas.microsoft.com/office/drawing/2014/main" id="{E2D0574F-EC38-4EB8-AEA9-02D528850F6B}"/>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Insertion de données (documents)</a:t>
              </a:r>
              <a:endParaRPr lang="fr-MA" sz="2400" dirty="0">
                <a:solidFill>
                  <a:schemeClr val="tx1">
                    <a:lumMod val="75000"/>
                    <a:lumOff val="25000"/>
                  </a:schemeClr>
                </a:solidFill>
                <a:latin typeface="Fira Sans" panose="020B0503050000020004" pitchFamily="34" charset="0"/>
              </a:endParaRPr>
            </a:p>
          </p:txBody>
        </p:sp>
      </p:grpSp>
      <p:grpSp>
        <p:nvGrpSpPr>
          <p:cNvPr id="4" name="Group 3">
            <a:extLst>
              <a:ext uri="{FF2B5EF4-FFF2-40B4-BE49-F238E27FC236}">
                <a16:creationId xmlns:a16="http://schemas.microsoft.com/office/drawing/2014/main" id="{949AD003-8AF2-4813-86BC-3DCE8B0527E8}"/>
              </a:ext>
            </a:extLst>
          </p:cNvPr>
          <p:cNvGrpSpPr/>
          <p:nvPr/>
        </p:nvGrpSpPr>
        <p:grpSpPr>
          <a:xfrm>
            <a:off x="-8982329" y="1994523"/>
            <a:ext cx="5514367" cy="4494035"/>
            <a:chOff x="599821" y="1994523"/>
            <a:chExt cx="5514367" cy="4494035"/>
          </a:xfrm>
        </p:grpSpPr>
        <p:sp>
          <p:nvSpPr>
            <p:cNvPr id="42" name="Rectangle: Rounded Corners 41">
              <a:extLst>
                <a:ext uri="{FF2B5EF4-FFF2-40B4-BE49-F238E27FC236}">
                  <a16:creationId xmlns:a16="http://schemas.microsoft.com/office/drawing/2014/main" id="{A48EF6FF-A823-49D9-A79B-DB34D73D5830}"/>
                </a:ext>
              </a:extLst>
            </p:cNvPr>
            <p:cNvSpPr/>
            <p:nvPr/>
          </p:nvSpPr>
          <p:spPr>
            <a:xfrm>
              <a:off x="599821" y="1994523"/>
              <a:ext cx="5514367" cy="4494035"/>
            </a:xfrm>
            <a:prstGeom prst="roundRect">
              <a:avLst>
                <a:gd name="adj" fmla="val 913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4" name="Rectangle: Rounded Corners 43">
              <a:extLst>
                <a:ext uri="{FF2B5EF4-FFF2-40B4-BE49-F238E27FC236}">
                  <a16:creationId xmlns:a16="http://schemas.microsoft.com/office/drawing/2014/main" id="{1669D778-19D7-46D9-8562-91BD4D4D50FE}"/>
                </a:ext>
              </a:extLst>
            </p:cNvPr>
            <p:cNvSpPr/>
            <p:nvPr/>
          </p:nvSpPr>
          <p:spPr>
            <a:xfrm>
              <a:off x="1529432"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InsertOne</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6" name="Rectangle: Rounded Corners 45">
              <a:extLst>
                <a:ext uri="{FF2B5EF4-FFF2-40B4-BE49-F238E27FC236}">
                  <a16:creationId xmlns:a16="http://schemas.microsoft.com/office/drawing/2014/main" id="{EC4EB230-ED39-487B-A55B-19E70821CDD6}"/>
                </a:ext>
              </a:extLst>
            </p:cNvPr>
            <p:cNvSpPr/>
            <p:nvPr/>
          </p:nvSpPr>
          <p:spPr>
            <a:xfrm>
              <a:off x="902384" y="3260403"/>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 name="TextBox 1">
              <a:extLst>
                <a:ext uri="{FF2B5EF4-FFF2-40B4-BE49-F238E27FC236}">
                  <a16:creationId xmlns:a16="http://schemas.microsoft.com/office/drawing/2014/main" id="{A68B9E1F-3450-4817-A071-AE4D7767E517}"/>
                </a:ext>
              </a:extLst>
            </p:cNvPr>
            <p:cNvSpPr txBox="1"/>
            <p:nvPr/>
          </p:nvSpPr>
          <p:spPr>
            <a:xfrm>
              <a:off x="1126671" y="3429000"/>
              <a:ext cx="4490358" cy="2123658"/>
            </a:xfrm>
            <a:prstGeom prst="rect">
              <a:avLst/>
            </a:prstGeom>
            <a:noFill/>
          </p:spPr>
          <p:txBody>
            <a:bodyPr wrap="square" rtlCol="0">
              <a:spAutoFit/>
            </a:bodyPr>
            <a:lstStyle/>
            <a:p>
              <a:r>
                <a:rPr lang="fr-FR" sz="2400" b="1" dirty="0"/>
                <a:t>Insérer un document unique</a:t>
              </a:r>
            </a:p>
            <a:p>
              <a:endParaRPr lang="fr-FR" dirty="0"/>
            </a:p>
            <a:p>
              <a:r>
                <a:rPr lang="fr-FR" dirty="0" err="1"/>
                <a:t>db.utilisateurs.insertOne</a:t>
              </a:r>
              <a:r>
                <a:rPr lang="fr-FR" dirty="0"/>
                <a:t>(</a:t>
              </a:r>
            </a:p>
            <a:p>
              <a:r>
                <a:rPr lang="fr-FR" dirty="0"/>
                <a:t>  { "nom": "Alice", "âge": 25, "ville": "Paris", "actif": </a:t>
              </a:r>
              <a:r>
                <a:rPr lang="fr-FR" dirty="0" err="1"/>
                <a:t>true</a:t>
              </a:r>
              <a:r>
                <a:rPr lang="fr-FR" dirty="0"/>
                <a:t> }</a:t>
              </a:r>
            </a:p>
            <a:p>
              <a:r>
                <a:rPr lang="fr-FR" dirty="0"/>
                <a:t>)</a:t>
              </a:r>
            </a:p>
            <a:p>
              <a:endParaRPr lang="fr-MA" dirty="0"/>
            </a:p>
          </p:txBody>
        </p:sp>
      </p:grpSp>
      <p:grpSp>
        <p:nvGrpSpPr>
          <p:cNvPr id="7" name="Group 6">
            <a:extLst>
              <a:ext uri="{FF2B5EF4-FFF2-40B4-BE49-F238E27FC236}">
                <a16:creationId xmlns:a16="http://schemas.microsoft.com/office/drawing/2014/main" id="{02AA2A71-0323-409F-B248-C8962DD7FF71}"/>
              </a:ext>
            </a:extLst>
          </p:cNvPr>
          <p:cNvGrpSpPr/>
          <p:nvPr/>
        </p:nvGrpSpPr>
        <p:grpSpPr>
          <a:xfrm>
            <a:off x="562582" y="1994522"/>
            <a:ext cx="5514367" cy="4494035"/>
            <a:chOff x="6296632" y="1994522"/>
            <a:chExt cx="5514367" cy="4494035"/>
          </a:xfrm>
        </p:grpSpPr>
        <p:sp>
          <p:nvSpPr>
            <p:cNvPr id="43" name="Rectangle: Rounded Corners 42">
              <a:extLst>
                <a:ext uri="{FF2B5EF4-FFF2-40B4-BE49-F238E27FC236}">
                  <a16:creationId xmlns:a16="http://schemas.microsoft.com/office/drawing/2014/main" id="{3FE52716-E96E-484E-B800-8F06189FC89C}"/>
                </a:ext>
              </a:extLst>
            </p:cNvPr>
            <p:cNvSpPr/>
            <p:nvPr/>
          </p:nvSpPr>
          <p:spPr>
            <a:xfrm>
              <a:off x="6296632" y="1994522"/>
              <a:ext cx="5514367" cy="4494035"/>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5" name="Rectangle: Rounded Corners 44">
              <a:extLst>
                <a:ext uri="{FF2B5EF4-FFF2-40B4-BE49-F238E27FC236}">
                  <a16:creationId xmlns:a16="http://schemas.microsoft.com/office/drawing/2014/main" id="{F06BFEEE-9455-404B-AD0B-A900E5831A38}"/>
                </a:ext>
              </a:extLst>
            </p:cNvPr>
            <p:cNvSpPr/>
            <p:nvPr/>
          </p:nvSpPr>
          <p:spPr>
            <a:xfrm>
              <a:off x="7193585"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insertMany</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7" name="Rectangle: Rounded Corners 46">
              <a:extLst>
                <a:ext uri="{FF2B5EF4-FFF2-40B4-BE49-F238E27FC236}">
                  <a16:creationId xmlns:a16="http://schemas.microsoft.com/office/drawing/2014/main" id="{361A16F0-8E87-48DB-B8C6-3730B50BC3A0}"/>
                </a:ext>
              </a:extLst>
            </p:cNvPr>
            <p:cNvSpPr/>
            <p:nvPr/>
          </p:nvSpPr>
          <p:spPr>
            <a:xfrm>
              <a:off x="6571014" y="3231141"/>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8" name="TextBox 47">
              <a:extLst>
                <a:ext uri="{FF2B5EF4-FFF2-40B4-BE49-F238E27FC236}">
                  <a16:creationId xmlns:a16="http://schemas.microsoft.com/office/drawing/2014/main" id="{58BD1AEE-5EDB-41B1-9A29-6E4E6F204812}"/>
                </a:ext>
              </a:extLst>
            </p:cNvPr>
            <p:cNvSpPr txBox="1"/>
            <p:nvPr/>
          </p:nvSpPr>
          <p:spPr>
            <a:xfrm>
              <a:off x="6794545" y="3429000"/>
              <a:ext cx="4490358" cy="2400657"/>
            </a:xfrm>
            <a:prstGeom prst="rect">
              <a:avLst/>
            </a:prstGeom>
            <a:noFill/>
          </p:spPr>
          <p:txBody>
            <a:bodyPr wrap="square" rtlCol="0">
              <a:spAutoFit/>
            </a:bodyPr>
            <a:lstStyle/>
            <a:p>
              <a:r>
                <a:rPr lang="fr-FR" sz="2400" b="1" dirty="0"/>
                <a:t>Insérer plusieurs documents</a:t>
              </a:r>
              <a:endParaRPr lang="fr-FR" b="1" dirty="0"/>
            </a:p>
            <a:p>
              <a:endParaRPr lang="fr-FR" dirty="0"/>
            </a:p>
            <a:p>
              <a:r>
                <a:rPr lang="en-US" dirty="0" err="1"/>
                <a:t>db.utilisateurs.insertMany</a:t>
              </a:r>
              <a:r>
                <a:rPr lang="en-US" dirty="0"/>
                <a:t>([</a:t>
              </a:r>
            </a:p>
            <a:p>
              <a:r>
                <a:rPr lang="en-US" dirty="0"/>
                <a:t>  { "nom": "Bob", "</a:t>
              </a:r>
              <a:r>
                <a:rPr lang="en-US" dirty="0" err="1"/>
                <a:t>âge</a:t>
              </a:r>
              <a:r>
                <a:rPr lang="en-US" dirty="0"/>
                <a:t>": 30, "</a:t>
              </a:r>
              <a:r>
                <a:rPr lang="en-US" dirty="0" err="1"/>
                <a:t>ville</a:t>
              </a:r>
              <a:r>
                <a:rPr lang="en-US" dirty="0"/>
                <a:t>": "Lyon" },</a:t>
              </a:r>
            </a:p>
            <a:p>
              <a:r>
                <a:rPr lang="en-US" dirty="0"/>
                <a:t>  { "nom": "Charlie", "</a:t>
              </a:r>
              <a:r>
                <a:rPr lang="en-US" dirty="0" err="1"/>
                <a:t>âge</a:t>
              </a:r>
              <a:r>
                <a:rPr lang="en-US" dirty="0"/>
                <a:t>": 22, "</a:t>
              </a:r>
              <a:r>
                <a:rPr lang="en-US" dirty="0" err="1"/>
                <a:t>ville</a:t>
              </a:r>
              <a:r>
                <a:rPr lang="en-US" dirty="0"/>
                <a:t>": "Marseille" }</a:t>
              </a:r>
            </a:p>
            <a:p>
              <a:r>
                <a:rPr lang="en-US" dirty="0"/>
                <a:t>])</a:t>
              </a:r>
            </a:p>
            <a:p>
              <a:endParaRPr lang="fr-MA" dirty="0"/>
            </a:p>
          </p:txBody>
        </p:sp>
      </p:grpSp>
      <p:grpSp>
        <p:nvGrpSpPr>
          <p:cNvPr id="37" name="Group 36">
            <a:extLst>
              <a:ext uri="{FF2B5EF4-FFF2-40B4-BE49-F238E27FC236}">
                <a16:creationId xmlns:a16="http://schemas.microsoft.com/office/drawing/2014/main" id="{F1BA0958-7288-4B8B-AD57-7EEA9EC2D0CE}"/>
              </a:ext>
            </a:extLst>
          </p:cNvPr>
          <p:cNvGrpSpPr/>
          <p:nvPr/>
        </p:nvGrpSpPr>
        <p:grpSpPr>
          <a:xfrm>
            <a:off x="6403978" y="1994522"/>
            <a:ext cx="5514367" cy="4494035"/>
            <a:chOff x="6296632" y="1994522"/>
            <a:chExt cx="5514367" cy="4494035"/>
          </a:xfrm>
        </p:grpSpPr>
        <p:sp>
          <p:nvSpPr>
            <p:cNvPr id="38" name="Rectangle: Rounded Corners 37">
              <a:extLst>
                <a:ext uri="{FF2B5EF4-FFF2-40B4-BE49-F238E27FC236}">
                  <a16:creationId xmlns:a16="http://schemas.microsoft.com/office/drawing/2014/main" id="{E96BDE10-9EF5-4E2A-AB4C-C77F32069C9D}"/>
                </a:ext>
              </a:extLst>
            </p:cNvPr>
            <p:cNvSpPr/>
            <p:nvPr/>
          </p:nvSpPr>
          <p:spPr>
            <a:xfrm>
              <a:off x="6296632" y="1994522"/>
              <a:ext cx="5514367" cy="4494035"/>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9" name="Rectangle: Rounded Corners 38">
              <a:extLst>
                <a:ext uri="{FF2B5EF4-FFF2-40B4-BE49-F238E27FC236}">
                  <a16:creationId xmlns:a16="http://schemas.microsoft.com/office/drawing/2014/main" id="{B176C1D1-0E9B-40A9-9CBA-96BA83071A75}"/>
                </a:ext>
              </a:extLst>
            </p:cNvPr>
            <p:cNvSpPr/>
            <p:nvPr/>
          </p:nvSpPr>
          <p:spPr>
            <a:xfrm>
              <a:off x="6896390" y="2241662"/>
              <a:ext cx="4314849"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Personnalisation</a:t>
              </a:r>
              <a:r>
                <a:rPr kumimoji="0" lang="en-US" altLang="en-US" sz="3200" b="1" i="0" u="none" strike="noStrike" cap="none" normalizeH="0" baseline="0" dirty="0">
                  <a:ln>
                    <a:noFill/>
                  </a:ln>
                  <a:solidFill>
                    <a:srgbClr val="017289"/>
                  </a:solidFill>
                  <a:effectLst/>
                  <a:latin typeface="Arial" panose="020B0604020202020204" pitchFamily="34" charset="0"/>
                </a:rPr>
                <a:t> ‘id’</a:t>
              </a:r>
            </a:p>
          </p:txBody>
        </p:sp>
        <p:sp>
          <p:nvSpPr>
            <p:cNvPr id="40" name="Rectangle: Rounded Corners 39">
              <a:extLst>
                <a:ext uri="{FF2B5EF4-FFF2-40B4-BE49-F238E27FC236}">
                  <a16:creationId xmlns:a16="http://schemas.microsoft.com/office/drawing/2014/main" id="{2C76A3E1-D86C-480C-AE36-D2B2BF1D5163}"/>
                </a:ext>
              </a:extLst>
            </p:cNvPr>
            <p:cNvSpPr/>
            <p:nvPr/>
          </p:nvSpPr>
          <p:spPr>
            <a:xfrm>
              <a:off x="6571014" y="3231141"/>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1" name="TextBox 40">
              <a:extLst>
                <a:ext uri="{FF2B5EF4-FFF2-40B4-BE49-F238E27FC236}">
                  <a16:creationId xmlns:a16="http://schemas.microsoft.com/office/drawing/2014/main" id="{522B0686-728F-42AC-961E-96768C64AF7A}"/>
                </a:ext>
              </a:extLst>
            </p:cNvPr>
            <p:cNvSpPr txBox="1"/>
            <p:nvPr/>
          </p:nvSpPr>
          <p:spPr>
            <a:xfrm>
              <a:off x="6794545" y="3429000"/>
              <a:ext cx="4490358" cy="2492990"/>
            </a:xfrm>
            <a:prstGeom prst="rect">
              <a:avLst/>
            </a:prstGeom>
            <a:noFill/>
          </p:spPr>
          <p:txBody>
            <a:bodyPr wrap="square" rtlCol="0">
              <a:spAutoFit/>
            </a:bodyPr>
            <a:lstStyle/>
            <a:p>
              <a:r>
                <a:rPr lang="fr-FR" sz="2400" b="1" dirty="0"/>
                <a:t>Insérer un document unique avec un id personnalisé</a:t>
              </a:r>
            </a:p>
            <a:p>
              <a:endParaRPr lang="fr-FR" dirty="0"/>
            </a:p>
            <a:p>
              <a:r>
                <a:rPr lang="en-US" dirty="0" err="1"/>
                <a:t>db.utilisateurs.insertOne</a:t>
              </a:r>
              <a:r>
                <a:rPr lang="en-US" dirty="0"/>
                <a:t>(</a:t>
              </a:r>
            </a:p>
            <a:p>
              <a:r>
                <a:rPr lang="en-US" dirty="0"/>
                <a:t>  { "_id": 1001, "nom": "David", "</a:t>
              </a:r>
              <a:r>
                <a:rPr lang="en-US" dirty="0" err="1"/>
                <a:t>âge</a:t>
              </a:r>
              <a:r>
                <a:rPr lang="en-US" dirty="0"/>
                <a:t>": 40, "</a:t>
              </a:r>
              <a:r>
                <a:rPr lang="en-US" dirty="0" err="1"/>
                <a:t>ville</a:t>
              </a:r>
              <a:r>
                <a:rPr lang="en-US" dirty="0"/>
                <a:t>": "Nice" }</a:t>
              </a:r>
            </a:p>
            <a:p>
              <a:r>
                <a:rPr lang="en-US" dirty="0"/>
                <a:t>)</a:t>
              </a:r>
            </a:p>
            <a:p>
              <a:endParaRPr lang="fr-MA" dirty="0"/>
            </a:p>
          </p:txBody>
        </p:sp>
      </p:grpSp>
      <p:sp>
        <p:nvSpPr>
          <p:cNvPr id="26" name="TextBox 25">
            <a:extLst>
              <a:ext uri="{FF2B5EF4-FFF2-40B4-BE49-F238E27FC236}">
                <a16:creationId xmlns:a16="http://schemas.microsoft.com/office/drawing/2014/main" id="{53640823-19E8-454C-AC30-1B2251505858}"/>
              </a:ext>
            </a:extLst>
          </p:cNvPr>
          <p:cNvSpPr txBox="1"/>
          <p:nvPr/>
        </p:nvSpPr>
        <p:spPr>
          <a:xfrm>
            <a:off x="266837" y="104666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Options </a:t>
            </a:r>
            <a:r>
              <a:rPr lang="en-US" sz="3200" dirty="0" err="1">
                <a:latin typeface="Bahnschrift" panose="020B0502040204020203" pitchFamily="34" charset="0"/>
                <a:cs typeface="Aharoni" panose="02010803020104030203" pitchFamily="2" charset="-79"/>
              </a:rPr>
              <a:t>avancées</a:t>
            </a:r>
            <a:r>
              <a:rPr lang="en-US" sz="3200" dirty="0">
                <a:latin typeface="Bahnschrift" panose="020B0502040204020203" pitchFamily="34" charset="0"/>
                <a:cs typeface="Aharoni" panose="02010803020104030203" pitchFamily="2" charset="-79"/>
              </a:rPr>
              <a:t> </a:t>
            </a:r>
            <a:r>
              <a:rPr lang="en-US" sz="3200" dirty="0" err="1">
                <a:latin typeface="Bahnschrift" panose="020B0502040204020203" pitchFamily="34" charset="0"/>
                <a:cs typeface="Aharoni" panose="02010803020104030203" pitchFamily="2" charset="-79"/>
              </a:rPr>
              <a:t>d'insertion</a:t>
            </a:r>
            <a:endParaRPr lang="fr-MA" sz="3200" dirty="0">
              <a:latin typeface="Bahnschrift" panose="020B0502040204020203" pitchFamily="34" charset="0"/>
              <a:cs typeface="Aharoni" panose="02010803020104030203" pitchFamily="2" charset="-79"/>
            </a:endParaRPr>
          </a:p>
        </p:txBody>
      </p:sp>
      <p:pic>
        <p:nvPicPr>
          <p:cNvPr id="27" name="Picture 26">
            <a:extLst>
              <a:ext uri="{FF2B5EF4-FFF2-40B4-BE49-F238E27FC236}">
                <a16:creationId xmlns:a16="http://schemas.microsoft.com/office/drawing/2014/main" id="{25469C6C-B9DD-4CBC-A9C7-B4B08F0967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8032862"/>
            <a:ext cx="2438740" cy="2438740"/>
          </a:xfrm>
          <a:prstGeom prst="rect">
            <a:avLst/>
          </a:prstGeom>
        </p:spPr>
      </p:pic>
      <p:grpSp>
        <p:nvGrpSpPr>
          <p:cNvPr id="3" name="Group 2">
            <a:extLst>
              <a:ext uri="{FF2B5EF4-FFF2-40B4-BE49-F238E27FC236}">
                <a16:creationId xmlns:a16="http://schemas.microsoft.com/office/drawing/2014/main" id="{E1BA0A95-0FF6-47C1-B287-FE3E9BF4DB3F}"/>
              </a:ext>
            </a:extLst>
          </p:cNvPr>
          <p:cNvGrpSpPr/>
          <p:nvPr/>
        </p:nvGrpSpPr>
        <p:grpSpPr>
          <a:xfrm>
            <a:off x="13102267" y="1764141"/>
            <a:ext cx="7684005" cy="4578732"/>
            <a:chOff x="13102267" y="1764141"/>
            <a:chExt cx="7684005" cy="4578732"/>
          </a:xfrm>
        </p:grpSpPr>
        <p:sp>
          <p:nvSpPr>
            <p:cNvPr id="31" name="Rectangle: Rounded Corners 30">
              <a:extLst>
                <a:ext uri="{FF2B5EF4-FFF2-40B4-BE49-F238E27FC236}">
                  <a16:creationId xmlns:a16="http://schemas.microsoft.com/office/drawing/2014/main" id="{CD3E7D56-1147-418F-BC50-92CA5D1D6180}"/>
                </a:ext>
              </a:extLst>
            </p:cNvPr>
            <p:cNvSpPr/>
            <p:nvPr/>
          </p:nvSpPr>
          <p:spPr>
            <a:xfrm rot="5400000">
              <a:off x="14654904" y="211504"/>
              <a:ext cx="4578732" cy="7684005"/>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623F3AB8-F9FB-46E1-ACAD-1974DF245A24}"/>
                </a:ext>
              </a:extLst>
            </p:cNvPr>
            <p:cNvSpPr txBox="1"/>
            <p:nvPr/>
          </p:nvSpPr>
          <p:spPr>
            <a:xfrm>
              <a:off x="13731346" y="2008948"/>
              <a:ext cx="6873636" cy="4276549"/>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11D5FD"/>
                  </a:solidFill>
                  <a:effectLst/>
                  <a:latin typeface="Arial" panose="020B0604020202020204" pitchFamily="34" charset="0"/>
                </a:rPr>
                <a:t>Gestion des </a:t>
              </a:r>
              <a:r>
                <a:rPr kumimoji="0" lang="en-US" altLang="en-US" sz="1800" b="1" i="0" u="none" strike="noStrike" cap="none" normalizeH="0" baseline="0" dirty="0" err="1">
                  <a:ln>
                    <a:noFill/>
                  </a:ln>
                  <a:solidFill>
                    <a:srgbClr val="11D5FD"/>
                  </a:solidFill>
                  <a:effectLst/>
                  <a:latin typeface="Arial" panose="020B0604020202020204" pitchFamily="34" charset="0"/>
                </a:rPr>
                <a:t>erreurs</a:t>
              </a:r>
              <a:r>
                <a:rPr kumimoji="0" lang="en-US" altLang="en-US" sz="1800" b="1" i="0" u="none" strike="noStrike" cap="none" normalizeH="0" baseline="0" dirty="0">
                  <a:ln>
                    <a:noFill/>
                  </a:ln>
                  <a:solidFill>
                    <a:srgbClr val="11D5FD"/>
                  </a:solidFill>
                  <a:effectLst/>
                  <a:latin typeface="Arial" panose="020B0604020202020204" pitchFamily="34" charset="0"/>
                </a:rPr>
                <a:t> avec </a:t>
              </a:r>
              <a:r>
                <a:rPr kumimoji="0" lang="en-US" altLang="en-US" sz="1800" b="1" i="0" u="none" strike="noStrike" cap="none" normalizeH="0" baseline="0" dirty="0">
                  <a:ln>
                    <a:noFill/>
                  </a:ln>
                  <a:solidFill>
                    <a:srgbClr val="11D5FD"/>
                  </a:solidFill>
                  <a:effectLst/>
                  <a:latin typeface="Arial Unicode MS"/>
                </a:rPr>
                <a:t>ordered</a:t>
              </a:r>
              <a:r>
                <a:rPr kumimoji="0" lang="en-US" altLang="en-US" sz="1800" b="1" i="0" u="none" strike="noStrike" cap="none" normalizeH="0" baseline="0" dirty="0">
                  <a:ln>
                    <a:noFill/>
                  </a:ln>
                  <a:solidFill>
                    <a:srgbClr val="11D5FD"/>
                  </a:solidFill>
                  <a:effectLst/>
                </a:rPr>
                <a:t> et </a:t>
              </a:r>
              <a:r>
                <a:rPr kumimoji="0" lang="en-US" altLang="en-US" sz="1800" b="1" i="0" u="none" strike="noStrike" cap="none" normalizeH="0" baseline="0" dirty="0">
                  <a:ln>
                    <a:noFill/>
                  </a:ln>
                  <a:solidFill>
                    <a:srgbClr val="11D5FD"/>
                  </a:solidFill>
                  <a:effectLst/>
                  <a:latin typeface="Arial Unicode MS"/>
                </a:rPr>
                <a:t>unordered</a:t>
              </a:r>
              <a:endParaRPr kumimoji="0" lang="en-US" altLang="en-US" sz="1800" b="1" i="0" u="none" strike="noStrike" cap="none" normalizeH="0" baseline="0" dirty="0">
                <a:ln>
                  <a:noFill/>
                </a:ln>
                <a:solidFill>
                  <a:srgbClr val="11D5FD"/>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bg1"/>
                  </a:solidFill>
                  <a:effectLst/>
                  <a:latin typeface="Arial" panose="020B0604020202020204" pitchFamily="34" charset="0"/>
                </a:rPr>
                <a:t>Par </a:t>
              </a:r>
              <a:r>
                <a:rPr kumimoji="0" lang="en-US" altLang="en-US" sz="1800" b="0" i="0" u="none" strike="noStrike" cap="none" normalizeH="0" baseline="0" dirty="0" err="1">
                  <a:ln>
                    <a:noFill/>
                  </a:ln>
                  <a:solidFill>
                    <a:schemeClr val="bg1"/>
                  </a:solidFill>
                  <a:effectLst/>
                  <a:latin typeface="Arial" panose="020B0604020202020204" pitchFamily="34" charset="0"/>
                </a:rPr>
                <a:t>défaut</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Unicode MS"/>
                </a:rPr>
                <a:t>insertMany</a:t>
              </a:r>
              <a:r>
                <a:rPr kumimoji="0" lang="en-US" altLang="en-US" sz="1800" b="0" i="0" u="none" strike="noStrike" cap="none" normalizeH="0" baseline="0" dirty="0">
                  <a:ln>
                    <a:noFill/>
                  </a:ln>
                  <a:solidFill>
                    <a:schemeClr val="bg1"/>
                  </a:solidFill>
                  <a:effectLst/>
                  <a:latin typeface="Arial Unicode MS"/>
                </a:rPr>
                <a:t>()</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est</a:t>
              </a:r>
              <a:r>
                <a:rPr kumimoji="0" lang="en-US" altLang="en-US" sz="1800" b="0" i="0" u="none" strike="noStrike" cap="none" normalizeH="0" baseline="0" dirty="0">
                  <a:ln>
                    <a:noFill/>
                  </a:ln>
                  <a:solidFill>
                    <a:schemeClr val="bg1"/>
                  </a:solidFill>
                  <a:effectLst/>
                </a:rPr>
                <a:t> </a:t>
              </a:r>
              <a:r>
                <a:rPr kumimoji="0" lang="en-US" altLang="en-US" sz="1800" b="1" i="0" u="none" strike="noStrike" cap="none" normalizeH="0" baseline="0" dirty="0">
                  <a:ln>
                    <a:noFill/>
                  </a:ln>
                  <a:effectLst/>
                  <a:latin typeface="Arial" panose="020B0604020202020204" pitchFamily="34" charset="0"/>
                </a:rPr>
                <a:t>ordered</a:t>
              </a:r>
              <a:r>
                <a:rPr kumimoji="0" lang="en-US" altLang="en-US" sz="1800" b="0" i="0" u="none" strike="noStrike" cap="none" normalizeH="0" baseline="0" dirty="0">
                  <a:ln>
                    <a:noFill/>
                  </a:ln>
                  <a:solidFill>
                    <a:schemeClr val="bg1"/>
                  </a:solidFill>
                  <a:effectLst/>
                  <a:latin typeface="Arial" panose="020B0604020202020204" pitchFamily="34" charset="0"/>
                </a:rPr>
                <a:t> : </a:t>
              </a:r>
              <a:r>
                <a:rPr kumimoji="0" lang="en-US" altLang="en-US" sz="1800" b="0" i="0" u="none" strike="noStrike" cap="none" normalizeH="0" baseline="0" dirty="0" err="1">
                  <a:ln>
                    <a:noFill/>
                  </a:ln>
                  <a:solidFill>
                    <a:schemeClr val="bg1"/>
                  </a:solidFill>
                  <a:effectLst/>
                  <a:latin typeface="Arial" panose="020B0604020202020204" pitchFamily="34" charset="0"/>
                </a:rPr>
                <a:t>s'il</a:t>
              </a:r>
              <a:r>
                <a:rPr kumimoji="0" lang="en-US" altLang="en-US" sz="1800" b="0" i="0" u="none" strike="noStrike" cap="none" normalizeH="0" baseline="0" dirty="0">
                  <a:ln>
                    <a:noFill/>
                  </a:ln>
                  <a:solidFill>
                    <a:schemeClr val="bg1"/>
                  </a:solidFill>
                  <a:effectLst/>
                  <a:latin typeface="Arial" panose="020B0604020202020204" pitchFamily="34" charset="0"/>
                </a:rPr>
                <a:t> y a </a:t>
              </a:r>
              <a:r>
                <a:rPr kumimoji="0" lang="en-US" altLang="en-US" sz="1800" b="0" i="0" u="none" strike="noStrike" cap="none" normalizeH="0" baseline="0" dirty="0" err="1">
                  <a:ln>
                    <a:noFill/>
                  </a:ln>
                  <a:solidFill>
                    <a:schemeClr val="bg1"/>
                  </a:solidFill>
                  <a:effectLst/>
                  <a:latin typeface="Arial" panose="020B0604020202020204" pitchFamily="34" charset="0"/>
                </a:rPr>
                <a:t>une</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erreur</a:t>
              </a:r>
              <a:r>
                <a:rPr kumimoji="0" lang="en-US" altLang="en-US" sz="1800" b="0" i="0" u="none" strike="noStrike" cap="none" normalizeH="0" baseline="0" dirty="0">
                  <a:ln>
                    <a:noFill/>
                  </a:ln>
                  <a:solidFill>
                    <a:schemeClr val="bg1"/>
                  </a:solidFill>
                  <a:effectLst/>
                  <a:latin typeface="Arial" panose="020B0604020202020204" pitchFamily="34" charset="0"/>
                </a:rPr>
                <a:t>, il </a:t>
              </a:r>
              <a:r>
                <a:rPr kumimoji="0" lang="en-US" altLang="en-US" sz="1800" b="0" i="0" u="none" strike="noStrike" cap="none" normalizeH="0" baseline="0" dirty="0" err="1">
                  <a:ln>
                    <a:noFill/>
                  </a:ln>
                  <a:solidFill>
                    <a:schemeClr val="bg1"/>
                  </a:solidFill>
                  <a:effectLst/>
                  <a:latin typeface="Arial" panose="020B0604020202020204" pitchFamily="34" charset="0"/>
                </a:rPr>
                <a:t>stoppe</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l’insertion</a:t>
              </a:r>
              <a:r>
                <a:rPr kumimoji="0" lang="en-US" altLang="en-US" sz="1800" b="0" i="0" u="none" strike="noStrike" cap="none" normalizeH="0" baseline="0" dirty="0">
                  <a:ln>
                    <a:noFill/>
                  </a:ln>
                  <a:solidFill>
                    <a:schemeClr val="bg1"/>
                  </a:solidFill>
                  <a:effectLst/>
                  <a:latin typeface="Arial" panose="020B0604020202020204" pitchFamily="34" charset="0"/>
                </a:rPr>
                <a:t>.</a:t>
              </a:r>
              <a:endParaRPr kumimoji="0" lang="en-US" altLang="en-US" sz="18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effectLst/>
                  <a:latin typeface="Arial" panose="020B0604020202020204" pitchFamily="34" charset="0"/>
                </a:rPr>
                <a:t>Option </a:t>
              </a:r>
              <a:r>
                <a:rPr kumimoji="0" lang="en-US" altLang="en-US" sz="1800" b="1" i="0" u="none" strike="noStrike" cap="none" normalizeH="0" baseline="0" dirty="0">
                  <a:ln>
                    <a:noFill/>
                  </a:ln>
                  <a:effectLst/>
                  <a:latin typeface="Arial Unicode MS"/>
                </a:rPr>
                <a:t>ordered: false</a:t>
              </a:r>
              <a:r>
                <a:rPr kumimoji="0" lang="en-US" altLang="en-US" sz="1800" b="1" i="0" u="none" strike="noStrike" cap="none" normalizeH="0" baseline="0" dirty="0">
                  <a:ln>
                    <a:noFill/>
                  </a:ln>
                  <a:effectLst/>
                </a:rPr>
                <a:t> (Insertion </a:t>
              </a:r>
              <a:r>
                <a:rPr kumimoji="0" lang="en-US" altLang="en-US" sz="1800" b="1" i="0" u="none" strike="noStrike" cap="none" normalizeH="0" baseline="0" dirty="0" err="1">
                  <a:ln>
                    <a:noFill/>
                  </a:ln>
                  <a:effectLst/>
                </a:rPr>
                <a:t>en</a:t>
              </a:r>
              <a:r>
                <a:rPr kumimoji="0" lang="en-US" altLang="en-US" sz="1800" b="1" i="0" u="none" strike="noStrike" cap="none" normalizeH="0" baseline="0" dirty="0">
                  <a:ln>
                    <a:noFill/>
                  </a:ln>
                  <a:effectLst/>
                </a:rPr>
                <a:t> mode non </a:t>
              </a:r>
              <a:r>
                <a:rPr kumimoji="0" lang="en-US" altLang="en-US" sz="1800" b="1" i="0" u="none" strike="noStrike" cap="none" normalizeH="0" baseline="0" dirty="0" err="1">
                  <a:ln>
                    <a:noFill/>
                  </a:ln>
                  <a:effectLst/>
                </a:rPr>
                <a:t>bloquant</a:t>
              </a:r>
              <a:r>
                <a:rPr kumimoji="0" lang="en-US" altLang="en-US" sz="1800" b="1" i="0" u="none" strike="noStrike" cap="none" normalizeH="0" baseline="0" dirty="0">
                  <a:ln>
                    <a:noFill/>
                  </a:ln>
                  <a:effectLst/>
                </a:rPr>
                <a:t>)</a:t>
              </a:r>
              <a:endParaRPr kumimoji="0" lang="en-US" altLang="en-US" sz="1800" b="1"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bg1"/>
                  </a:solidFill>
                  <a:effectLst/>
                  <a:latin typeface="Arial" panose="020B0604020202020204" pitchFamily="34" charset="0"/>
                </a:rPr>
                <a:t>Si </a:t>
              </a:r>
              <a:r>
                <a:rPr kumimoji="0" lang="en-US" altLang="en-US" sz="1800" b="0" i="0" u="none" strike="noStrike" cap="none" normalizeH="0" baseline="0" dirty="0" err="1">
                  <a:ln>
                    <a:noFill/>
                  </a:ln>
                  <a:solidFill>
                    <a:schemeClr val="bg1"/>
                  </a:solidFill>
                  <a:effectLst/>
                  <a:latin typeface="Arial" panose="020B0604020202020204" pitchFamily="34" charset="0"/>
                </a:rPr>
                <a:t>l’un</a:t>
              </a:r>
              <a:r>
                <a:rPr kumimoji="0" lang="en-US" altLang="en-US" sz="1800" b="0" i="0" u="none" strike="noStrike" cap="none" normalizeH="0" baseline="0" dirty="0">
                  <a:ln>
                    <a:noFill/>
                  </a:ln>
                  <a:solidFill>
                    <a:schemeClr val="bg1"/>
                  </a:solidFill>
                  <a:effectLst/>
                  <a:latin typeface="Arial" panose="020B0604020202020204" pitchFamily="34" charset="0"/>
                </a:rPr>
                <a:t> des documents </a:t>
              </a:r>
              <a:r>
                <a:rPr kumimoji="0" lang="en-US" altLang="en-US" sz="1800" b="0" i="0" u="none" strike="noStrike" cap="none" normalizeH="0" baseline="0" dirty="0" err="1">
                  <a:ln>
                    <a:noFill/>
                  </a:ln>
                  <a:solidFill>
                    <a:schemeClr val="bg1"/>
                  </a:solidFill>
                  <a:effectLst/>
                  <a:latin typeface="Arial" panose="020B0604020202020204" pitchFamily="34" charset="0"/>
                </a:rPr>
                <a:t>contient</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une</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erreur</a:t>
              </a:r>
              <a:r>
                <a:rPr kumimoji="0" lang="en-US" altLang="en-US" sz="1800" b="0" i="0" u="none" strike="noStrike" cap="none" normalizeH="0" baseline="0" dirty="0">
                  <a:ln>
                    <a:noFill/>
                  </a:ln>
                  <a:solidFill>
                    <a:schemeClr val="bg1"/>
                  </a:solidFill>
                  <a:effectLst/>
                  <a:latin typeface="Arial" panose="020B0604020202020204" pitchFamily="34" charset="0"/>
                </a:rPr>
                <a:t> (ex : un </a:t>
              </a:r>
              <a:r>
                <a:rPr kumimoji="0" lang="en-US" altLang="en-US" sz="1800" b="0" i="0" u="none" strike="noStrike" cap="none" normalizeH="0" baseline="0" dirty="0">
                  <a:ln>
                    <a:noFill/>
                  </a:ln>
                  <a:solidFill>
                    <a:schemeClr val="bg1"/>
                  </a:solidFill>
                  <a:effectLst/>
                  <a:latin typeface="Arial Unicode MS"/>
                </a:rPr>
                <a:t>_id</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dupliqué</a:t>
              </a:r>
              <a:r>
                <a:rPr kumimoji="0" lang="en-US" altLang="en-US" sz="1800" b="0" i="0" u="none" strike="noStrike" cap="none" normalizeH="0" baseline="0" dirty="0">
                  <a:ln>
                    <a:noFill/>
                  </a:ln>
                  <a:solidFill>
                    <a:schemeClr val="bg1"/>
                  </a:solidFill>
                  <a:effectLst/>
                </a:rPr>
                <a:t>), les </a:t>
              </a:r>
              <a:r>
                <a:rPr kumimoji="0" lang="en-US" altLang="en-US" sz="1800" b="0" i="0" u="none" strike="noStrike" cap="none" normalizeH="0" baseline="0" dirty="0" err="1">
                  <a:ln>
                    <a:noFill/>
                  </a:ln>
                  <a:solidFill>
                    <a:schemeClr val="bg1"/>
                  </a:solidFill>
                  <a:effectLst/>
                </a:rPr>
                <a:t>autres</a:t>
              </a:r>
              <a:r>
                <a:rPr kumimoji="0" lang="en-US" altLang="en-US" sz="1800" b="0" i="0" u="none" strike="noStrike" cap="none" normalizeH="0" baseline="0" dirty="0">
                  <a:ln>
                    <a:noFill/>
                  </a:ln>
                  <a:solidFill>
                    <a:schemeClr val="bg1"/>
                  </a:solidFill>
                  <a:effectLst/>
                </a:rPr>
                <a:t> documents </a:t>
              </a:r>
              <a:r>
                <a:rPr kumimoji="0" lang="en-US" altLang="en-US" sz="1800" b="0" i="0" u="none" strike="noStrike" cap="none" normalizeH="0" baseline="0" dirty="0" err="1">
                  <a:ln>
                    <a:noFill/>
                  </a:ln>
                  <a:solidFill>
                    <a:schemeClr val="bg1"/>
                  </a:solidFill>
                  <a:effectLst/>
                </a:rPr>
                <a:t>seront</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quand</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même</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insérés</a:t>
              </a:r>
              <a:r>
                <a:rPr kumimoji="0" lang="en-US" altLang="en-US" sz="1800" b="0" i="0" u="none" strike="noStrike" cap="none" normalizeH="0" baseline="0" dirty="0">
                  <a:ln>
                    <a:noFill/>
                  </a:ln>
                  <a:solidFill>
                    <a:schemeClr val="bg1"/>
                  </a:solidFill>
                  <a:effectLst/>
                </a:rPr>
                <a:t>.</a:t>
              </a:r>
            </a:p>
            <a:p>
              <a:r>
                <a:rPr lang="en-US" dirty="0" err="1"/>
                <a:t>db.utilisateurs.insertMany</a:t>
              </a:r>
              <a:r>
                <a:rPr lang="en-US" dirty="0"/>
                <a:t>([</a:t>
              </a:r>
            </a:p>
            <a:p>
              <a:r>
                <a:rPr lang="en-US" dirty="0"/>
                <a:t>  { "_id": 1, "nom": "Eve", "</a:t>
              </a:r>
              <a:r>
                <a:rPr lang="en-US" dirty="0" err="1"/>
                <a:t>âge</a:t>
              </a:r>
              <a:r>
                <a:rPr lang="en-US" dirty="0"/>
                <a:t>": 28 },</a:t>
              </a:r>
            </a:p>
            <a:p>
              <a:r>
                <a:rPr lang="en-US" dirty="0"/>
                <a:t>  { "_id": 2, "nom": "Frank", "</a:t>
              </a:r>
              <a:r>
                <a:rPr lang="en-US" dirty="0" err="1"/>
                <a:t>âge</a:t>
              </a:r>
              <a:r>
                <a:rPr lang="en-US" dirty="0"/>
                <a:t>": 35 },</a:t>
              </a:r>
            </a:p>
            <a:p>
              <a:r>
                <a:rPr lang="en-US" dirty="0"/>
                <a:t>  { "_id": 1, "nom": "George", "</a:t>
              </a:r>
              <a:r>
                <a:rPr lang="en-US" dirty="0" err="1"/>
                <a:t>âge</a:t>
              </a:r>
              <a:r>
                <a:rPr lang="en-US" dirty="0"/>
                <a:t>": 40 } // </a:t>
              </a:r>
              <a:r>
                <a:rPr lang="en-US" dirty="0" err="1"/>
                <a:t>Erreur</a:t>
              </a:r>
              <a:r>
                <a:rPr lang="en-US" dirty="0"/>
                <a:t> (duplication de _id)</a:t>
              </a:r>
            </a:p>
            <a:p>
              <a:r>
                <a:rPr lang="en-US" dirty="0"/>
                <a:t>], { ordered: false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solidFill>
                  <a:schemeClr val="bg1"/>
                </a:solidFill>
                <a:latin typeface="Arial" panose="020B0604020202020204" pitchFamily="34" charset="0"/>
              </a:endParaRPr>
            </a:p>
            <a:p>
              <a:pPr eaLnBrk="0" fontAlgn="base" hangingPunct="0">
                <a:spcBef>
                  <a:spcPct val="0"/>
                </a:spcBef>
                <a:spcAft>
                  <a:spcPct val="0"/>
                </a:spcAft>
              </a:pPr>
              <a:r>
                <a:rPr lang="fr-FR" b="1" dirty="0">
                  <a:solidFill>
                    <a:srgbClr val="00FF00"/>
                  </a:solidFill>
                </a:rPr>
                <a:t>Avantage :</a:t>
              </a:r>
              <a:r>
                <a:rPr lang="fr-FR" dirty="0">
                  <a:solidFill>
                    <a:srgbClr val="00FF00"/>
                  </a:solidFill>
                </a:rPr>
                <a:t> Permet de continuer l’insertion même si certains documents posent problème.</a:t>
              </a:r>
              <a:endParaRPr lang="en-US" dirty="0">
                <a:solidFill>
                  <a:srgbClr val="00FF00"/>
                </a:solidFil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3" name="Oval 32">
              <a:extLst>
                <a:ext uri="{FF2B5EF4-FFF2-40B4-BE49-F238E27FC236}">
                  <a16:creationId xmlns:a16="http://schemas.microsoft.com/office/drawing/2014/main" id="{2871E84D-0F68-4C5C-B8F5-0977C841A10D}"/>
                </a:ext>
              </a:extLst>
            </p:cNvPr>
            <p:cNvSpPr/>
            <p:nvPr/>
          </p:nvSpPr>
          <p:spPr>
            <a:xfrm>
              <a:off x="13282386" y="1936465"/>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1</a:t>
              </a:r>
              <a:endParaRPr lang="fr-MA" b="1" dirty="0"/>
            </a:p>
          </p:txBody>
        </p:sp>
      </p:grpSp>
      <p:grpSp>
        <p:nvGrpSpPr>
          <p:cNvPr id="35" name="Group 34">
            <a:extLst>
              <a:ext uri="{FF2B5EF4-FFF2-40B4-BE49-F238E27FC236}">
                <a16:creationId xmlns:a16="http://schemas.microsoft.com/office/drawing/2014/main" id="{8AFA5D68-D73A-4C73-AAA2-B6A959F9AB2C}"/>
              </a:ext>
            </a:extLst>
          </p:cNvPr>
          <p:cNvGrpSpPr/>
          <p:nvPr/>
        </p:nvGrpSpPr>
        <p:grpSpPr>
          <a:xfrm>
            <a:off x="-1574811" y="-1620000"/>
            <a:ext cx="3240000" cy="3240000"/>
            <a:chOff x="-1574811" y="-1620000"/>
            <a:chExt cx="3240000" cy="3240000"/>
          </a:xfrm>
        </p:grpSpPr>
        <p:sp>
          <p:nvSpPr>
            <p:cNvPr id="36" name="Oval 35">
              <a:extLst>
                <a:ext uri="{FF2B5EF4-FFF2-40B4-BE49-F238E27FC236}">
                  <a16:creationId xmlns:a16="http://schemas.microsoft.com/office/drawing/2014/main" id="{84553E6F-A868-4BCA-A2A8-495629DC2F4E}"/>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9" name="TextBox 48">
              <a:extLst>
                <a:ext uri="{FF2B5EF4-FFF2-40B4-BE49-F238E27FC236}">
                  <a16:creationId xmlns:a16="http://schemas.microsoft.com/office/drawing/2014/main" id="{AFCF2D35-56BC-4693-868A-994E6F941EAF}"/>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1</a:t>
              </a:r>
            </a:p>
          </p:txBody>
        </p:sp>
      </p:grpSp>
    </p:spTree>
    <p:extLst>
      <p:ext uri="{BB962C8B-B14F-4D97-AF65-F5344CB8AC3E}">
        <p14:creationId xmlns:p14="http://schemas.microsoft.com/office/powerpoint/2010/main" val="280487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6" name="Group 65">
            <a:extLst>
              <a:ext uri="{FF2B5EF4-FFF2-40B4-BE49-F238E27FC236}">
                <a16:creationId xmlns:a16="http://schemas.microsoft.com/office/drawing/2014/main" id="{F562330E-9672-49F3-9A12-14ECA3EC79B4}"/>
              </a:ext>
            </a:extLst>
          </p:cNvPr>
          <p:cNvGrpSpPr/>
          <p:nvPr/>
        </p:nvGrpSpPr>
        <p:grpSpPr>
          <a:xfrm>
            <a:off x="2933700" y="-14787225"/>
            <a:ext cx="7753349" cy="864000"/>
            <a:chOff x="2933700" y="757575"/>
            <a:chExt cx="7753349" cy="864000"/>
          </a:xfrm>
        </p:grpSpPr>
        <p:sp>
          <p:nvSpPr>
            <p:cNvPr id="67" name="Rectangle: Rounded Corners 66">
              <a:extLst>
                <a:ext uri="{FF2B5EF4-FFF2-40B4-BE49-F238E27FC236}">
                  <a16:creationId xmlns:a16="http://schemas.microsoft.com/office/drawing/2014/main" id="{61668093-93F0-47CE-AE97-E285AA93BAC3}"/>
                </a:ext>
              </a:extLst>
            </p:cNvPr>
            <p:cNvSpPr/>
            <p:nvPr/>
          </p:nvSpPr>
          <p:spPr>
            <a:xfrm>
              <a:off x="3492044" y="838200"/>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68" name="Oval 67">
              <a:extLst>
                <a:ext uri="{FF2B5EF4-FFF2-40B4-BE49-F238E27FC236}">
                  <a16:creationId xmlns:a16="http://schemas.microsoft.com/office/drawing/2014/main" id="{B65F767E-D854-44F6-BBAE-D58AFD786D55}"/>
                </a:ext>
              </a:extLst>
            </p:cNvPr>
            <p:cNvSpPr/>
            <p:nvPr/>
          </p:nvSpPr>
          <p:spPr>
            <a:xfrm>
              <a:off x="2933700" y="757575"/>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6</a:t>
              </a:r>
            </a:p>
          </p:txBody>
        </p:sp>
        <p:sp>
          <p:nvSpPr>
            <p:cNvPr id="69" name="TextBox 68">
              <a:extLst>
                <a:ext uri="{FF2B5EF4-FFF2-40B4-BE49-F238E27FC236}">
                  <a16:creationId xmlns:a16="http://schemas.microsoft.com/office/drawing/2014/main" id="{F2F2064B-4339-4ECE-B5F0-EA9B7B5E3BEF}"/>
                </a:ext>
              </a:extLst>
            </p:cNvPr>
            <p:cNvSpPr txBox="1"/>
            <p:nvPr/>
          </p:nvSpPr>
          <p:spPr>
            <a:xfrm>
              <a:off x="3906719" y="933450"/>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Suppression des documents</a:t>
              </a:r>
              <a:endParaRPr lang="fr-MA" sz="2800" dirty="0">
                <a:solidFill>
                  <a:schemeClr val="tx1">
                    <a:lumMod val="75000"/>
                    <a:lumOff val="25000"/>
                  </a:schemeClr>
                </a:solidFill>
                <a:latin typeface="Fira Sans" panose="020B0503050000020004" pitchFamily="34" charset="0"/>
              </a:endParaRPr>
            </a:p>
          </p:txBody>
        </p:sp>
      </p:grpSp>
      <p:grpSp>
        <p:nvGrpSpPr>
          <p:cNvPr id="104" name="Group 103">
            <a:extLst>
              <a:ext uri="{FF2B5EF4-FFF2-40B4-BE49-F238E27FC236}">
                <a16:creationId xmlns:a16="http://schemas.microsoft.com/office/drawing/2014/main" id="{CFAB9BA4-7190-4693-AE2A-E4F3E607E0E9}"/>
              </a:ext>
            </a:extLst>
          </p:cNvPr>
          <p:cNvGrpSpPr/>
          <p:nvPr/>
        </p:nvGrpSpPr>
        <p:grpSpPr>
          <a:xfrm>
            <a:off x="2948918" y="324763"/>
            <a:ext cx="6294163" cy="777230"/>
            <a:chOff x="171451" y="800785"/>
            <a:chExt cx="9940122" cy="777230"/>
          </a:xfrm>
        </p:grpSpPr>
        <p:sp>
          <p:nvSpPr>
            <p:cNvPr id="105" name="Rectangle: Rounded Corners 104">
              <a:extLst>
                <a:ext uri="{FF2B5EF4-FFF2-40B4-BE49-F238E27FC236}">
                  <a16:creationId xmlns:a16="http://schemas.microsoft.com/office/drawing/2014/main" id="{CA0693E7-68CD-4B8A-8DA4-4E06504AE908}"/>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06" name="TextBox 105">
              <a:extLst>
                <a:ext uri="{FF2B5EF4-FFF2-40B4-BE49-F238E27FC236}">
                  <a16:creationId xmlns:a16="http://schemas.microsoft.com/office/drawing/2014/main" id="{E2D0574F-EC38-4EB8-AEA9-02D528850F6B}"/>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Insertion de données (documents)</a:t>
              </a:r>
              <a:endParaRPr lang="fr-MA" sz="2400" dirty="0">
                <a:solidFill>
                  <a:schemeClr val="tx1">
                    <a:lumMod val="75000"/>
                    <a:lumOff val="25000"/>
                  </a:schemeClr>
                </a:solidFill>
                <a:latin typeface="Fira Sans" panose="020B0503050000020004" pitchFamily="34" charset="0"/>
              </a:endParaRPr>
            </a:p>
          </p:txBody>
        </p:sp>
      </p:grpSp>
      <p:grpSp>
        <p:nvGrpSpPr>
          <p:cNvPr id="4" name="Group 3">
            <a:extLst>
              <a:ext uri="{FF2B5EF4-FFF2-40B4-BE49-F238E27FC236}">
                <a16:creationId xmlns:a16="http://schemas.microsoft.com/office/drawing/2014/main" id="{949AD003-8AF2-4813-86BC-3DCE8B0527E8}"/>
              </a:ext>
            </a:extLst>
          </p:cNvPr>
          <p:cNvGrpSpPr/>
          <p:nvPr/>
        </p:nvGrpSpPr>
        <p:grpSpPr>
          <a:xfrm>
            <a:off x="-16297529" y="1994523"/>
            <a:ext cx="5514367" cy="4494035"/>
            <a:chOff x="599821" y="1994523"/>
            <a:chExt cx="5514367" cy="4494035"/>
          </a:xfrm>
        </p:grpSpPr>
        <p:sp>
          <p:nvSpPr>
            <p:cNvPr id="42" name="Rectangle: Rounded Corners 41">
              <a:extLst>
                <a:ext uri="{FF2B5EF4-FFF2-40B4-BE49-F238E27FC236}">
                  <a16:creationId xmlns:a16="http://schemas.microsoft.com/office/drawing/2014/main" id="{A48EF6FF-A823-49D9-A79B-DB34D73D5830}"/>
                </a:ext>
              </a:extLst>
            </p:cNvPr>
            <p:cNvSpPr/>
            <p:nvPr/>
          </p:nvSpPr>
          <p:spPr>
            <a:xfrm>
              <a:off x="599821" y="1994523"/>
              <a:ext cx="5514367" cy="4494035"/>
            </a:xfrm>
            <a:prstGeom prst="roundRect">
              <a:avLst>
                <a:gd name="adj" fmla="val 913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4" name="Rectangle: Rounded Corners 43">
              <a:extLst>
                <a:ext uri="{FF2B5EF4-FFF2-40B4-BE49-F238E27FC236}">
                  <a16:creationId xmlns:a16="http://schemas.microsoft.com/office/drawing/2014/main" id="{1669D778-19D7-46D9-8562-91BD4D4D50FE}"/>
                </a:ext>
              </a:extLst>
            </p:cNvPr>
            <p:cNvSpPr/>
            <p:nvPr/>
          </p:nvSpPr>
          <p:spPr>
            <a:xfrm>
              <a:off x="1529432"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InsertOne</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6" name="Rectangle: Rounded Corners 45">
              <a:extLst>
                <a:ext uri="{FF2B5EF4-FFF2-40B4-BE49-F238E27FC236}">
                  <a16:creationId xmlns:a16="http://schemas.microsoft.com/office/drawing/2014/main" id="{EC4EB230-ED39-487B-A55B-19E70821CDD6}"/>
                </a:ext>
              </a:extLst>
            </p:cNvPr>
            <p:cNvSpPr/>
            <p:nvPr/>
          </p:nvSpPr>
          <p:spPr>
            <a:xfrm>
              <a:off x="902384" y="3260403"/>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 name="TextBox 1">
              <a:extLst>
                <a:ext uri="{FF2B5EF4-FFF2-40B4-BE49-F238E27FC236}">
                  <a16:creationId xmlns:a16="http://schemas.microsoft.com/office/drawing/2014/main" id="{A68B9E1F-3450-4817-A071-AE4D7767E517}"/>
                </a:ext>
              </a:extLst>
            </p:cNvPr>
            <p:cNvSpPr txBox="1"/>
            <p:nvPr/>
          </p:nvSpPr>
          <p:spPr>
            <a:xfrm>
              <a:off x="1126671" y="3429000"/>
              <a:ext cx="4490358" cy="2123658"/>
            </a:xfrm>
            <a:prstGeom prst="rect">
              <a:avLst/>
            </a:prstGeom>
            <a:noFill/>
          </p:spPr>
          <p:txBody>
            <a:bodyPr wrap="square" rtlCol="0">
              <a:spAutoFit/>
            </a:bodyPr>
            <a:lstStyle/>
            <a:p>
              <a:r>
                <a:rPr lang="fr-FR" sz="2400" b="1" dirty="0"/>
                <a:t>Insérer un document unique</a:t>
              </a:r>
            </a:p>
            <a:p>
              <a:endParaRPr lang="fr-FR" dirty="0"/>
            </a:p>
            <a:p>
              <a:r>
                <a:rPr lang="fr-FR" dirty="0" err="1"/>
                <a:t>db.utilisateurs.insertOne</a:t>
              </a:r>
              <a:r>
                <a:rPr lang="fr-FR" dirty="0"/>
                <a:t>(</a:t>
              </a:r>
            </a:p>
            <a:p>
              <a:r>
                <a:rPr lang="fr-FR" dirty="0"/>
                <a:t>  { "nom": "Alice", "âge": 25, "ville": "Paris", "actif": </a:t>
              </a:r>
              <a:r>
                <a:rPr lang="fr-FR" dirty="0" err="1"/>
                <a:t>true</a:t>
              </a:r>
              <a:r>
                <a:rPr lang="fr-FR" dirty="0"/>
                <a:t> }</a:t>
              </a:r>
            </a:p>
            <a:p>
              <a:r>
                <a:rPr lang="fr-FR" dirty="0"/>
                <a:t>)</a:t>
              </a:r>
            </a:p>
            <a:p>
              <a:endParaRPr lang="fr-MA" dirty="0"/>
            </a:p>
          </p:txBody>
        </p:sp>
      </p:grpSp>
      <p:grpSp>
        <p:nvGrpSpPr>
          <p:cNvPr id="7" name="Group 6">
            <a:extLst>
              <a:ext uri="{FF2B5EF4-FFF2-40B4-BE49-F238E27FC236}">
                <a16:creationId xmlns:a16="http://schemas.microsoft.com/office/drawing/2014/main" id="{02AA2A71-0323-409F-B248-C8962DD7FF71}"/>
              </a:ext>
            </a:extLst>
          </p:cNvPr>
          <p:cNvGrpSpPr/>
          <p:nvPr/>
        </p:nvGrpSpPr>
        <p:grpSpPr>
          <a:xfrm>
            <a:off x="-19611368" y="1994522"/>
            <a:ext cx="5514367" cy="4494035"/>
            <a:chOff x="6296632" y="1994522"/>
            <a:chExt cx="5514367" cy="4494035"/>
          </a:xfrm>
        </p:grpSpPr>
        <p:sp>
          <p:nvSpPr>
            <p:cNvPr id="43" name="Rectangle: Rounded Corners 42">
              <a:extLst>
                <a:ext uri="{FF2B5EF4-FFF2-40B4-BE49-F238E27FC236}">
                  <a16:creationId xmlns:a16="http://schemas.microsoft.com/office/drawing/2014/main" id="{3FE52716-E96E-484E-B800-8F06189FC89C}"/>
                </a:ext>
              </a:extLst>
            </p:cNvPr>
            <p:cNvSpPr/>
            <p:nvPr/>
          </p:nvSpPr>
          <p:spPr>
            <a:xfrm>
              <a:off x="6296632" y="1994522"/>
              <a:ext cx="5514367" cy="4494035"/>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5" name="Rectangle: Rounded Corners 44">
              <a:extLst>
                <a:ext uri="{FF2B5EF4-FFF2-40B4-BE49-F238E27FC236}">
                  <a16:creationId xmlns:a16="http://schemas.microsoft.com/office/drawing/2014/main" id="{F06BFEEE-9455-404B-AD0B-A900E5831A38}"/>
                </a:ext>
              </a:extLst>
            </p:cNvPr>
            <p:cNvSpPr/>
            <p:nvPr/>
          </p:nvSpPr>
          <p:spPr>
            <a:xfrm>
              <a:off x="7193585"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insertMany</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7" name="Rectangle: Rounded Corners 46">
              <a:extLst>
                <a:ext uri="{FF2B5EF4-FFF2-40B4-BE49-F238E27FC236}">
                  <a16:creationId xmlns:a16="http://schemas.microsoft.com/office/drawing/2014/main" id="{361A16F0-8E87-48DB-B8C6-3730B50BC3A0}"/>
                </a:ext>
              </a:extLst>
            </p:cNvPr>
            <p:cNvSpPr/>
            <p:nvPr/>
          </p:nvSpPr>
          <p:spPr>
            <a:xfrm>
              <a:off x="6571014" y="3231141"/>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8" name="TextBox 47">
              <a:extLst>
                <a:ext uri="{FF2B5EF4-FFF2-40B4-BE49-F238E27FC236}">
                  <a16:creationId xmlns:a16="http://schemas.microsoft.com/office/drawing/2014/main" id="{58BD1AEE-5EDB-41B1-9A29-6E4E6F204812}"/>
                </a:ext>
              </a:extLst>
            </p:cNvPr>
            <p:cNvSpPr txBox="1"/>
            <p:nvPr/>
          </p:nvSpPr>
          <p:spPr>
            <a:xfrm>
              <a:off x="6794545" y="3429000"/>
              <a:ext cx="4490358" cy="2400657"/>
            </a:xfrm>
            <a:prstGeom prst="rect">
              <a:avLst/>
            </a:prstGeom>
            <a:noFill/>
          </p:spPr>
          <p:txBody>
            <a:bodyPr wrap="square" rtlCol="0">
              <a:spAutoFit/>
            </a:bodyPr>
            <a:lstStyle/>
            <a:p>
              <a:r>
                <a:rPr lang="fr-FR" sz="2400" b="1" dirty="0"/>
                <a:t>Insérer plusieurs documents</a:t>
              </a:r>
              <a:endParaRPr lang="fr-FR" b="1" dirty="0"/>
            </a:p>
            <a:p>
              <a:endParaRPr lang="fr-FR" dirty="0"/>
            </a:p>
            <a:p>
              <a:r>
                <a:rPr lang="en-US" dirty="0" err="1"/>
                <a:t>db.utilisateurs.insertMany</a:t>
              </a:r>
              <a:r>
                <a:rPr lang="en-US" dirty="0"/>
                <a:t>([</a:t>
              </a:r>
            </a:p>
            <a:p>
              <a:r>
                <a:rPr lang="en-US" dirty="0"/>
                <a:t>  { "nom": "Bob", "</a:t>
              </a:r>
              <a:r>
                <a:rPr lang="en-US" dirty="0" err="1"/>
                <a:t>âge</a:t>
              </a:r>
              <a:r>
                <a:rPr lang="en-US" dirty="0"/>
                <a:t>": 30, "</a:t>
              </a:r>
              <a:r>
                <a:rPr lang="en-US" dirty="0" err="1"/>
                <a:t>ville</a:t>
              </a:r>
              <a:r>
                <a:rPr lang="en-US" dirty="0"/>
                <a:t>": "Lyon" },</a:t>
              </a:r>
            </a:p>
            <a:p>
              <a:r>
                <a:rPr lang="en-US" dirty="0"/>
                <a:t>  { "nom": "Charlie", "</a:t>
              </a:r>
              <a:r>
                <a:rPr lang="en-US" dirty="0" err="1"/>
                <a:t>âge</a:t>
              </a:r>
              <a:r>
                <a:rPr lang="en-US" dirty="0"/>
                <a:t>": 22, "</a:t>
              </a:r>
              <a:r>
                <a:rPr lang="en-US" dirty="0" err="1"/>
                <a:t>ville</a:t>
              </a:r>
              <a:r>
                <a:rPr lang="en-US" dirty="0"/>
                <a:t>": "Marseille" }</a:t>
              </a:r>
            </a:p>
            <a:p>
              <a:r>
                <a:rPr lang="en-US" dirty="0"/>
                <a:t>])</a:t>
              </a:r>
            </a:p>
            <a:p>
              <a:endParaRPr lang="fr-MA" dirty="0"/>
            </a:p>
          </p:txBody>
        </p:sp>
      </p:grpSp>
      <p:grpSp>
        <p:nvGrpSpPr>
          <p:cNvPr id="37" name="Group 36">
            <a:extLst>
              <a:ext uri="{FF2B5EF4-FFF2-40B4-BE49-F238E27FC236}">
                <a16:creationId xmlns:a16="http://schemas.microsoft.com/office/drawing/2014/main" id="{F1BA0958-7288-4B8B-AD57-7EEA9EC2D0CE}"/>
              </a:ext>
            </a:extLst>
          </p:cNvPr>
          <p:cNvGrpSpPr/>
          <p:nvPr/>
        </p:nvGrpSpPr>
        <p:grpSpPr>
          <a:xfrm>
            <a:off x="-13769972" y="1994522"/>
            <a:ext cx="5514367" cy="4494035"/>
            <a:chOff x="6296632" y="1994522"/>
            <a:chExt cx="5514367" cy="4494035"/>
          </a:xfrm>
        </p:grpSpPr>
        <p:sp>
          <p:nvSpPr>
            <p:cNvPr id="38" name="Rectangle: Rounded Corners 37">
              <a:extLst>
                <a:ext uri="{FF2B5EF4-FFF2-40B4-BE49-F238E27FC236}">
                  <a16:creationId xmlns:a16="http://schemas.microsoft.com/office/drawing/2014/main" id="{E96BDE10-9EF5-4E2A-AB4C-C77F32069C9D}"/>
                </a:ext>
              </a:extLst>
            </p:cNvPr>
            <p:cNvSpPr/>
            <p:nvPr/>
          </p:nvSpPr>
          <p:spPr>
            <a:xfrm>
              <a:off x="6296632" y="1994522"/>
              <a:ext cx="5514367" cy="4494035"/>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9" name="Rectangle: Rounded Corners 38">
              <a:extLst>
                <a:ext uri="{FF2B5EF4-FFF2-40B4-BE49-F238E27FC236}">
                  <a16:creationId xmlns:a16="http://schemas.microsoft.com/office/drawing/2014/main" id="{B176C1D1-0E9B-40A9-9CBA-96BA83071A75}"/>
                </a:ext>
              </a:extLst>
            </p:cNvPr>
            <p:cNvSpPr/>
            <p:nvPr/>
          </p:nvSpPr>
          <p:spPr>
            <a:xfrm>
              <a:off x="6896390" y="2241662"/>
              <a:ext cx="4314849"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Personnalisation</a:t>
              </a:r>
              <a:r>
                <a:rPr kumimoji="0" lang="en-US" altLang="en-US" sz="3200" b="1" i="0" u="none" strike="noStrike" cap="none" normalizeH="0" baseline="0" dirty="0">
                  <a:ln>
                    <a:noFill/>
                  </a:ln>
                  <a:solidFill>
                    <a:srgbClr val="017289"/>
                  </a:solidFill>
                  <a:effectLst/>
                  <a:latin typeface="Arial" panose="020B0604020202020204" pitchFamily="34" charset="0"/>
                </a:rPr>
                <a:t> ‘id’</a:t>
              </a:r>
            </a:p>
          </p:txBody>
        </p:sp>
        <p:sp>
          <p:nvSpPr>
            <p:cNvPr id="40" name="Rectangle: Rounded Corners 39">
              <a:extLst>
                <a:ext uri="{FF2B5EF4-FFF2-40B4-BE49-F238E27FC236}">
                  <a16:creationId xmlns:a16="http://schemas.microsoft.com/office/drawing/2014/main" id="{2C76A3E1-D86C-480C-AE36-D2B2BF1D5163}"/>
                </a:ext>
              </a:extLst>
            </p:cNvPr>
            <p:cNvSpPr/>
            <p:nvPr/>
          </p:nvSpPr>
          <p:spPr>
            <a:xfrm>
              <a:off x="6571014" y="3231141"/>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1" name="TextBox 40">
              <a:extLst>
                <a:ext uri="{FF2B5EF4-FFF2-40B4-BE49-F238E27FC236}">
                  <a16:creationId xmlns:a16="http://schemas.microsoft.com/office/drawing/2014/main" id="{522B0686-728F-42AC-961E-96768C64AF7A}"/>
                </a:ext>
              </a:extLst>
            </p:cNvPr>
            <p:cNvSpPr txBox="1"/>
            <p:nvPr/>
          </p:nvSpPr>
          <p:spPr>
            <a:xfrm>
              <a:off x="6794545" y="3429000"/>
              <a:ext cx="4490358" cy="2492990"/>
            </a:xfrm>
            <a:prstGeom prst="rect">
              <a:avLst/>
            </a:prstGeom>
            <a:noFill/>
          </p:spPr>
          <p:txBody>
            <a:bodyPr wrap="square" rtlCol="0">
              <a:spAutoFit/>
            </a:bodyPr>
            <a:lstStyle/>
            <a:p>
              <a:r>
                <a:rPr lang="fr-FR" sz="2400" b="1" dirty="0"/>
                <a:t>Insérer un document unique avec un id personnalisé</a:t>
              </a:r>
            </a:p>
            <a:p>
              <a:endParaRPr lang="fr-FR" dirty="0"/>
            </a:p>
            <a:p>
              <a:r>
                <a:rPr lang="en-US" dirty="0" err="1"/>
                <a:t>db.utilisateurs.insertOne</a:t>
              </a:r>
              <a:r>
                <a:rPr lang="en-US" dirty="0"/>
                <a:t>(</a:t>
              </a:r>
            </a:p>
            <a:p>
              <a:r>
                <a:rPr lang="en-US" dirty="0"/>
                <a:t>  { "_id": 1001, "nom": "David", "</a:t>
              </a:r>
              <a:r>
                <a:rPr lang="en-US" dirty="0" err="1"/>
                <a:t>âge</a:t>
              </a:r>
              <a:r>
                <a:rPr lang="en-US" dirty="0"/>
                <a:t>": 40, "</a:t>
              </a:r>
              <a:r>
                <a:rPr lang="en-US" dirty="0" err="1"/>
                <a:t>ville</a:t>
              </a:r>
              <a:r>
                <a:rPr lang="en-US" dirty="0"/>
                <a:t>": "Nice" }</a:t>
              </a:r>
            </a:p>
            <a:p>
              <a:r>
                <a:rPr lang="en-US" dirty="0"/>
                <a:t>)</a:t>
              </a:r>
            </a:p>
            <a:p>
              <a:endParaRPr lang="fr-MA" dirty="0"/>
            </a:p>
          </p:txBody>
        </p:sp>
      </p:grpSp>
      <p:sp>
        <p:nvSpPr>
          <p:cNvPr id="49" name="TextBox 48">
            <a:extLst>
              <a:ext uri="{FF2B5EF4-FFF2-40B4-BE49-F238E27FC236}">
                <a16:creationId xmlns:a16="http://schemas.microsoft.com/office/drawing/2014/main" id="{95040FE6-6BAF-4442-B2E8-C28EB7F27A01}"/>
              </a:ext>
            </a:extLst>
          </p:cNvPr>
          <p:cNvSpPr txBox="1"/>
          <p:nvPr/>
        </p:nvSpPr>
        <p:spPr>
          <a:xfrm>
            <a:off x="266837"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Options </a:t>
            </a:r>
            <a:r>
              <a:rPr lang="en-US" sz="3200" dirty="0" err="1">
                <a:latin typeface="Bahnschrift" panose="020B0502040204020203" pitchFamily="34" charset="0"/>
                <a:cs typeface="Aharoni" panose="02010803020104030203" pitchFamily="2" charset="-79"/>
              </a:rPr>
              <a:t>avancées</a:t>
            </a:r>
            <a:r>
              <a:rPr lang="en-US" sz="3200" dirty="0">
                <a:latin typeface="Bahnschrift" panose="020B0502040204020203" pitchFamily="34" charset="0"/>
                <a:cs typeface="Aharoni" panose="02010803020104030203" pitchFamily="2" charset="-79"/>
              </a:rPr>
              <a:t> </a:t>
            </a:r>
            <a:r>
              <a:rPr lang="en-US" sz="3200" dirty="0" err="1">
                <a:latin typeface="Bahnschrift" panose="020B0502040204020203" pitchFamily="34" charset="0"/>
                <a:cs typeface="Aharoni" panose="02010803020104030203" pitchFamily="2" charset="-79"/>
              </a:rPr>
              <a:t>d'insertion</a:t>
            </a:r>
            <a:endParaRPr lang="fr-MA" sz="3200" dirty="0">
              <a:latin typeface="Bahnschrift" panose="020B0502040204020203" pitchFamily="34" charset="0"/>
              <a:cs typeface="Aharoni" panose="02010803020104030203" pitchFamily="2" charset="-79"/>
            </a:endParaRPr>
          </a:p>
        </p:txBody>
      </p:sp>
      <p:pic>
        <p:nvPicPr>
          <p:cNvPr id="11" name="Picture 10">
            <a:extLst>
              <a:ext uri="{FF2B5EF4-FFF2-40B4-BE49-F238E27FC236}">
                <a16:creationId xmlns:a16="http://schemas.microsoft.com/office/drawing/2014/main" id="{2B7A2A34-34C2-4017-B258-AB0B67FDE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grpSp>
        <p:nvGrpSpPr>
          <p:cNvPr id="3" name="Group 2">
            <a:extLst>
              <a:ext uri="{FF2B5EF4-FFF2-40B4-BE49-F238E27FC236}">
                <a16:creationId xmlns:a16="http://schemas.microsoft.com/office/drawing/2014/main" id="{98BFB74E-8B6C-4726-B938-992BA7662D20}"/>
              </a:ext>
            </a:extLst>
          </p:cNvPr>
          <p:cNvGrpSpPr/>
          <p:nvPr/>
        </p:nvGrpSpPr>
        <p:grpSpPr>
          <a:xfrm>
            <a:off x="4072567" y="1764141"/>
            <a:ext cx="7684005" cy="4578732"/>
            <a:chOff x="4072567" y="1764141"/>
            <a:chExt cx="7684005" cy="4578732"/>
          </a:xfrm>
        </p:grpSpPr>
        <p:sp>
          <p:nvSpPr>
            <p:cNvPr id="12" name="Rectangle: Rounded Corners 11">
              <a:extLst>
                <a:ext uri="{FF2B5EF4-FFF2-40B4-BE49-F238E27FC236}">
                  <a16:creationId xmlns:a16="http://schemas.microsoft.com/office/drawing/2014/main" id="{DA28A2E2-4364-4CDC-AB12-3F8917B90869}"/>
                </a:ext>
              </a:extLst>
            </p:cNvPr>
            <p:cNvSpPr/>
            <p:nvPr/>
          </p:nvSpPr>
          <p:spPr>
            <a:xfrm rot="5400000">
              <a:off x="5625204" y="211504"/>
              <a:ext cx="4578732" cy="7684005"/>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TextBox 12">
              <a:extLst>
                <a:ext uri="{FF2B5EF4-FFF2-40B4-BE49-F238E27FC236}">
                  <a16:creationId xmlns:a16="http://schemas.microsoft.com/office/drawing/2014/main" id="{5562223E-81AE-4576-8D14-7F216A0ACB4D}"/>
                </a:ext>
              </a:extLst>
            </p:cNvPr>
            <p:cNvSpPr txBox="1"/>
            <p:nvPr/>
          </p:nvSpPr>
          <p:spPr>
            <a:xfrm>
              <a:off x="4701646" y="2008948"/>
              <a:ext cx="6873636" cy="4276549"/>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11D5FD"/>
                  </a:solidFill>
                  <a:effectLst/>
                  <a:latin typeface="Arial" panose="020B0604020202020204" pitchFamily="34" charset="0"/>
                </a:rPr>
                <a:t>Gestion des </a:t>
              </a:r>
              <a:r>
                <a:rPr kumimoji="0" lang="en-US" altLang="en-US" sz="1800" b="1" i="0" u="none" strike="noStrike" cap="none" normalizeH="0" baseline="0" dirty="0" err="1">
                  <a:ln>
                    <a:noFill/>
                  </a:ln>
                  <a:solidFill>
                    <a:srgbClr val="11D5FD"/>
                  </a:solidFill>
                  <a:effectLst/>
                  <a:latin typeface="Arial" panose="020B0604020202020204" pitchFamily="34" charset="0"/>
                </a:rPr>
                <a:t>erreurs</a:t>
              </a:r>
              <a:r>
                <a:rPr kumimoji="0" lang="en-US" altLang="en-US" sz="1800" b="1" i="0" u="none" strike="noStrike" cap="none" normalizeH="0" baseline="0" dirty="0">
                  <a:ln>
                    <a:noFill/>
                  </a:ln>
                  <a:solidFill>
                    <a:srgbClr val="11D5FD"/>
                  </a:solidFill>
                  <a:effectLst/>
                  <a:latin typeface="Arial" panose="020B0604020202020204" pitchFamily="34" charset="0"/>
                </a:rPr>
                <a:t> avec </a:t>
              </a:r>
              <a:r>
                <a:rPr kumimoji="0" lang="en-US" altLang="en-US" sz="1800" b="1" i="0" u="none" strike="noStrike" cap="none" normalizeH="0" baseline="0" dirty="0">
                  <a:ln>
                    <a:noFill/>
                  </a:ln>
                  <a:solidFill>
                    <a:srgbClr val="11D5FD"/>
                  </a:solidFill>
                  <a:effectLst/>
                  <a:latin typeface="Arial Unicode MS"/>
                </a:rPr>
                <a:t>ordered</a:t>
              </a:r>
              <a:r>
                <a:rPr kumimoji="0" lang="en-US" altLang="en-US" sz="1800" b="1" i="0" u="none" strike="noStrike" cap="none" normalizeH="0" baseline="0" dirty="0">
                  <a:ln>
                    <a:noFill/>
                  </a:ln>
                  <a:solidFill>
                    <a:srgbClr val="11D5FD"/>
                  </a:solidFill>
                  <a:effectLst/>
                </a:rPr>
                <a:t> et </a:t>
              </a:r>
              <a:r>
                <a:rPr kumimoji="0" lang="en-US" altLang="en-US" sz="1800" b="1" i="0" u="none" strike="noStrike" cap="none" normalizeH="0" baseline="0" dirty="0">
                  <a:ln>
                    <a:noFill/>
                  </a:ln>
                  <a:solidFill>
                    <a:srgbClr val="11D5FD"/>
                  </a:solidFill>
                  <a:effectLst/>
                  <a:latin typeface="Arial Unicode MS"/>
                </a:rPr>
                <a:t>unordered</a:t>
              </a:r>
              <a:endParaRPr kumimoji="0" lang="en-US" altLang="en-US" sz="1800" b="1" i="0" u="none" strike="noStrike" cap="none" normalizeH="0" baseline="0" dirty="0">
                <a:ln>
                  <a:noFill/>
                </a:ln>
                <a:solidFill>
                  <a:srgbClr val="11D5FD"/>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bg1"/>
                  </a:solidFill>
                  <a:effectLst/>
                  <a:latin typeface="Arial" panose="020B0604020202020204" pitchFamily="34" charset="0"/>
                </a:rPr>
                <a:t>Par </a:t>
              </a:r>
              <a:r>
                <a:rPr kumimoji="0" lang="en-US" altLang="en-US" sz="1800" b="0" i="0" u="none" strike="noStrike" cap="none" normalizeH="0" baseline="0" dirty="0" err="1">
                  <a:ln>
                    <a:noFill/>
                  </a:ln>
                  <a:solidFill>
                    <a:schemeClr val="bg1"/>
                  </a:solidFill>
                  <a:effectLst/>
                  <a:latin typeface="Arial" panose="020B0604020202020204" pitchFamily="34" charset="0"/>
                </a:rPr>
                <a:t>défaut</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Unicode MS"/>
                </a:rPr>
                <a:t>insertMany</a:t>
              </a:r>
              <a:r>
                <a:rPr kumimoji="0" lang="en-US" altLang="en-US" sz="1800" b="0" i="0" u="none" strike="noStrike" cap="none" normalizeH="0" baseline="0" dirty="0">
                  <a:ln>
                    <a:noFill/>
                  </a:ln>
                  <a:solidFill>
                    <a:schemeClr val="bg1"/>
                  </a:solidFill>
                  <a:effectLst/>
                  <a:latin typeface="Arial Unicode MS"/>
                </a:rPr>
                <a:t>()</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est</a:t>
              </a:r>
              <a:r>
                <a:rPr kumimoji="0" lang="en-US" altLang="en-US" sz="1800" b="0" i="0" u="none" strike="noStrike" cap="none" normalizeH="0" baseline="0" dirty="0">
                  <a:ln>
                    <a:noFill/>
                  </a:ln>
                  <a:solidFill>
                    <a:schemeClr val="bg1"/>
                  </a:solidFill>
                  <a:effectLst/>
                </a:rPr>
                <a:t> </a:t>
              </a:r>
              <a:r>
                <a:rPr kumimoji="0" lang="en-US" altLang="en-US" sz="1800" b="1" i="0" u="none" strike="noStrike" cap="none" normalizeH="0" baseline="0" dirty="0">
                  <a:ln>
                    <a:noFill/>
                  </a:ln>
                  <a:effectLst/>
                  <a:latin typeface="Arial" panose="020B0604020202020204" pitchFamily="34" charset="0"/>
                </a:rPr>
                <a:t>ordered</a:t>
              </a:r>
              <a:r>
                <a:rPr kumimoji="0" lang="en-US" altLang="en-US" sz="1800" b="0" i="0" u="none" strike="noStrike" cap="none" normalizeH="0" baseline="0" dirty="0">
                  <a:ln>
                    <a:noFill/>
                  </a:ln>
                  <a:solidFill>
                    <a:schemeClr val="bg1"/>
                  </a:solidFill>
                  <a:effectLst/>
                  <a:latin typeface="Arial" panose="020B0604020202020204" pitchFamily="34" charset="0"/>
                </a:rPr>
                <a:t> : </a:t>
              </a:r>
              <a:r>
                <a:rPr kumimoji="0" lang="en-US" altLang="en-US" sz="1800" b="0" i="0" u="none" strike="noStrike" cap="none" normalizeH="0" baseline="0" dirty="0" err="1">
                  <a:ln>
                    <a:noFill/>
                  </a:ln>
                  <a:solidFill>
                    <a:schemeClr val="bg1"/>
                  </a:solidFill>
                  <a:effectLst/>
                  <a:latin typeface="Arial" panose="020B0604020202020204" pitchFamily="34" charset="0"/>
                </a:rPr>
                <a:t>s'il</a:t>
              </a:r>
              <a:r>
                <a:rPr kumimoji="0" lang="en-US" altLang="en-US" sz="1800" b="0" i="0" u="none" strike="noStrike" cap="none" normalizeH="0" baseline="0" dirty="0">
                  <a:ln>
                    <a:noFill/>
                  </a:ln>
                  <a:solidFill>
                    <a:schemeClr val="bg1"/>
                  </a:solidFill>
                  <a:effectLst/>
                  <a:latin typeface="Arial" panose="020B0604020202020204" pitchFamily="34" charset="0"/>
                </a:rPr>
                <a:t> y a </a:t>
              </a:r>
              <a:r>
                <a:rPr kumimoji="0" lang="en-US" altLang="en-US" sz="1800" b="0" i="0" u="none" strike="noStrike" cap="none" normalizeH="0" baseline="0" dirty="0" err="1">
                  <a:ln>
                    <a:noFill/>
                  </a:ln>
                  <a:solidFill>
                    <a:schemeClr val="bg1"/>
                  </a:solidFill>
                  <a:effectLst/>
                  <a:latin typeface="Arial" panose="020B0604020202020204" pitchFamily="34" charset="0"/>
                </a:rPr>
                <a:t>une</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erreur</a:t>
              </a:r>
              <a:r>
                <a:rPr kumimoji="0" lang="en-US" altLang="en-US" sz="1800" b="0" i="0" u="none" strike="noStrike" cap="none" normalizeH="0" baseline="0" dirty="0">
                  <a:ln>
                    <a:noFill/>
                  </a:ln>
                  <a:solidFill>
                    <a:schemeClr val="bg1"/>
                  </a:solidFill>
                  <a:effectLst/>
                  <a:latin typeface="Arial" panose="020B0604020202020204" pitchFamily="34" charset="0"/>
                </a:rPr>
                <a:t>, il </a:t>
              </a:r>
              <a:r>
                <a:rPr kumimoji="0" lang="en-US" altLang="en-US" sz="1800" b="0" i="0" u="none" strike="noStrike" cap="none" normalizeH="0" baseline="0" dirty="0" err="1">
                  <a:ln>
                    <a:noFill/>
                  </a:ln>
                  <a:solidFill>
                    <a:schemeClr val="bg1"/>
                  </a:solidFill>
                  <a:effectLst/>
                  <a:latin typeface="Arial" panose="020B0604020202020204" pitchFamily="34" charset="0"/>
                </a:rPr>
                <a:t>stoppe</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l’insertion</a:t>
              </a:r>
              <a:r>
                <a:rPr kumimoji="0" lang="en-US" altLang="en-US" sz="1800" b="0" i="0" u="none" strike="noStrike" cap="none" normalizeH="0" baseline="0" dirty="0">
                  <a:ln>
                    <a:noFill/>
                  </a:ln>
                  <a:solidFill>
                    <a:schemeClr val="bg1"/>
                  </a:solidFill>
                  <a:effectLst/>
                  <a:latin typeface="Arial" panose="020B0604020202020204" pitchFamily="34" charset="0"/>
                </a:rPr>
                <a:t>.</a:t>
              </a:r>
              <a:endParaRPr kumimoji="0" lang="en-US" altLang="en-US" sz="18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effectLst/>
                  <a:latin typeface="Arial" panose="020B0604020202020204" pitchFamily="34" charset="0"/>
                </a:rPr>
                <a:t>Option </a:t>
              </a:r>
              <a:r>
                <a:rPr kumimoji="0" lang="en-US" altLang="en-US" sz="1800" b="1" i="0" u="none" strike="noStrike" cap="none" normalizeH="0" baseline="0" dirty="0">
                  <a:ln>
                    <a:noFill/>
                  </a:ln>
                  <a:effectLst/>
                  <a:latin typeface="Arial Unicode MS"/>
                </a:rPr>
                <a:t>ordered: false</a:t>
              </a:r>
              <a:r>
                <a:rPr kumimoji="0" lang="en-US" altLang="en-US" sz="1800" b="1" i="0" u="none" strike="noStrike" cap="none" normalizeH="0" baseline="0" dirty="0">
                  <a:ln>
                    <a:noFill/>
                  </a:ln>
                  <a:effectLst/>
                </a:rPr>
                <a:t> (Insertion </a:t>
              </a:r>
              <a:r>
                <a:rPr kumimoji="0" lang="en-US" altLang="en-US" sz="1800" b="1" i="0" u="none" strike="noStrike" cap="none" normalizeH="0" baseline="0" dirty="0" err="1">
                  <a:ln>
                    <a:noFill/>
                  </a:ln>
                  <a:effectLst/>
                </a:rPr>
                <a:t>en</a:t>
              </a:r>
              <a:r>
                <a:rPr kumimoji="0" lang="en-US" altLang="en-US" sz="1800" b="1" i="0" u="none" strike="noStrike" cap="none" normalizeH="0" baseline="0" dirty="0">
                  <a:ln>
                    <a:noFill/>
                  </a:ln>
                  <a:effectLst/>
                </a:rPr>
                <a:t> mode non </a:t>
              </a:r>
              <a:r>
                <a:rPr kumimoji="0" lang="en-US" altLang="en-US" sz="1800" b="1" i="0" u="none" strike="noStrike" cap="none" normalizeH="0" baseline="0" dirty="0" err="1">
                  <a:ln>
                    <a:noFill/>
                  </a:ln>
                  <a:effectLst/>
                </a:rPr>
                <a:t>bloquant</a:t>
              </a:r>
              <a:r>
                <a:rPr kumimoji="0" lang="en-US" altLang="en-US" sz="1800" b="1" i="0" u="none" strike="noStrike" cap="none" normalizeH="0" baseline="0" dirty="0">
                  <a:ln>
                    <a:noFill/>
                  </a:ln>
                  <a:effectLst/>
                </a:rPr>
                <a:t>)</a:t>
              </a:r>
              <a:endParaRPr kumimoji="0" lang="en-US" altLang="en-US" sz="1800" b="1"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bg1"/>
                  </a:solidFill>
                  <a:effectLst/>
                  <a:latin typeface="Arial" panose="020B0604020202020204" pitchFamily="34" charset="0"/>
                </a:rPr>
                <a:t>Si </a:t>
              </a:r>
              <a:r>
                <a:rPr kumimoji="0" lang="en-US" altLang="en-US" sz="1800" b="0" i="0" u="none" strike="noStrike" cap="none" normalizeH="0" baseline="0" dirty="0" err="1">
                  <a:ln>
                    <a:noFill/>
                  </a:ln>
                  <a:solidFill>
                    <a:schemeClr val="bg1"/>
                  </a:solidFill>
                  <a:effectLst/>
                  <a:latin typeface="Arial" panose="020B0604020202020204" pitchFamily="34" charset="0"/>
                </a:rPr>
                <a:t>l’un</a:t>
              </a:r>
              <a:r>
                <a:rPr kumimoji="0" lang="en-US" altLang="en-US" sz="1800" b="0" i="0" u="none" strike="noStrike" cap="none" normalizeH="0" baseline="0" dirty="0">
                  <a:ln>
                    <a:noFill/>
                  </a:ln>
                  <a:solidFill>
                    <a:schemeClr val="bg1"/>
                  </a:solidFill>
                  <a:effectLst/>
                  <a:latin typeface="Arial" panose="020B0604020202020204" pitchFamily="34" charset="0"/>
                </a:rPr>
                <a:t> des documents </a:t>
              </a:r>
              <a:r>
                <a:rPr kumimoji="0" lang="en-US" altLang="en-US" sz="1800" b="0" i="0" u="none" strike="noStrike" cap="none" normalizeH="0" baseline="0" dirty="0" err="1">
                  <a:ln>
                    <a:noFill/>
                  </a:ln>
                  <a:solidFill>
                    <a:schemeClr val="bg1"/>
                  </a:solidFill>
                  <a:effectLst/>
                  <a:latin typeface="Arial" panose="020B0604020202020204" pitchFamily="34" charset="0"/>
                </a:rPr>
                <a:t>contient</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une</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erreur</a:t>
              </a:r>
              <a:r>
                <a:rPr kumimoji="0" lang="en-US" altLang="en-US" sz="1800" b="0" i="0" u="none" strike="noStrike" cap="none" normalizeH="0" baseline="0" dirty="0">
                  <a:ln>
                    <a:noFill/>
                  </a:ln>
                  <a:solidFill>
                    <a:schemeClr val="bg1"/>
                  </a:solidFill>
                  <a:effectLst/>
                  <a:latin typeface="Arial" panose="020B0604020202020204" pitchFamily="34" charset="0"/>
                </a:rPr>
                <a:t> (ex : un </a:t>
              </a:r>
              <a:r>
                <a:rPr kumimoji="0" lang="en-US" altLang="en-US" sz="1800" b="0" i="0" u="none" strike="noStrike" cap="none" normalizeH="0" baseline="0" dirty="0">
                  <a:ln>
                    <a:noFill/>
                  </a:ln>
                  <a:solidFill>
                    <a:schemeClr val="bg1"/>
                  </a:solidFill>
                  <a:effectLst/>
                  <a:latin typeface="Arial Unicode MS"/>
                </a:rPr>
                <a:t>_id</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dupliqué</a:t>
              </a:r>
              <a:r>
                <a:rPr kumimoji="0" lang="en-US" altLang="en-US" sz="1800" b="0" i="0" u="none" strike="noStrike" cap="none" normalizeH="0" baseline="0" dirty="0">
                  <a:ln>
                    <a:noFill/>
                  </a:ln>
                  <a:solidFill>
                    <a:schemeClr val="bg1"/>
                  </a:solidFill>
                  <a:effectLst/>
                </a:rPr>
                <a:t>), les </a:t>
              </a:r>
              <a:r>
                <a:rPr kumimoji="0" lang="en-US" altLang="en-US" sz="1800" b="0" i="0" u="none" strike="noStrike" cap="none" normalizeH="0" baseline="0" dirty="0" err="1">
                  <a:ln>
                    <a:noFill/>
                  </a:ln>
                  <a:solidFill>
                    <a:schemeClr val="bg1"/>
                  </a:solidFill>
                  <a:effectLst/>
                </a:rPr>
                <a:t>autres</a:t>
              </a:r>
              <a:r>
                <a:rPr kumimoji="0" lang="en-US" altLang="en-US" sz="1800" b="0" i="0" u="none" strike="noStrike" cap="none" normalizeH="0" baseline="0" dirty="0">
                  <a:ln>
                    <a:noFill/>
                  </a:ln>
                  <a:solidFill>
                    <a:schemeClr val="bg1"/>
                  </a:solidFill>
                  <a:effectLst/>
                </a:rPr>
                <a:t> documents </a:t>
              </a:r>
              <a:r>
                <a:rPr kumimoji="0" lang="en-US" altLang="en-US" sz="1800" b="0" i="0" u="none" strike="noStrike" cap="none" normalizeH="0" baseline="0" dirty="0" err="1">
                  <a:ln>
                    <a:noFill/>
                  </a:ln>
                  <a:solidFill>
                    <a:schemeClr val="bg1"/>
                  </a:solidFill>
                  <a:effectLst/>
                </a:rPr>
                <a:t>seront</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quand</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même</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insérés</a:t>
              </a:r>
              <a:r>
                <a:rPr kumimoji="0" lang="en-US" altLang="en-US" sz="1800" b="0" i="0" u="none" strike="noStrike" cap="none" normalizeH="0" baseline="0" dirty="0">
                  <a:ln>
                    <a:noFill/>
                  </a:ln>
                  <a:solidFill>
                    <a:schemeClr val="bg1"/>
                  </a:solidFill>
                  <a:effectLst/>
                </a:rPr>
                <a:t>.</a:t>
              </a:r>
            </a:p>
            <a:p>
              <a:r>
                <a:rPr lang="en-US" dirty="0" err="1"/>
                <a:t>db.utilisateurs.insertMany</a:t>
              </a:r>
              <a:r>
                <a:rPr lang="en-US" dirty="0"/>
                <a:t>([</a:t>
              </a:r>
            </a:p>
            <a:p>
              <a:r>
                <a:rPr lang="en-US" dirty="0"/>
                <a:t>  { "_id": 1, "nom": "Eve", "</a:t>
              </a:r>
              <a:r>
                <a:rPr lang="en-US" dirty="0" err="1"/>
                <a:t>âge</a:t>
              </a:r>
              <a:r>
                <a:rPr lang="en-US" dirty="0"/>
                <a:t>": 28 },</a:t>
              </a:r>
            </a:p>
            <a:p>
              <a:r>
                <a:rPr lang="en-US" dirty="0"/>
                <a:t>  { "_id": 2, "nom": "Frank", "</a:t>
              </a:r>
              <a:r>
                <a:rPr lang="en-US" dirty="0" err="1"/>
                <a:t>âge</a:t>
              </a:r>
              <a:r>
                <a:rPr lang="en-US" dirty="0"/>
                <a:t>": 35 },</a:t>
              </a:r>
            </a:p>
            <a:p>
              <a:r>
                <a:rPr lang="en-US" dirty="0"/>
                <a:t>  { "_id": 1, "nom": "George", "</a:t>
              </a:r>
              <a:r>
                <a:rPr lang="en-US" dirty="0" err="1"/>
                <a:t>âge</a:t>
              </a:r>
              <a:r>
                <a:rPr lang="en-US" dirty="0"/>
                <a:t>": 40 } // </a:t>
              </a:r>
              <a:r>
                <a:rPr lang="en-US" dirty="0" err="1"/>
                <a:t>Erreur</a:t>
              </a:r>
              <a:r>
                <a:rPr lang="en-US" dirty="0"/>
                <a:t> (duplication de _id)</a:t>
              </a:r>
            </a:p>
            <a:p>
              <a:r>
                <a:rPr lang="en-US" dirty="0"/>
                <a:t>], { ordered: false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solidFill>
                  <a:schemeClr val="bg1"/>
                </a:solidFill>
                <a:latin typeface="Arial" panose="020B0604020202020204" pitchFamily="34" charset="0"/>
              </a:endParaRPr>
            </a:p>
            <a:p>
              <a:pPr eaLnBrk="0" fontAlgn="base" hangingPunct="0">
                <a:spcBef>
                  <a:spcPct val="0"/>
                </a:spcBef>
                <a:spcAft>
                  <a:spcPct val="0"/>
                </a:spcAft>
              </a:pPr>
              <a:r>
                <a:rPr lang="fr-FR" b="1" dirty="0">
                  <a:solidFill>
                    <a:srgbClr val="00FF00"/>
                  </a:solidFill>
                </a:rPr>
                <a:t>Avantage :</a:t>
              </a:r>
              <a:r>
                <a:rPr lang="fr-FR" dirty="0">
                  <a:solidFill>
                    <a:srgbClr val="00FF00"/>
                  </a:solidFill>
                </a:rPr>
                <a:t> Permet de continuer l’insertion même si certains documents posent problème.</a:t>
              </a:r>
              <a:endParaRPr lang="en-US" dirty="0">
                <a:solidFill>
                  <a:srgbClr val="00FF00"/>
                </a:solidFil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4" name="Oval 13">
              <a:extLst>
                <a:ext uri="{FF2B5EF4-FFF2-40B4-BE49-F238E27FC236}">
                  <a16:creationId xmlns:a16="http://schemas.microsoft.com/office/drawing/2014/main" id="{6160594A-DB8D-4DF8-9694-3C679B74C1FD}"/>
                </a:ext>
              </a:extLst>
            </p:cNvPr>
            <p:cNvSpPr/>
            <p:nvPr/>
          </p:nvSpPr>
          <p:spPr>
            <a:xfrm>
              <a:off x="4252686" y="1936465"/>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1</a:t>
              </a:r>
              <a:endParaRPr lang="fr-MA" b="1" dirty="0"/>
            </a:p>
          </p:txBody>
        </p:sp>
      </p:grpSp>
      <p:grpSp>
        <p:nvGrpSpPr>
          <p:cNvPr id="32" name="Group 31">
            <a:extLst>
              <a:ext uri="{FF2B5EF4-FFF2-40B4-BE49-F238E27FC236}">
                <a16:creationId xmlns:a16="http://schemas.microsoft.com/office/drawing/2014/main" id="{B5BFD31F-BD6E-4372-A38A-F56EA942017D}"/>
              </a:ext>
            </a:extLst>
          </p:cNvPr>
          <p:cNvGrpSpPr/>
          <p:nvPr/>
        </p:nvGrpSpPr>
        <p:grpSpPr>
          <a:xfrm>
            <a:off x="4693053" y="8718308"/>
            <a:ext cx="6538565" cy="2438741"/>
            <a:chOff x="4693053" y="2825508"/>
            <a:chExt cx="6538565" cy="2438741"/>
          </a:xfrm>
        </p:grpSpPr>
        <p:sp>
          <p:nvSpPr>
            <p:cNvPr id="33" name="Rectangle: Rounded Corners 32">
              <a:extLst>
                <a:ext uri="{FF2B5EF4-FFF2-40B4-BE49-F238E27FC236}">
                  <a16:creationId xmlns:a16="http://schemas.microsoft.com/office/drawing/2014/main" id="{D4CD2D91-8971-447F-AA0A-9E91624043FC}"/>
                </a:ext>
              </a:extLst>
            </p:cNvPr>
            <p:cNvSpPr/>
            <p:nvPr/>
          </p:nvSpPr>
          <p:spPr>
            <a:xfrm rot="5400000">
              <a:off x="6742965" y="775596"/>
              <a:ext cx="2438741" cy="6538565"/>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4" name="TextBox 33">
              <a:extLst>
                <a:ext uri="{FF2B5EF4-FFF2-40B4-BE49-F238E27FC236}">
                  <a16:creationId xmlns:a16="http://schemas.microsoft.com/office/drawing/2014/main" id="{FC83C07B-F35F-454E-9D36-9975E238BB28}"/>
                </a:ext>
              </a:extLst>
            </p:cNvPr>
            <p:cNvSpPr txBox="1"/>
            <p:nvPr/>
          </p:nvSpPr>
          <p:spPr>
            <a:xfrm>
              <a:off x="5322133" y="3070314"/>
              <a:ext cx="5666996" cy="2031325"/>
            </a:xfrm>
            <a:prstGeom prst="rect">
              <a:avLst/>
            </a:prstGeom>
            <a:noFill/>
          </p:spPr>
          <p:txBody>
            <a:bodyPr wrap="square" rtlCol="0">
              <a:spAutoFit/>
            </a:bodyPr>
            <a:lstStyle/>
            <a:p>
              <a:pPr>
                <a:buNone/>
              </a:pPr>
              <a:r>
                <a:rPr lang="fr-FR" b="1" dirty="0">
                  <a:solidFill>
                    <a:srgbClr val="11D5FD"/>
                  </a:solidFill>
                </a:rPr>
                <a:t>Indexation pour améliorer les performances</a:t>
              </a:r>
            </a:p>
            <a:p>
              <a:pPr>
                <a:buNone/>
              </a:pPr>
              <a:endParaRPr lang="fr-FR" b="1" dirty="0"/>
            </a:p>
            <a:p>
              <a:r>
                <a:rPr lang="fr-FR" dirty="0">
                  <a:solidFill>
                    <a:schemeClr val="bg1"/>
                  </a:solidFill>
                </a:rPr>
                <a:t>Avant d’insérer en masse, il est recommandé de créer un index sur les champs les plus recherchés.</a:t>
              </a:r>
            </a:p>
            <a:p>
              <a:endParaRPr lang="fr-FR" dirty="0"/>
            </a:p>
            <a:p>
              <a:r>
                <a:rPr lang="en-US" dirty="0" err="1">
                  <a:solidFill>
                    <a:schemeClr val="bg1"/>
                  </a:solidFill>
                </a:rPr>
                <a:t>db.utilisateurs.createIndex</a:t>
              </a:r>
              <a:r>
                <a:rPr lang="en-US" dirty="0">
                  <a:solidFill>
                    <a:schemeClr val="bg1"/>
                  </a:solidFill>
                </a:rPr>
                <a:t>({ "nom": 1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Oval 34">
              <a:extLst>
                <a:ext uri="{FF2B5EF4-FFF2-40B4-BE49-F238E27FC236}">
                  <a16:creationId xmlns:a16="http://schemas.microsoft.com/office/drawing/2014/main" id="{98392F45-3C80-41A8-B7CC-F29AEF8F7BD6}"/>
                </a:ext>
              </a:extLst>
            </p:cNvPr>
            <p:cNvSpPr/>
            <p:nvPr/>
          </p:nvSpPr>
          <p:spPr>
            <a:xfrm>
              <a:off x="4845644" y="3001840"/>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2</a:t>
              </a:r>
              <a:endParaRPr lang="fr-MA" b="1" dirty="0"/>
            </a:p>
          </p:txBody>
        </p:sp>
      </p:grpSp>
      <p:grpSp>
        <p:nvGrpSpPr>
          <p:cNvPr id="36" name="Group 35">
            <a:extLst>
              <a:ext uri="{FF2B5EF4-FFF2-40B4-BE49-F238E27FC236}">
                <a16:creationId xmlns:a16="http://schemas.microsoft.com/office/drawing/2014/main" id="{7279FEF2-61E6-4120-8AC0-4B318294E9E9}"/>
              </a:ext>
            </a:extLst>
          </p:cNvPr>
          <p:cNvGrpSpPr/>
          <p:nvPr/>
        </p:nvGrpSpPr>
        <p:grpSpPr>
          <a:xfrm>
            <a:off x="-1574811" y="-1620000"/>
            <a:ext cx="3240000" cy="3240000"/>
            <a:chOff x="-1574811" y="-1620000"/>
            <a:chExt cx="3240000" cy="3240000"/>
          </a:xfrm>
        </p:grpSpPr>
        <p:sp>
          <p:nvSpPr>
            <p:cNvPr id="50" name="Oval 49">
              <a:extLst>
                <a:ext uri="{FF2B5EF4-FFF2-40B4-BE49-F238E27FC236}">
                  <a16:creationId xmlns:a16="http://schemas.microsoft.com/office/drawing/2014/main" id="{B9050CA9-559C-487C-9421-6B8EAC37D306}"/>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51" name="TextBox 50">
              <a:extLst>
                <a:ext uri="{FF2B5EF4-FFF2-40B4-BE49-F238E27FC236}">
                  <a16:creationId xmlns:a16="http://schemas.microsoft.com/office/drawing/2014/main" id="{0B749118-0512-4F70-BC02-1E0B846C76F0}"/>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1</a:t>
              </a:r>
            </a:p>
          </p:txBody>
        </p:sp>
      </p:grpSp>
    </p:spTree>
    <p:extLst>
      <p:ext uri="{BB962C8B-B14F-4D97-AF65-F5344CB8AC3E}">
        <p14:creationId xmlns:p14="http://schemas.microsoft.com/office/powerpoint/2010/main" val="24487955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6" name="Group 65">
            <a:extLst>
              <a:ext uri="{FF2B5EF4-FFF2-40B4-BE49-F238E27FC236}">
                <a16:creationId xmlns:a16="http://schemas.microsoft.com/office/drawing/2014/main" id="{F562330E-9672-49F3-9A12-14ECA3EC79B4}"/>
              </a:ext>
            </a:extLst>
          </p:cNvPr>
          <p:cNvGrpSpPr/>
          <p:nvPr/>
        </p:nvGrpSpPr>
        <p:grpSpPr>
          <a:xfrm>
            <a:off x="2933700" y="-14787225"/>
            <a:ext cx="7753349" cy="864000"/>
            <a:chOff x="2933700" y="757575"/>
            <a:chExt cx="7753349" cy="864000"/>
          </a:xfrm>
        </p:grpSpPr>
        <p:sp>
          <p:nvSpPr>
            <p:cNvPr id="67" name="Rectangle: Rounded Corners 66">
              <a:extLst>
                <a:ext uri="{FF2B5EF4-FFF2-40B4-BE49-F238E27FC236}">
                  <a16:creationId xmlns:a16="http://schemas.microsoft.com/office/drawing/2014/main" id="{61668093-93F0-47CE-AE97-E285AA93BAC3}"/>
                </a:ext>
              </a:extLst>
            </p:cNvPr>
            <p:cNvSpPr/>
            <p:nvPr/>
          </p:nvSpPr>
          <p:spPr>
            <a:xfrm>
              <a:off x="3492044" y="838200"/>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68" name="Oval 67">
              <a:extLst>
                <a:ext uri="{FF2B5EF4-FFF2-40B4-BE49-F238E27FC236}">
                  <a16:creationId xmlns:a16="http://schemas.microsoft.com/office/drawing/2014/main" id="{B65F767E-D854-44F6-BBAE-D58AFD786D55}"/>
                </a:ext>
              </a:extLst>
            </p:cNvPr>
            <p:cNvSpPr/>
            <p:nvPr/>
          </p:nvSpPr>
          <p:spPr>
            <a:xfrm>
              <a:off x="2933700" y="757575"/>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6</a:t>
              </a:r>
            </a:p>
          </p:txBody>
        </p:sp>
        <p:sp>
          <p:nvSpPr>
            <p:cNvPr id="69" name="TextBox 68">
              <a:extLst>
                <a:ext uri="{FF2B5EF4-FFF2-40B4-BE49-F238E27FC236}">
                  <a16:creationId xmlns:a16="http://schemas.microsoft.com/office/drawing/2014/main" id="{F2F2064B-4339-4ECE-B5F0-EA9B7B5E3BEF}"/>
                </a:ext>
              </a:extLst>
            </p:cNvPr>
            <p:cNvSpPr txBox="1"/>
            <p:nvPr/>
          </p:nvSpPr>
          <p:spPr>
            <a:xfrm>
              <a:off x="3906719" y="933450"/>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Suppression des documents</a:t>
              </a:r>
              <a:endParaRPr lang="fr-MA" sz="2800" dirty="0">
                <a:solidFill>
                  <a:schemeClr val="tx1">
                    <a:lumMod val="75000"/>
                    <a:lumOff val="25000"/>
                  </a:schemeClr>
                </a:solidFill>
                <a:latin typeface="Fira Sans" panose="020B0503050000020004" pitchFamily="34" charset="0"/>
              </a:endParaRPr>
            </a:p>
          </p:txBody>
        </p:sp>
      </p:grpSp>
      <p:grpSp>
        <p:nvGrpSpPr>
          <p:cNvPr id="104" name="Group 103">
            <a:extLst>
              <a:ext uri="{FF2B5EF4-FFF2-40B4-BE49-F238E27FC236}">
                <a16:creationId xmlns:a16="http://schemas.microsoft.com/office/drawing/2014/main" id="{CFAB9BA4-7190-4693-AE2A-E4F3E607E0E9}"/>
              </a:ext>
            </a:extLst>
          </p:cNvPr>
          <p:cNvGrpSpPr/>
          <p:nvPr/>
        </p:nvGrpSpPr>
        <p:grpSpPr>
          <a:xfrm>
            <a:off x="2948918" y="324763"/>
            <a:ext cx="6294163" cy="777230"/>
            <a:chOff x="171451" y="800785"/>
            <a:chExt cx="9940122" cy="777230"/>
          </a:xfrm>
        </p:grpSpPr>
        <p:sp>
          <p:nvSpPr>
            <p:cNvPr id="105" name="Rectangle: Rounded Corners 104">
              <a:extLst>
                <a:ext uri="{FF2B5EF4-FFF2-40B4-BE49-F238E27FC236}">
                  <a16:creationId xmlns:a16="http://schemas.microsoft.com/office/drawing/2014/main" id="{CA0693E7-68CD-4B8A-8DA4-4E06504AE908}"/>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06" name="TextBox 105">
              <a:extLst>
                <a:ext uri="{FF2B5EF4-FFF2-40B4-BE49-F238E27FC236}">
                  <a16:creationId xmlns:a16="http://schemas.microsoft.com/office/drawing/2014/main" id="{E2D0574F-EC38-4EB8-AEA9-02D528850F6B}"/>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Insertion de données (documents)</a:t>
              </a:r>
              <a:endParaRPr lang="fr-MA" sz="2400" dirty="0">
                <a:solidFill>
                  <a:schemeClr val="tx1">
                    <a:lumMod val="75000"/>
                    <a:lumOff val="25000"/>
                  </a:schemeClr>
                </a:solidFill>
                <a:latin typeface="Fira Sans" panose="020B0503050000020004" pitchFamily="34" charset="0"/>
              </a:endParaRPr>
            </a:p>
          </p:txBody>
        </p:sp>
      </p:grpSp>
      <p:grpSp>
        <p:nvGrpSpPr>
          <p:cNvPr id="4" name="Group 3">
            <a:extLst>
              <a:ext uri="{FF2B5EF4-FFF2-40B4-BE49-F238E27FC236}">
                <a16:creationId xmlns:a16="http://schemas.microsoft.com/office/drawing/2014/main" id="{949AD003-8AF2-4813-86BC-3DCE8B0527E8}"/>
              </a:ext>
            </a:extLst>
          </p:cNvPr>
          <p:cNvGrpSpPr/>
          <p:nvPr/>
        </p:nvGrpSpPr>
        <p:grpSpPr>
          <a:xfrm>
            <a:off x="-8982329" y="1994523"/>
            <a:ext cx="5514367" cy="4494035"/>
            <a:chOff x="599821" y="1994523"/>
            <a:chExt cx="5514367" cy="4494035"/>
          </a:xfrm>
        </p:grpSpPr>
        <p:sp>
          <p:nvSpPr>
            <p:cNvPr id="42" name="Rectangle: Rounded Corners 41">
              <a:extLst>
                <a:ext uri="{FF2B5EF4-FFF2-40B4-BE49-F238E27FC236}">
                  <a16:creationId xmlns:a16="http://schemas.microsoft.com/office/drawing/2014/main" id="{A48EF6FF-A823-49D9-A79B-DB34D73D5830}"/>
                </a:ext>
              </a:extLst>
            </p:cNvPr>
            <p:cNvSpPr/>
            <p:nvPr/>
          </p:nvSpPr>
          <p:spPr>
            <a:xfrm>
              <a:off x="599821" y="1994523"/>
              <a:ext cx="5514367" cy="4494035"/>
            </a:xfrm>
            <a:prstGeom prst="roundRect">
              <a:avLst>
                <a:gd name="adj" fmla="val 913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4" name="Rectangle: Rounded Corners 43">
              <a:extLst>
                <a:ext uri="{FF2B5EF4-FFF2-40B4-BE49-F238E27FC236}">
                  <a16:creationId xmlns:a16="http://schemas.microsoft.com/office/drawing/2014/main" id="{1669D778-19D7-46D9-8562-91BD4D4D50FE}"/>
                </a:ext>
              </a:extLst>
            </p:cNvPr>
            <p:cNvSpPr/>
            <p:nvPr/>
          </p:nvSpPr>
          <p:spPr>
            <a:xfrm>
              <a:off x="1529432"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InsertOne</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6" name="Rectangle: Rounded Corners 45">
              <a:extLst>
                <a:ext uri="{FF2B5EF4-FFF2-40B4-BE49-F238E27FC236}">
                  <a16:creationId xmlns:a16="http://schemas.microsoft.com/office/drawing/2014/main" id="{EC4EB230-ED39-487B-A55B-19E70821CDD6}"/>
                </a:ext>
              </a:extLst>
            </p:cNvPr>
            <p:cNvSpPr/>
            <p:nvPr/>
          </p:nvSpPr>
          <p:spPr>
            <a:xfrm>
              <a:off x="902384" y="3260403"/>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 name="TextBox 1">
              <a:extLst>
                <a:ext uri="{FF2B5EF4-FFF2-40B4-BE49-F238E27FC236}">
                  <a16:creationId xmlns:a16="http://schemas.microsoft.com/office/drawing/2014/main" id="{A68B9E1F-3450-4817-A071-AE4D7767E517}"/>
                </a:ext>
              </a:extLst>
            </p:cNvPr>
            <p:cNvSpPr txBox="1"/>
            <p:nvPr/>
          </p:nvSpPr>
          <p:spPr>
            <a:xfrm>
              <a:off x="1126671" y="3429000"/>
              <a:ext cx="4490358" cy="2123658"/>
            </a:xfrm>
            <a:prstGeom prst="rect">
              <a:avLst/>
            </a:prstGeom>
            <a:noFill/>
          </p:spPr>
          <p:txBody>
            <a:bodyPr wrap="square" rtlCol="0">
              <a:spAutoFit/>
            </a:bodyPr>
            <a:lstStyle/>
            <a:p>
              <a:r>
                <a:rPr lang="fr-FR" sz="2400" b="1" dirty="0"/>
                <a:t>Insérer un document unique</a:t>
              </a:r>
            </a:p>
            <a:p>
              <a:endParaRPr lang="fr-FR" dirty="0"/>
            </a:p>
            <a:p>
              <a:r>
                <a:rPr lang="fr-FR" dirty="0" err="1"/>
                <a:t>db.utilisateurs.insertOne</a:t>
              </a:r>
              <a:r>
                <a:rPr lang="fr-FR" dirty="0"/>
                <a:t>(</a:t>
              </a:r>
            </a:p>
            <a:p>
              <a:r>
                <a:rPr lang="fr-FR" dirty="0"/>
                <a:t>  { "nom": "Alice", "âge": 25, "ville": "Paris", "actif": </a:t>
              </a:r>
              <a:r>
                <a:rPr lang="fr-FR" dirty="0" err="1"/>
                <a:t>true</a:t>
              </a:r>
              <a:r>
                <a:rPr lang="fr-FR" dirty="0"/>
                <a:t> }</a:t>
              </a:r>
            </a:p>
            <a:p>
              <a:r>
                <a:rPr lang="fr-FR" dirty="0"/>
                <a:t>)</a:t>
              </a:r>
            </a:p>
            <a:p>
              <a:endParaRPr lang="fr-MA" dirty="0"/>
            </a:p>
          </p:txBody>
        </p:sp>
      </p:grpSp>
      <p:grpSp>
        <p:nvGrpSpPr>
          <p:cNvPr id="7" name="Group 6">
            <a:extLst>
              <a:ext uri="{FF2B5EF4-FFF2-40B4-BE49-F238E27FC236}">
                <a16:creationId xmlns:a16="http://schemas.microsoft.com/office/drawing/2014/main" id="{02AA2A71-0323-409F-B248-C8962DD7FF71}"/>
              </a:ext>
            </a:extLst>
          </p:cNvPr>
          <p:cNvGrpSpPr/>
          <p:nvPr/>
        </p:nvGrpSpPr>
        <p:grpSpPr>
          <a:xfrm>
            <a:off x="-12296168" y="1994522"/>
            <a:ext cx="5514367" cy="4494035"/>
            <a:chOff x="6296632" y="1994522"/>
            <a:chExt cx="5514367" cy="4494035"/>
          </a:xfrm>
        </p:grpSpPr>
        <p:sp>
          <p:nvSpPr>
            <p:cNvPr id="43" name="Rectangle: Rounded Corners 42">
              <a:extLst>
                <a:ext uri="{FF2B5EF4-FFF2-40B4-BE49-F238E27FC236}">
                  <a16:creationId xmlns:a16="http://schemas.microsoft.com/office/drawing/2014/main" id="{3FE52716-E96E-484E-B800-8F06189FC89C}"/>
                </a:ext>
              </a:extLst>
            </p:cNvPr>
            <p:cNvSpPr/>
            <p:nvPr/>
          </p:nvSpPr>
          <p:spPr>
            <a:xfrm>
              <a:off x="6296632" y="1994522"/>
              <a:ext cx="5514367" cy="4494035"/>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5" name="Rectangle: Rounded Corners 44">
              <a:extLst>
                <a:ext uri="{FF2B5EF4-FFF2-40B4-BE49-F238E27FC236}">
                  <a16:creationId xmlns:a16="http://schemas.microsoft.com/office/drawing/2014/main" id="{F06BFEEE-9455-404B-AD0B-A900E5831A38}"/>
                </a:ext>
              </a:extLst>
            </p:cNvPr>
            <p:cNvSpPr/>
            <p:nvPr/>
          </p:nvSpPr>
          <p:spPr>
            <a:xfrm>
              <a:off x="7193585"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insertMany</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7" name="Rectangle: Rounded Corners 46">
              <a:extLst>
                <a:ext uri="{FF2B5EF4-FFF2-40B4-BE49-F238E27FC236}">
                  <a16:creationId xmlns:a16="http://schemas.microsoft.com/office/drawing/2014/main" id="{361A16F0-8E87-48DB-B8C6-3730B50BC3A0}"/>
                </a:ext>
              </a:extLst>
            </p:cNvPr>
            <p:cNvSpPr/>
            <p:nvPr/>
          </p:nvSpPr>
          <p:spPr>
            <a:xfrm>
              <a:off x="6571014" y="3231141"/>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8" name="TextBox 47">
              <a:extLst>
                <a:ext uri="{FF2B5EF4-FFF2-40B4-BE49-F238E27FC236}">
                  <a16:creationId xmlns:a16="http://schemas.microsoft.com/office/drawing/2014/main" id="{58BD1AEE-5EDB-41B1-9A29-6E4E6F204812}"/>
                </a:ext>
              </a:extLst>
            </p:cNvPr>
            <p:cNvSpPr txBox="1"/>
            <p:nvPr/>
          </p:nvSpPr>
          <p:spPr>
            <a:xfrm>
              <a:off x="6794545" y="3429000"/>
              <a:ext cx="4490358" cy="2400657"/>
            </a:xfrm>
            <a:prstGeom prst="rect">
              <a:avLst/>
            </a:prstGeom>
            <a:noFill/>
          </p:spPr>
          <p:txBody>
            <a:bodyPr wrap="square" rtlCol="0">
              <a:spAutoFit/>
            </a:bodyPr>
            <a:lstStyle/>
            <a:p>
              <a:r>
                <a:rPr lang="fr-FR" sz="2400" b="1" dirty="0"/>
                <a:t>Insérer plusieurs documents</a:t>
              </a:r>
              <a:endParaRPr lang="fr-FR" b="1" dirty="0"/>
            </a:p>
            <a:p>
              <a:endParaRPr lang="fr-FR" dirty="0"/>
            </a:p>
            <a:p>
              <a:r>
                <a:rPr lang="en-US" dirty="0" err="1"/>
                <a:t>db.utilisateurs.insertMany</a:t>
              </a:r>
              <a:r>
                <a:rPr lang="en-US" dirty="0"/>
                <a:t>([</a:t>
              </a:r>
            </a:p>
            <a:p>
              <a:r>
                <a:rPr lang="en-US" dirty="0"/>
                <a:t>  { "nom": "Bob", "</a:t>
              </a:r>
              <a:r>
                <a:rPr lang="en-US" dirty="0" err="1"/>
                <a:t>âge</a:t>
              </a:r>
              <a:r>
                <a:rPr lang="en-US" dirty="0"/>
                <a:t>": 30, "</a:t>
              </a:r>
              <a:r>
                <a:rPr lang="en-US" dirty="0" err="1"/>
                <a:t>ville</a:t>
              </a:r>
              <a:r>
                <a:rPr lang="en-US" dirty="0"/>
                <a:t>": "Lyon" },</a:t>
              </a:r>
            </a:p>
            <a:p>
              <a:r>
                <a:rPr lang="en-US" dirty="0"/>
                <a:t>  { "nom": "Charlie", "</a:t>
              </a:r>
              <a:r>
                <a:rPr lang="en-US" dirty="0" err="1"/>
                <a:t>âge</a:t>
              </a:r>
              <a:r>
                <a:rPr lang="en-US" dirty="0"/>
                <a:t>": 22, "</a:t>
              </a:r>
              <a:r>
                <a:rPr lang="en-US" dirty="0" err="1"/>
                <a:t>ville</a:t>
              </a:r>
              <a:r>
                <a:rPr lang="en-US" dirty="0"/>
                <a:t>": "Marseille" }</a:t>
              </a:r>
            </a:p>
            <a:p>
              <a:r>
                <a:rPr lang="en-US" dirty="0"/>
                <a:t>])</a:t>
              </a:r>
            </a:p>
            <a:p>
              <a:endParaRPr lang="fr-MA" dirty="0"/>
            </a:p>
          </p:txBody>
        </p:sp>
      </p:grpSp>
      <p:grpSp>
        <p:nvGrpSpPr>
          <p:cNvPr id="37" name="Group 36">
            <a:extLst>
              <a:ext uri="{FF2B5EF4-FFF2-40B4-BE49-F238E27FC236}">
                <a16:creationId xmlns:a16="http://schemas.microsoft.com/office/drawing/2014/main" id="{F1BA0958-7288-4B8B-AD57-7EEA9EC2D0CE}"/>
              </a:ext>
            </a:extLst>
          </p:cNvPr>
          <p:cNvGrpSpPr/>
          <p:nvPr/>
        </p:nvGrpSpPr>
        <p:grpSpPr>
          <a:xfrm>
            <a:off x="-6454772" y="1994522"/>
            <a:ext cx="5514367" cy="4494035"/>
            <a:chOff x="6296632" y="1994522"/>
            <a:chExt cx="5514367" cy="4494035"/>
          </a:xfrm>
        </p:grpSpPr>
        <p:sp>
          <p:nvSpPr>
            <p:cNvPr id="38" name="Rectangle: Rounded Corners 37">
              <a:extLst>
                <a:ext uri="{FF2B5EF4-FFF2-40B4-BE49-F238E27FC236}">
                  <a16:creationId xmlns:a16="http://schemas.microsoft.com/office/drawing/2014/main" id="{E96BDE10-9EF5-4E2A-AB4C-C77F32069C9D}"/>
                </a:ext>
              </a:extLst>
            </p:cNvPr>
            <p:cNvSpPr/>
            <p:nvPr/>
          </p:nvSpPr>
          <p:spPr>
            <a:xfrm>
              <a:off x="6296632" y="1994522"/>
              <a:ext cx="5514367" cy="4494035"/>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9" name="Rectangle: Rounded Corners 38">
              <a:extLst>
                <a:ext uri="{FF2B5EF4-FFF2-40B4-BE49-F238E27FC236}">
                  <a16:creationId xmlns:a16="http://schemas.microsoft.com/office/drawing/2014/main" id="{B176C1D1-0E9B-40A9-9CBA-96BA83071A75}"/>
                </a:ext>
              </a:extLst>
            </p:cNvPr>
            <p:cNvSpPr/>
            <p:nvPr/>
          </p:nvSpPr>
          <p:spPr>
            <a:xfrm>
              <a:off x="6896390" y="2241662"/>
              <a:ext cx="4314849"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Personnalisation</a:t>
              </a:r>
              <a:r>
                <a:rPr kumimoji="0" lang="en-US" altLang="en-US" sz="3200" b="1" i="0" u="none" strike="noStrike" cap="none" normalizeH="0" baseline="0" dirty="0">
                  <a:ln>
                    <a:noFill/>
                  </a:ln>
                  <a:solidFill>
                    <a:srgbClr val="017289"/>
                  </a:solidFill>
                  <a:effectLst/>
                  <a:latin typeface="Arial" panose="020B0604020202020204" pitchFamily="34" charset="0"/>
                </a:rPr>
                <a:t> ‘id’</a:t>
              </a:r>
            </a:p>
          </p:txBody>
        </p:sp>
        <p:sp>
          <p:nvSpPr>
            <p:cNvPr id="40" name="Rectangle: Rounded Corners 39">
              <a:extLst>
                <a:ext uri="{FF2B5EF4-FFF2-40B4-BE49-F238E27FC236}">
                  <a16:creationId xmlns:a16="http://schemas.microsoft.com/office/drawing/2014/main" id="{2C76A3E1-D86C-480C-AE36-D2B2BF1D5163}"/>
                </a:ext>
              </a:extLst>
            </p:cNvPr>
            <p:cNvSpPr/>
            <p:nvPr/>
          </p:nvSpPr>
          <p:spPr>
            <a:xfrm>
              <a:off x="6571014" y="3231141"/>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1" name="TextBox 40">
              <a:extLst>
                <a:ext uri="{FF2B5EF4-FFF2-40B4-BE49-F238E27FC236}">
                  <a16:creationId xmlns:a16="http://schemas.microsoft.com/office/drawing/2014/main" id="{522B0686-728F-42AC-961E-96768C64AF7A}"/>
                </a:ext>
              </a:extLst>
            </p:cNvPr>
            <p:cNvSpPr txBox="1"/>
            <p:nvPr/>
          </p:nvSpPr>
          <p:spPr>
            <a:xfrm>
              <a:off x="6794545" y="3429000"/>
              <a:ext cx="4490358" cy="2492990"/>
            </a:xfrm>
            <a:prstGeom prst="rect">
              <a:avLst/>
            </a:prstGeom>
            <a:noFill/>
          </p:spPr>
          <p:txBody>
            <a:bodyPr wrap="square" rtlCol="0">
              <a:spAutoFit/>
            </a:bodyPr>
            <a:lstStyle/>
            <a:p>
              <a:r>
                <a:rPr lang="fr-FR" sz="2400" b="1" dirty="0"/>
                <a:t>Insérer un document unique avec un id personnalisé</a:t>
              </a:r>
            </a:p>
            <a:p>
              <a:endParaRPr lang="fr-FR" dirty="0"/>
            </a:p>
            <a:p>
              <a:r>
                <a:rPr lang="en-US" dirty="0" err="1"/>
                <a:t>db.utilisateurs.insertOne</a:t>
              </a:r>
              <a:r>
                <a:rPr lang="en-US" dirty="0"/>
                <a:t>(</a:t>
              </a:r>
            </a:p>
            <a:p>
              <a:r>
                <a:rPr lang="en-US" dirty="0"/>
                <a:t>  { "_id": 1001, "nom": "David", "</a:t>
              </a:r>
              <a:r>
                <a:rPr lang="en-US" dirty="0" err="1"/>
                <a:t>âge</a:t>
              </a:r>
              <a:r>
                <a:rPr lang="en-US" dirty="0"/>
                <a:t>": 40, "</a:t>
              </a:r>
              <a:r>
                <a:rPr lang="en-US" dirty="0" err="1"/>
                <a:t>ville</a:t>
              </a:r>
              <a:r>
                <a:rPr lang="en-US" dirty="0"/>
                <a:t>": "Nice" }</a:t>
              </a:r>
            </a:p>
            <a:p>
              <a:r>
                <a:rPr lang="en-US" dirty="0"/>
                <a:t>)</a:t>
              </a:r>
            </a:p>
            <a:p>
              <a:endParaRPr lang="fr-MA" dirty="0"/>
            </a:p>
          </p:txBody>
        </p:sp>
      </p:grpSp>
      <p:sp>
        <p:nvSpPr>
          <p:cNvPr id="49" name="TextBox 48">
            <a:extLst>
              <a:ext uri="{FF2B5EF4-FFF2-40B4-BE49-F238E27FC236}">
                <a16:creationId xmlns:a16="http://schemas.microsoft.com/office/drawing/2014/main" id="{95040FE6-6BAF-4442-B2E8-C28EB7F27A01}"/>
              </a:ext>
            </a:extLst>
          </p:cNvPr>
          <p:cNvSpPr txBox="1"/>
          <p:nvPr/>
        </p:nvSpPr>
        <p:spPr>
          <a:xfrm>
            <a:off x="266837"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Options </a:t>
            </a:r>
            <a:r>
              <a:rPr lang="en-US" sz="3200" dirty="0" err="1">
                <a:latin typeface="Bahnschrift" panose="020B0502040204020203" pitchFamily="34" charset="0"/>
                <a:cs typeface="Aharoni" panose="02010803020104030203" pitchFamily="2" charset="-79"/>
              </a:rPr>
              <a:t>avancées</a:t>
            </a:r>
            <a:r>
              <a:rPr lang="en-US" sz="3200" dirty="0">
                <a:latin typeface="Bahnschrift" panose="020B0502040204020203" pitchFamily="34" charset="0"/>
                <a:cs typeface="Aharoni" panose="02010803020104030203" pitchFamily="2" charset="-79"/>
              </a:rPr>
              <a:t> </a:t>
            </a:r>
            <a:r>
              <a:rPr lang="en-US" sz="3200" dirty="0" err="1">
                <a:latin typeface="Bahnschrift" panose="020B0502040204020203" pitchFamily="34" charset="0"/>
                <a:cs typeface="Aharoni" panose="02010803020104030203" pitchFamily="2" charset="-79"/>
              </a:rPr>
              <a:t>d'insertion</a:t>
            </a:r>
            <a:endParaRPr lang="fr-MA" sz="3200" dirty="0">
              <a:latin typeface="Bahnschrift" panose="020B0502040204020203" pitchFamily="34" charset="0"/>
              <a:cs typeface="Aharoni" panose="02010803020104030203" pitchFamily="2" charset="-79"/>
            </a:endParaRPr>
          </a:p>
        </p:txBody>
      </p:sp>
      <p:pic>
        <p:nvPicPr>
          <p:cNvPr id="11" name="Picture 10">
            <a:extLst>
              <a:ext uri="{FF2B5EF4-FFF2-40B4-BE49-F238E27FC236}">
                <a16:creationId xmlns:a16="http://schemas.microsoft.com/office/drawing/2014/main" id="{2B7A2A34-34C2-4017-B258-AB0B67FDE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grpSp>
        <p:nvGrpSpPr>
          <p:cNvPr id="3" name="Group 2">
            <a:extLst>
              <a:ext uri="{FF2B5EF4-FFF2-40B4-BE49-F238E27FC236}">
                <a16:creationId xmlns:a16="http://schemas.microsoft.com/office/drawing/2014/main" id="{855E20BB-49E9-483F-9B05-B7EE6B307E63}"/>
              </a:ext>
            </a:extLst>
          </p:cNvPr>
          <p:cNvGrpSpPr/>
          <p:nvPr/>
        </p:nvGrpSpPr>
        <p:grpSpPr>
          <a:xfrm>
            <a:off x="4693053" y="2825508"/>
            <a:ext cx="6538565" cy="2438741"/>
            <a:chOff x="4693053" y="2825508"/>
            <a:chExt cx="6538565" cy="2438741"/>
          </a:xfrm>
        </p:grpSpPr>
        <p:sp>
          <p:nvSpPr>
            <p:cNvPr id="12" name="Rectangle: Rounded Corners 11">
              <a:extLst>
                <a:ext uri="{FF2B5EF4-FFF2-40B4-BE49-F238E27FC236}">
                  <a16:creationId xmlns:a16="http://schemas.microsoft.com/office/drawing/2014/main" id="{DA28A2E2-4364-4CDC-AB12-3F8917B90869}"/>
                </a:ext>
              </a:extLst>
            </p:cNvPr>
            <p:cNvSpPr/>
            <p:nvPr/>
          </p:nvSpPr>
          <p:spPr>
            <a:xfrm rot="5400000">
              <a:off x="6742965" y="775596"/>
              <a:ext cx="2438741" cy="6538565"/>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TextBox 12">
              <a:extLst>
                <a:ext uri="{FF2B5EF4-FFF2-40B4-BE49-F238E27FC236}">
                  <a16:creationId xmlns:a16="http://schemas.microsoft.com/office/drawing/2014/main" id="{5562223E-81AE-4576-8D14-7F216A0ACB4D}"/>
                </a:ext>
              </a:extLst>
            </p:cNvPr>
            <p:cNvSpPr txBox="1"/>
            <p:nvPr/>
          </p:nvSpPr>
          <p:spPr>
            <a:xfrm>
              <a:off x="5322133" y="3070314"/>
              <a:ext cx="5666996" cy="2031325"/>
            </a:xfrm>
            <a:prstGeom prst="rect">
              <a:avLst/>
            </a:prstGeom>
            <a:noFill/>
          </p:spPr>
          <p:txBody>
            <a:bodyPr wrap="square" rtlCol="0">
              <a:spAutoFit/>
            </a:bodyPr>
            <a:lstStyle/>
            <a:p>
              <a:pPr>
                <a:buNone/>
              </a:pPr>
              <a:r>
                <a:rPr lang="fr-FR" b="1" dirty="0">
                  <a:solidFill>
                    <a:srgbClr val="11D5FD"/>
                  </a:solidFill>
                </a:rPr>
                <a:t>Indexation pour améliorer les performances</a:t>
              </a:r>
            </a:p>
            <a:p>
              <a:pPr>
                <a:buNone/>
              </a:pPr>
              <a:endParaRPr lang="fr-FR" b="1" dirty="0"/>
            </a:p>
            <a:p>
              <a:r>
                <a:rPr lang="fr-FR" dirty="0">
                  <a:solidFill>
                    <a:schemeClr val="bg1"/>
                  </a:solidFill>
                </a:rPr>
                <a:t>Après insérer en masse, il est recommandé de créer un index sur les champs les plus recherchés.</a:t>
              </a:r>
            </a:p>
            <a:p>
              <a:endParaRPr lang="fr-FR" dirty="0"/>
            </a:p>
            <a:p>
              <a:r>
                <a:rPr lang="en-US" dirty="0" err="1">
                  <a:solidFill>
                    <a:schemeClr val="bg1"/>
                  </a:solidFill>
                </a:rPr>
                <a:t>db.utilisateurs.createIndex</a:t>
              </a:r>
              <a:r>
                <a:rPr lang="en-US" dirty="0">
                  <a:solidFill>
                    <a:schemeClr val="bg1"/>
                  </a:solidFill>
                </a:rPr>
                <a:t>({ "nom": 1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0" name="Oval 49">
              <a:extLst>
                <a:ext uri="{FF2B5EF4-FFF2-40B4-BE49-F238E27FC236}">
                  <a16:creationId xmlns:a16="http://schemas.microsoft.com/office/drawing/2014/main" id="{4327009B-9766-4ED7-B518-8559AA6EA0B3}"/>
                </a:ext>
              </a:extLst>
            </p:cNvPr>
            <p:cNvSpPr/>
            <p:nvPr/>
          </p:nvSpPr>
          <p:spPr>
            <a:xfrm>
              <a:off x="4845644" y="3001840"/>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2</a:t>
              </a:r>
              <a:endParaRPr lang="fr-MA" b="1" dirty="0"/>
            </a:p>
          </p:txBody>
        </p:sp>
      </p:grpSp>
      <p:grpSp>
        <p:nvGrpSpPr>
          <p:cNvPr id="31" name="Group 30">
            <a:extLst>
              <a:ext uri="{FF2B5EF4-FFF2-40B4-BE49-F238E27FC236}">
                <a16:creationId xmlns:a16="http://schemas.microsoft.com/office/drawing/2014/main" id="{E04B0444-45A4-4480-BA91-BD2120406E2C}"/>
              </a:ext>
            </a:extLst>
          </p:cNvPr>
          <p:cNvGrpSpPr/>
          <p:nvPr/>
        </p:nvGrpSpPr>
        <p:grpSpPr>
          <a:xfrm>
            <a:off x="16906127" y="1764141"/>
            <a:ext cx="7684005" cy="4578732"/>
            <a:chOff x="4072567" y="1764141"/>
            <a:chExt cx="7684005" cy="4578732"/>
          </a:xfrm>
        </p:grpSpPr>
        <p:sp>
          <p:nvSpPr>
            <p:cNvPr id="32" name="Rectangle: Rounded Corners 31">
              <a:extLst>
                <a:ext uri="{FF2B5EF4-FFF2-40B4-BE49-F238E27FC236}">
                  <a16:creationId xmlns:a16="http://schemas.microsoft.com/office/drawing/2014/main" id="{01B2393B-DA13-416A-B460-20CCB4455249}"/>
                </a:ext>
              </a:extLst>
            </p:cNvPr>
            <p:cNvSpPr/>
            <p:nvPr/>
          </p:nvSpPr>
          <p:spPr>
            <a:xfrm rot="5400000">
              <a:off x="5625204" y="211504"/>
              <a:ext cx="4578732" cy="7684005"/>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TextBox 32">
              <a:extLst>
                <a:ext uri="{FF2B5EF4-FFF2-40B4-BE49-F238E27FC236}">
                  <a16:creationId xmlns:a16="http://schemas.microsoft.com/office/drawing/2014/main" id="{CDD15B56-AEFE-45C4-89F8-B929E1E4FD07}"/>
                </a:ext>
              </a:extLst>
            </p:cNvPr>
            <p:cNvSpPr txBox="1"/>
            <p:nvPr/>
          </p:nvSpPr>
          <p:spPr>
            <a:xfrm>
              <a:off x="4701646" y="2008948"/>
              <a:ext cx="6873636" cy="4276549"/>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11D5FD"/>
                  </a:solidFill>
                  <a:effectLst/>
                  <a:latin typeface="Arial" panose="020B0604020202020204" pitchFamily="34" charset="0"/>
                </a:rPr>
                <a:t>Gestion des </a:t>
              </a:r>
              <a:r>
                <a:rPr kumimoji="0" lang="en-US" altLang="en-US" sz="1800" b="1" i="0" u="none" strike="noStrike" cap="none" normalizeH="0" baseline="0" dirty="0" err="1">
                  <a:ln>
                    <a:noFill/>
                  </a:ln>
                  <a:solidFill>
                    <a:srgbClr val="11D5FD"/>
                  </a:solidFill>
                  <a:effectLst/>
                  <a:latin typeface="Arial" panose="020B0604020202020204" pitchFamily="34" charset="0"/>
                </a:rPr>
                <a:t>erreurs</a:t>
              </a:r>
              <a:r>
                <a:rPr kumimoji="0" lang="en-US" altLang="en-US" sz="1800" b="1" i="0" u="none" strike="noStrike" cap="none" normalizeH="0" baseline="0" dirty="0">
                  <a:ln>
                    <a:noFill/>
                  </a:ln>
                  <a:solidFill>
                    <a:srgbClr val="11D5FD"/>
                  </a:solidFill>
                  <a:effectLst/>
                  <a:latin typeface="Arial" panose="020B0604020202020204" pitchFamily="34" charset="0"/>
                </a:rPr>
                <a:t> avec </a:t>
              </a:r>
              <a:r>
                <a:rPr kumimoji="0" lang="en-US" altLang="en-US" sz="1800" b="1" i="0" u="none" strike="noStrike" cap="none" normalizeH="0" baseline="0" dirty="0">
                  <a:ln>
                    <a:noFill/>
                  </a:ln>
                  <a:solidFill>
                    <a:srgbClr val="11D5FD"/>
                  </a:solidFill>
                  <a:effectLst/>
                  <a:latin typeface="Arial Unicode MS"/>
                </a:rPr>
                <a:t>ordered</a:t>
              </a:r>
              <a:r>
                <a:rPr kumimoji="0" lang="en-US" altLang="en-US" sz="1800" b="1" i="0" u="none" strike="noStrike" cap="none" normalizeH="0" baseline="0" dirty="0">
                  <a:ln>
                    <a:noFill/>
                  </a:ln>
                  <a:solidFill>
                    <a:srgbClr val="11D5FD"/>
                  </a:solidFill>
                  <a:effectLst/>
                </a:rPr>
                <a:t> et </a:t>
              </a:r>
              <a:r>
                <a:rPr kumimoji="0" lang="en-US" altLang="en-US" sz="1800" b="1" i="0" u="none" strike="noStrike" cap="none" normalizeH="0" baseline="0" dirty="0">
                  <a:ln>
                    <a:noFill/>
                  </a:ln>
                  <a:solidFill>
                    <a:srgbClr val="11D5FD"/>
                  </a:solidFill>
                  <a:effectLst/>
                  <a:latin typeface="Arial Unicode MS"/>
                </a:rPr>
                <a:t>unordered</a:t>
              </a:r>
              <a:endParaRPr kumimoji="0" lang="en-US" altLang="en-US" sz="1800" b="1" i="0" u="none" strike="noStrike" cap="none" normalizeH="0" baseline="0" dirty="0">
                <a:ln>
                  <a:noFill/>
                </a:ln>
                <a:solidFill>
                  <a:srgbClr val="11D5FD"/>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bg1"/>
                  </a:solidFill>
                  <a:effectLst/>
                  <a:latin typeface="Arial" panose="020B0604020202020204" pitchFamily="34" charset="0"/>
                </a:rPr>
                <a:t>Par </a:t>
              </a:r>
              <a:r>
                <a:rPr kumimoji="0" lang="en-US" altLang="en-US" sz="1800" b="0" i="0" u="none" strike="noStrike" cap="none" normalizeH="0" baseline="0" dirty="0" err="1">
                  <a:ln>
                    <a:noFill/>
                  </a:ln>
                  <a:solidFill>
                    <a:schemeClr val="bg1"/>
                  </a:solidFill>
                  <a:effectLst/>
                  <a:latin typeface="Arial" panose="020B0604020202020204" pitchFamily="34" charset="0"/>
                </a:rPr>
                <a:t>défaut</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Unicode MS"/>
                </a:rPr>
                <a:t>insertMany</a:t>
              </a:r>
              <a:r>
                <a:rPr kumimoji="0" lang="en-US" altLang="en-US" sz="1800" b="0" i="0" u="none" strike="noStrike" cap="none" normalizeH="0" baseline="0" dirty="0">
                  <a:ln>
                    <a:noFill/>
                  </a:ln>
                  <a:solidFill>
                    <a:schemeClr val="bg1"/>
                  </a:solidFill>
                  <a:effectLst/>
                  <a:latin typeface="Arial Unicode MS"/>
                </a:rPr>
                <a:t>()</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est</a:t>
              </a:r>
              <a:r>
                <a:rPr kumimoji="0" lang="en-US" altLang="en-US" sz="1800" b="0" i="0" u="none" strike="noStrike" cap="none" normalizeH="0" baseline="0" dirty="0">
                  <a:ln>
                    <a:noFill/>
                  </a:ln>
                  <a:solidFill>
                    <a:schemeClr val="bg1"/>
                  </a:solidFill>
                  <a:effectLst/>
                </a:rPr>
                <a:t> </a:t>
              </a:r>
              <a:r>
                <a:rPr kumimoji="0" lang="en-US" altLang="en-US" sz="1800" b="1" i="0" u="none" strike="noStrike" cap="none" normalizeH="0" baseline="0" dirty="0">
                  <a:ln>
                    <a:noFill/>
                  </a:ln>
                  <a:effectLst/>
                  <a:latin typeface="Arial" panose="020B0604020202020204" pitchFamily="34" charset="0"/>
                </a:rPr>
                <a:t>ordered</a:t>
              </a:r>
              <a:r>
                <a:rPr kumimoji="0" lang="en-US" altLang="en-US" sz="1800" b="0" i="0" u="none" strike="noStrike" cap="none" normalizeH="0" baseline="0" dirty="0">
                  <a:ln>
                    <a:noFill/>
                  </a:ln>
                  <a:solidFill>
                    <a:schemeClr val="bg1"/>
                  </a:solidFill>
                  <a:effectLst/>
                  <a:latin typeface="Arial" panose="020B0604020202020204" pitchFamily="34" charset="0"/>
                </a:rPr>
                <a:t> : </a:t>
              </a:r>
              <a:r>
                <a:rPr kumimoji="0" lang="en-US" altLang="en-US" sz="1800" b="0" i="0" u="none" strike="noStrike" cap="none" normalizeH="0" baseline="0" dirty="0" err="1">
                  <a:ln>
                    <a:noFill/>
                  </a:ln>
                  <a:solidFill>
                    <a:schemeClr val="bg1"/>
                  </a:solidFill>
                  <a:effectLst/>
                  <a:latin typeface="Arial" panose="020B0604020202020204" pitchFamily="34" charset="0"/>
                </a:rPr>
                <a:t>s'il</a:t>
              </a:r>
              <a:r>
                <a:rPr kumimoji="0" lang="en-US" altLang="en-US" sz="1800" b="0" i="0" u="none" strike="noStrike" cap="none" normalizeH="0" baseline="0" dirty="0">
                  <a:ln>
                    <a:noFill/>
                  </a:ln>
                  <a:solidFill>
                    <a:schemeClr val="bg1"/>
                  </a:solidFill>
                  <a:effectLst/>
                  <a:latin typeface="Arial" panose="020B0604020202020204" pitchFamily="34" charset="0"/>
                </a:rPr>
                <a:t> y a </a:t>
              </a:r>
              <a:r>
                <a:rPr kumimoji="0" lang="en-US" altLang="en-US" sz="1800" b="0" i="0" u="none" strike="noStrike" cap="none" normalizeH="0" baseline="0" dirty="0" err="1">
                  <a:ln>
                    <a:noFill/>
                  </a:ln>
                  <a:solidFill>
                    <a:schemeClr val="bg1"/>
                  </a:solidFill>
                  <a:effectLst/>
                  <a:latin typeface="Arial" panose="020B0604020202020204" pitchFamily="34" charset="0"/>
                </a:rPr>
                <a:t>une</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erreur</a:t>
              </a:r>
              <a:r>
                <a:rPr kumimoji="0" lang="en-US" altLang="en-US" sz="1800" b="0" i="0" u="none" strike="noStrike" cap="none" normalizeH="0" baseline="0" dirty="0">
                  <a:ln>
                    <a:noFill/>
                  </a:ln>
                  <a:solidFill>
                    <a:schemeClr val="bg1"/>
                  </a:solidFill>
                  <a:effectLst/>
                  <a:latin typeface="Arial" panose="020B0604020202020204" pitchFamily="34" charset="0"/>
                </a:rPr>
                <a:t>, il </a:t>
              </a:r>
              <a:r>
                <a:rPr kumimoji="0" lang="en-US" altLang="en-US" sz="1800" b="0" i="0" u="none" strike="noStrike" cap="none" normalizeH="0" baseline="0" dirty="0" err="1">
                  <a:ln>
                    <a:noFill/>
                  </a:ln>
                  <a:solidFill>
                    <a:schemeClr val="bg1"/>
                  </a:solidFill>
                  <a:effectLst/>
                  <a:latin typeface="Arial" panose="020B0604020202020204" pitchFamily="34" charset="0"/>
                </a:rPr>
                <a:t>stoppe</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l’insertion</a:t>
              </a:r>
              <a:r>
                <a:rPr kumimoji="0" lang="en-US" altLang="en-US" sz="1800" b="0" i="0" u="none" strike="noStrike" cap="none" normalizeH="0" baseline="0" dirty="0">
                  <a:ln>
                    <a:noFill/>
                  </a:ln>
                  <a:solidFill>
                    <a:schemeClr val="bg1"/>
                  </a:solidFill>
                  <a:effectLst/>
                  <a:latin typeface="Arial" panose="020B0604020202020204" pitchFamily="34" charset="0"/>
                </a:rPr>
                <a:t>.</a:t>
              </a:r>
              <a:endParaRPr kumimoji="0" lang="en-US" altLang="en-US" sz="18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effectLst/>
                  <a:latin typeface="Arial" panose="020B0604020202020204" pitchFamily="34" charset="0"/>
                </a:rPr>
                <a:t>Option </a:t>
              </a:r>
              <a:r>
                <a:rPr kumimoji="0" lang="en-US" altLang="en-US" sz="1800" b="1" i="0" u="none" strike="noStrike" cap="none" normalizeH="0" baseline="0" dirty="0">
                  <a:ln>
                    <a:noFill/>
                  </a:ln>
                  <a:effectLst/>
                  <a:latin typeface="Arial Unicode MS"/>
                </a:rPr>
                <a:t>ordered: false</a:t>
              </a:r>
              <a:r>
                <a:rPr kumimoji="0" lang="en-US" altLang="en-US" sz="1800" b="1" i="0" u="none" strike="noStrike" cap="none" normalizeH="0" baseline="0" dirty="0">
                  <a:ln>
                    <a:noFill/>
                  </a:ln>
                  <a:effectLst/>
                </a:rPr>
                <a:t> (Insertion </a:t>
              </a:r>
              <a:r>
                <a:rPr kumimoji="0" lang="en-US" altLang="en-US" sz="1800" b="1" i="0" u="none" strike="noStrike" cap="none" normalizeH="0" baseline="0" dirty="0" err="1">
                  <a:ln>
                    <a:noFill/>
                  </a:ln>
                  <a:effectLst/>
                </a:rPr>
                <a:t>en</a:t>
              </a:r>
              <a:r>
                <a:rPr kumimoji="0" lang="en-US" altLang="en-US" sz="1800" b="1" i="0" u="none" strike="noStrike" cap="none" normalizeH="0" baseline="0" dirty="0">
                  <a:ln>
                    <a:noFill/>
                  </a:ln>
                  <a:effectLst/>
                </a:rPr>
                <a:t> mode non </a:t>
              </a:r>
              <a:r>
                <a:rPr kumimoji="0" lang="en-US" altLang="en-US" sz="1800" b="1" i="0" u="none" strike="noStrike" cap="none" normalizeH="0" baseline="0" dirty="0" err="1">
                  <a:ln>
                    <a:noFill/>
                  </a:ln>
                  <a:effectLst/>
                </a:rPr>
                <a:t>bloquant</a:t>
              </a:r>
              <a:r>
                <a:rPr kumimoji="0" lang="en-US" altLang="en-US" sz="1800" b="1" i="0" u="none" strike="noStrike" cap="none" normalizeH="0" baseline="0" dirty="0">
                  <a:ln>
                    <a:noFill/>
                  </a:ln>
                  <a:effectLst/>
                </a:rPr>
                <a:t>)</a:t>
              </a:r>
              <a:endParaRPr kumimoji="0" lang="en-US" altLang="en-US" sz="1800" b="1"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bg1"/>
                  </a:solidFill>
                  <a:effectLst/>
                  <a:latin typeface="Arial" panose="020B0604020202020204" pitchFamily="34" charset="0"/>
                </a:rPr>
                <a:t>Si </a:t>
              </a:r>
              <a:r>
                <a:rPr kumimoji="0" lang="en-US" altLang="en-US" sz="1800" b="0" i="0" u="none" strike="noStrike" cap="none" normalizeH="0" baseline="0" dirty="0" err="1">
                  <a:ln>
                    <a:noFill/>
                  </a:ln>
                  <a:solidFill>
                    <a:schemeClr val="bg1"/>
                  </a:solidFill>
                  <a:effectLst/>
                  <a:latin typeface="Arial" panose="020B0604020202020204" pitchFamily="34" charset="0"/>
                </a:rPr>
                <a:t>l’un</a:t>
              </a:r>
              <a:r>
                <a:rPr kumimoji="0" lang="en-US" altLang="en-US" sz="1800" b="0" i="0" u="none" strike="noStrike" cap="none" normalizeH="0" baseline="0" dirty="0">
                  <a:ln>
                    <a:noFill/>
                  </a:ln>
                  <a:solidFill>
                    <a:schemeClr val="bg1"/>
                  </a:solidFill>
                  <a:effectLst/>
                  <a:latin typeface="Arial" panose="020B0604020202020204" pitchFamily="34" charset="0"/>
                </a:rPr>
                <a:t> des documents </a:t>
              </a:r>
              <a:r>
                <a:rPr kumimoji="0" lang="en-US" altLang="en-US" sz="1800" b="0" i="0" u="none" strike="noStrike" cap="none" normalizeH="0" baseline="0" dirty="0" err="1">
                  <a:ln>
                    <a:noFill/>
                  </a:ln>
                  <a:solidFill>
                    <a:schemeClr val="bg1"/>
                  </a:solidFill>
                  <a:effectLst/>
                  <a:latin typeface="Arial" panose="020B0604020202020204" pitchFamily="34" charset="0"/>
                </a:rPr>
                <a:t>contient</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une</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erreur</a:t>
              </a:r>
              <a:r>
                <a:rPr kumimoji="0" lang="en-US" altLang="en-US" sz="1800" b="0" i="0" u="none" strike="noStrike" cap="none" normalizeH="0" baseline="0" dirty="0">
                  <a:ln>
                    <a:noFill/>
                  </a:ln>
                  <a:solidFill>
                    <a:schemeClr val="bg1"/>
                  </a:solidFill>
                  <a:effectLst/>
                  <a:latin typeface="Arial" panose="020B0604020202020204" pitchFamily="34" charset="0"/>
                </a:rPr>
                <a:t> (ex : un </a:t>
              </a:r>
              <a:r>
                <a:rPr kumimoji="0" lang="en-US" altLang="en-US" sz="1800" b="0" i="0" u="none" strike="noStrike" cap="none" normalizeH="0" baseline="0" dirty="0">
                  <a:ln>
                    <a:noFill/>
                  </a:ln>
                  <a:solidFill>
                    <a:schemeClr val="bg1"/>
                  </a:solidFill>
                  <a:effectLst/>
                  <a:latin typeface="Arial Unicode MS"/>
                </a:rPr>
                <a:t>_id</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dupliqué</a:t>
              </a:r>
              <a:r>
                <a:rPr kumimoji="0" lang="en-US" altLang="en-US" sz="1800" b="0" i="0" u="none" strike="noStrike" cap="none" normalizeH="0" baseline="0" dirty="0">
                  <a:ln>
                    <a:noFill/>
                  </a:ln>
                  <a:solidFill>
                    <a:schemeClr val="bg1"/>
                  </a:solidFill>
                  <a:effectLst/>
                </a:rPr>
                <a:t>), les </a:t>
              </a:r>
              <a:r>
                <a:rPr kumimoji="0" lang="en-US" altLang="en-US" sz="1800" b="0" i="0" u="none" strike="noStrike" cap="none" normalizeH="0" baseline="0" dirty="0" err="1">
                  <a:ln>
                    <a:noFill/>
                  </a:ln>
                  <a:solidFill>
                    <a:schemeClr val="bg1"/>
                  </a:solidFill>
                  <a:effectLst/>
                </a:rPr>
                <a:t>autres</a:t>
              </a:r>
              <a:r>
                <a:rPr kumimoji="0" lang="en-US" altLang="en-US" sz="1800" b="0" i="0" u="none" strike="noStrike" cap="none" normalizeH="0" baseline="0" dirty="0">
                  <a:ln>
                    <a:noFill/>
                  </a:ln>
                  <a:solidFill>
                    <a:schemeClr val="bg1"/>
                  </a:solidFill>
                  <a:effectLst/>
                </a:rPr>
                <a:t> documents </a:t>
              </a:r>
              <a:r>
                <a:rPr kumimoji="0" lang="en-US" altLang="en-US" sz="1800" b="0" i="0" u="none" strike="noStrike" cap="none" normalizeH="0" baseline="0" dirty="0" err="1">
                  <a:ln>
                    <a:noFill/>
                  </a:ln>
                  <a:solidFill>
                    <a:schemeClr val="bg1"/>
                  </a:solidFill>
                  <a:effectLst/>
                </a:rPr>
                <a:t>seront</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quand</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même</a:t>
              </a:r>
              <a:r>
                <a:rPr kumimoji="0" lang="en-US" altLang="en-US" sz="1800" b="0" i="0" u="none" strike="noStrike" cap="none" normalizeH="0" baseline="0" dirty="0">
                  <a:ln>
                    <a:noFill/>
                  </a:ln>
                  <a:solidFill>
                    <a:schemeClr val="bg1"/>
                  </a:solidFill>
                  <a:effectLst/>
                </a:rPr>
                <a:t> </a:t>
              </a:r>
              <a:r>
                <a:rPr kumimoji="0" lang="en-US" altLang="en-US" sz="1800" b="0" i="0" u="none" strike="noStrike" cap="none" normalizeH="0" baseline="0" dirty="0" err="1">
                  <a:ln>
                    <a:noFill/>
                  </a:ln>
                  <a:solidFill>
                    <a:schemeClr val="bg1"/>
                  </a:solidFill>
                  <a:effectLst/>
                </a:rPr>
                <a:t>insérés</a:t>
              </a:r>
              <a:r>
                <a:rPr kumimoji="0" lang="en-US" altLang="en-US" sz="1800" b="0" i="0" u="none" strike="noStrike" cap="none" normalizeH="0" baseline="0" dirty="0">
                  <a:ln>
                    <a:noFill/>
                  </a:ln>
                  <a:solidFill>
                    <a:schemeClr val="bg1"/>
                  </a:solidFill>
                  <a:effectLst/>
                </a:rPr>
                <a:t>.</a:t>
              </a:r>
            </a:p>
            <a:p>
              <a:r>
                <a:rPr lang="en-US" dirty="0" err="1"/>
                <a:t>db.utilisateurs.insertMany</a:t>
              </a:r>
              <a:r>
                <a:rPr lang="en-US" dirty="0"/>
                <a:t>([</a:t>
              </a:r>
            </a:p>
            <a:p>
              <a:r>
                <a:rPr lang="en-US" dirty="0"/>
                <a:t>  { "_id": 1, "nom": "Eve", "</a:t>
              </a:r>
              <a:r>
                <a:rPr lang="en-US" dirty="0" err="1"/>
                <a:t>âge</a:t>
              </a:r>
              <a:r>
                <a:rPr lang="en-US" dirty="0"/>
                <a:t>": 28 },</a:t>
              </a:r>
            </a:p>
            <a:p>
              <a:r>
                <a:rPr lang="en-US" dirty="0"/>
                <a:t>  { "_id": 2, "nom": "Frank", "</a:t>
              </a:r>
              <a:r>
                <a:rPr lang="en-US" dirty="0" err="1"/>
                <a:t>âge</a:t>
              </a:r>
              <a:r>
                <a:rPr lang="en-US" dirty="0"/>
                <a:t>": 35 },</a:t>
              </a:r>
            </a:p>
            <a:p>
              <a:r>
                <a:rPr lang="en-US" dirty="0"/>
                <a:t>  { "_id": 1, "nom": "George", "</a:t>
              </a:r>
              <a:r>
                <a:rPr lang="en-US" dirty="0" err="1"/>
                <a:t>âge</a:t>
              </a:r>
              <a:r>
                <a:rPr lang="en-US" dirty="0"/>
                <a:t>": 40 } // </a:t>
              </a:r>
              <a:r>
                <a:rPr lang="en-US" dirty="0" err="1"/>
                <a:t>Erreur</a:t>
              </a:r>
              <a:r>
                <a:rPr lang="en-US" dirty="0"/>
                <a:t> (duplication de _id)</a:t>
              </a:r>
            </a:p>
            <a:p>
              <a:r>
                <a:rPr lang="en-US" dirty="0"/>
                <a:t>], { ordered: false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solidFill>
                  <a:schemeClr val="bg1"/>
                </a:solidFill>
                <a:latin typeface="Arial" panose="020B0604020202020204" pitchFamily="34" charset="0"/>
              </a:endParaRPr>
            </a:p>
            <a:p>
              <a:pPr eaLnBrk="0" fontAlgn="base" hangingPunct="0">
                <a:spcBef>
                  <a:spcPct val="0"/>
                </a:spcBef>
                <a:spcAft>
                  <a:spcPct val="0"/>
                </a:spcAft>
              </a:pPr>
              <a:r>
                <a:rPr lang="fr-FR" b="1" dirty="0">
                  <a:solidFill>
                    <a:srgbClr val="00FF00"/>
                  </a:solidFill>
                </a:rPr>
                <a:t>Avantage :</a:t>
              </a:r>
              <a:r>
                <a:rPr lang="fr-FR" dirty="0">
                  <a:solidFill>
                    <a:srgbClr val="00FF00"/>
                  </a:solidFill>
                </a:rPr>
                <a:t> Permet de continuer l’insertion même si certains documents posent problème.</a:t>
              </a:r>
              <a:endParaRPr lang="en-US" dirty="0">
                <a:solidFill>
                  <a:srgbClr val="00FF00"/>
                </a:solidFil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4" name="Oval 33">
              <a:extLst>
                <a:ext uri="{FF2B5EF4-FFF2-40B4-BE49-F238E27FC236}">
                  <a16:creationId xmlns:a16="http://schemas.microsoft.com/office/drawing/2014/main" id="{DE998C8F-BF3A-4032-B334-A6CA9D11BA04}"/>
                </a:ext>
              </a:extLst>
            </p:cNvPr>
            <p:cNvSpPr/>
            <p:nvPr/>
          </p:nvSpPr>
          <p:spPr>
            <a:xfrm>
              <a:off x="4252686" y="1936465"/>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1</a:t>
              </a:r>
              <a:endParaRPr lang="fr-MA" b="1" dirty="0"/>
            </a:p>
          </p:txBody>
        </p:sp>
      </p:grpSp>
      <p:grpSp>
        <p:nvGrpSpPr>
          <p:cNvPr id="36" name="Group 35">
            <a:extLst>
              <a:ext uri="{FF2B5EF4-FFF2-40B4-BE49-F238E27FC236}">
                <a16:creationId xmlns:a16="http://schemas.microsoft.com/office/drawing/2014/main" id="{0D94DD93-C6FF-4C27-B1B8-1A1F5A46325B}"/>
              </a:ext>
            </a:extLst>
          </p:cNvPr>
          <p:cNvGrpSpPr/>
          <p:nvPr/>
        </p:nvGrpSpPr>
        <p:grpSpPr>
          <a:xfrm>
            <a:off x="4203200" y="8453409"/>
            <a:ext cx="7502714" cy="3281391"/>
            <a:chOff x="4203200" y="2547909"/>
            <a:chExt cx="7502714" cy="3281391"/>
          </a:xfrm>
        </p:grpSpPr>
        <p:sp>
          <p:nvSpPr>
            <p:cNvPr id="51" name="Rectangle: Rounded Corners 50">
              <a:extLst>
                <a:ext uri="{FF2B5EF4-FFF2-40B4-BE49-F238E27FC236}">
                  <a16:creationId xmlns:a16="http://schemas.microsoft.com/office/drawing/2014/main" id="{2DFC06B0-CBBF-4AB7-926A-9A92C2CB0687}"/>
                </a:ext>
              </a:extLst>
            </p:cNvPr>
            <p:cNvSpPr/>
            <p:nvPr/>
          </p:nvSpPr>
          <p:spPr>
            <a:xfrm rot="5400000">
              <a:off x="6313861" y="437248"/>
              <a:ext cx="3281391" cy="7502714"/>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2" name="TextBox 51">
              <a:extLst>
                <a:ext uri="{FF2B5EF4-FFF2-40B4-BE49-F238E27FC236}">
                  <a16:creationId xmlns:a16="http://schemas.microsoft.com/office/drawing/2014/main" id="{69D9BE75-617A-4B7F-9EC8-A42288FF60E9}"/>
                </a:ext>
              </a:extLst>
            </p:cNvPr>
            <p:cNvSpPr txBox="1"/>
            <p:nvPr/>
          </p:nvSpPr>
          <p:spPr>
            <a:xfrm>
              <a:off x="4832278" y="2792716"/>
              <a:ext cx="6873636" cy="2862322"/>
            </a:xfrm>
            <a:prstGeom prst="rect">
              <a:avLst/>
            </a:prstGeom>
            <a:noFill/>
          </p:spPr>
          <p:txBody>
            <a:bodyPr wrap="square" rtlCol="0">
              <a:spAutoFit/>
            </a:bodyPr>
            <a:lstStyle/>
            <a:p>
              <a:pPr>
                <a:buNone/>
              </a:pPr>
              <a:r>
                <a:rPr lang="fr-FR" b="1" dirty="0">
                  <a:solidFill>
                    <a:srgbClr val="11D5FD"/>
                  </a:solidFill>
                </a:rPr>
                <a:t>Insérer en bulk pour des gros volumes de données</a:t>
              </a:r>
            </a:p>
            <a:p>
              <a:pPr>
                <a:buNone/>
              </a:pPr>
              <a:endParaRPr lang="fr-FR" b="1" dirty="0"/>
            </a:p>
            <a:p>
              <a:r>
                <a:rPr lang="fr-FR" dirty="0">
                  <a:solidFill>
                    <a:schemeClr val="bg1"/>
                  </a:solidFill>
                </a:rPr>
                <a:t>Si tu as des milliers de documents à insérer, une approche par batch est plus efficace.</a:t>
              </a:r>
            </a:p>
            <a:p>
              <a:endParaRPr lang="fr-FR" dirty="0">
                <a:solidFill>
                  <a:schemeClr val="bg1"/>
                </a:solidFill>
              </a:endParaRPr>
            </a:p>
            <a:p>
              <a:r>
                <a:rPr lang="en-US" dirty="0">
                  <a:solidFill>
                    <a:schemeClr val="bg1"/>
                  </a:solidFill>
                </a:rPr>
                <a:t>const bulk = </a:t>
              </a:r>
              <a:r>
                <a:rPr lang="en-US" dirty="0" err="1">
                  <a:solidFill>
                    <a:schemeClr val="bg1"/>
                  </a:solidFill>
                </a:rPr>
                <a:t>db.utilisateurs.initializeUnorderedBulkOp</a:t>
              </a:r>
              <a:r>
                <a:rPr lang="en-US" dirty="0">
                  <a:solidFill>
                    <a:schemeClr val="bg1"/>
                  </a:solidFill>
                </a:rPr>
                <a:t>();</a:t>
              </a:r>
            </a:p>
            <a:p>
              <a:r>
                <a:rPr lang="en-US" dirty="0" err="1">
                  <a:solidFill>
                    <a:schemeClr val="bg1"/>
                  </a:solidFill>
                </a:rPr>
                <a:t>bulk.insert</a:t>
              </a:r>
              <a:r>
                <a:rPr lang="en-US" dirty="0">
                  <a:solidFill>
                    <a:schemeClr val="bg1"/>
                  </a:solidFill>
                </a:rPr>
                <a:t>({ "nom": "Alice", "</a:t>
              </a:r>
              <a:r>
                <a:rPr lang="en-US" dirty="0" err="1">
                  <a:solidFill>
                    <a:schemeClr val="bg1"/>
                  </a:solidFill>
                </a:rPr>
                <a:t>âge</a:t>
              </a:r>
              <a:r>
                <a:rPr lang="en-US" dirty="0">
                  <a:solidFill>
                    <a:schemeClr val="bg1"/>
                  </a:solidFill>
                </a:rPr>
                <a:t>": 25 });</a:t>
              </a:r>
            </a:p>
            <a:p>
              <a:r>
                <a:rPr lang="en-US" dirty="0" err="1">
                  <a:solidFill>
                    <a:schemeClr val="bg1"/>
                  </a:solidFill>
                </a:rPr>
                <a:t>bulk.insert</a:t>
              </a:r>
              <a:r>
                <a:rPr lang="en-US" dirty="0">
                  <a:solidFill>
                    <a:schemeClr val="bg1"/>
                  </a:solidFill>
                </a:rPr>
                <a:t>({ "nom": "Bob", "</a:t>
              </a:r>
              <a:r>
                <a:rPr lang="en-US" dirty="0" err="1">
                  <a:solidFill>
                    <a:schemeClr val="bg1"/>
                  </a:solidFill>
                </a:rPr>
                <a:t>âge</a:t>
              </a:r>
              <a:r>
                <a:rPr lang="en-US" dirty="0">
                  <a:solidFill>
                    <a:schemeClr val="bg1"/>
                  </a:solidFill>
                </a:rPr>
                <a:t>": 30 });</a:t>
              </a:r>
            </a:p>
            <a:p>
              <a:r>
                <a:rPr lang="en-US" dirty="0" err="1">
                  <a:solidFill>
                    <a:schemeClr val="bg1"/>
                  </a:solidFill>
                </a:rPr>
                <a:t>bulk.execute</a:t>
              </a:r>
              <a:r>
                <a:rPr lang="en-US" dirty="0">
                  <a:solidFill>
                    <a:schemeClr val="bg1"/>
                  </a:solidFill>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3" name="Oval 52">
              <a:extLst>
                <a:ext uri="{FF2B5EF4-FFF2-40B4-BE49-F238E27FC236}">
                  <a16:creationId xmlns:a16="http://schemas.microsoft.com/office/drawing/2014/main" id="{AA019522-F203-434B-9D85-F102C6E954A1}"/>
                </a:ext>
              </a:extLst>
            </p:cNvPr>
            <p:cNvSpPr/>
            <p:nvPr/>
          </p:nvSpPr>
          <p:spPr>
            <a:xfrm>
              <a:off x="4364278" y="2721208"/>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3</a:t>
              </a:r>
              <a:endParaRPr lang="fr-MA" b="1" dirty="0"/>
            </a:p>
          </p:txBody>
        </p:sp>
      </p:grpSp>
      <p:grpSp>
        <p:nvGrpSpPr>
          <p:cNvPr id="57" name="Group 56">
            <a:extLst>
              <a:ext uri="{FF2B5EF4-FFF2-40B4-BE49-F238E27FC236}">
                <a16:creationId xmlns:a16="http://schemas.microsoft.com/office/drawing/2014/main" id="{982FFE8B-6478-48EF-B0AB-AB13BBF8B103}"/>
              </a:ext>
            </a:extLst>
          </p:cNvPr>
          <p:cNvGrpSpPr/>
          <p:nvPr/>
        </p:nvGrpSpPr>
        <p:grpSpPr>
          <a:xfrm>
            <a:off x="-1574811" y="-1620000"/>
            <a:ext cx="3240000" cy="3240000"/>
            <a:chOff x="-1574811" y="-1620000"/>
            <a:chExt cx="3240000" cy="3240000"/>
          </a:xfrm>
        </p:grpSpPr>
        <p:sp>
          <p:nvSpPr>
            <p:cNvPr id="58" name="Oval 57">
              <a:extLst>
                <a:ext uri="{FF2B5EF4-FFF2-40B4-BE49-F238E27FC236}">
                  <a16:creationId xmlns:a16="http://schemas.microsoft.com/office/drawing/2014/main" id="{7B0C20A7-F0E0-4F0F-BD6D-7F5C457D9ECE}"/>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59" name="TextBox 58">
              <a:extLst>
                <a:ext uri="{FF2B5EF4-FFF2-40B4-BE49-F238E27FC236}">
                  <a16:creationId xmlns:a16="http://schemas.microsoft.com/office/drawing/2014/main" id="{D04A2B92-052A-468C-814E-FDFBA11EEFCA}"/>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1</a:t>
              </a:r>
            </a:p>
          </p:txBody>
        </p:sp>
      </p:grpSp>
    </p:spTree>
    <p:extLst>
      <p:ext uri="{BB962C8B-B14F-4D97-AF65-F5344CB8AC3E}">
        <p14:creationId xmlns:p14="http://schemas.microsoft.com/office/powerpoint/2010/main" val="1338642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60A9187-C526-482A-A726-2170409F0495}"/>
              </a:ext>
            </a:extLst>
          </p:cNvPr>
          <p:cNvGrpSpPr/>
          <p:nvPr/>
        </p:nvGrpSpPr>
        <p:grpSpPr>
          <a:xfrm>
            <a:off x="-1574811" y="-1620000"/>
            <a:ext cx="3240000" cy="3240000"/>
            <a:chOff x="-1574811" y="-1620000"/>
            <a:chExt cx="3240000" cy="3240000"/>
          </a:xfrm>
        </p:grpSpPr>
        <p:sp>
          <p:nvSpPr>
            <p:cNvPr id="101" name="Oval 100">
              <a:extLst>
                <a:ext uri="{FF2B5EF4-FFF2-40B4-BE49-F238E27FC236}">
                  <a16:creationId xmlns:a16="http://schemas.microsoft.com/office/drawing/2014/main" id="{4023F7AC-92BC-4514-A34A-975375328A6E}"/>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02" name="TextBox 101">
              <a:extLst>
                <a:ext uri="{FF2B5EF4-FFF2-40B4-BE49-F238E27FC236}">
                  <a16:creationId xmlns:a16="http://schemas.microsoft.com/office/drawing/2014/main" id="{129D471C-57E4-47CB-AB7B-095D1CA2F316}"/>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1</a:t>
              </a:r>
            </a:p>
          </p:txBody>
        </p:sp>
      </p:grpSp>
      <p:grpSp>
        <p:nvGrpSpPr>
          <p:cNvPr id="104" name="Group 103">
            <a:extLst>
              <a:ext uri="{FF2B5EF4-FFF2-40B4-BE49-F238E27FC236}">
                <a16:creationId xmlns:a16="http://schemas.microsoft.com/office/drawing/2014/main" id="{CFAB9BA4-7190-4693-AE2A-E4F3E607E0E9}"/>
              </a:ext>
            </a:extLst>
          </p:cNvPr>
          <p:cNvGrpSpPr/>
          <p:nvPr/>
        </p:nvGrpSpPr>
        <p:grpSpPr>
          <a:xfrm>
            <a:off x="2948918" y="324763"/>
            <a:ext cx="6294163" cy="777230"/>
            <a:chOff x="171451" y="800785"/>
            <a:chExt cx="9940122" cy="777230"/>
          </a:xfrm>
        </p:grpSpPr>
        <p:sp>
          <p:nvSpPr>
            <p:cNvPr id="105" name="Rectangle: Rounded Corners 104">
              <a:extLst>
                <a:ext uri="{FF2B5EF4-FFF2-40B4-BE49-F238E27FC236}">
                  <a16:creationId xmlns:a16="http://schemas.microsoft.com/office/drawing/2014/main" id="{CA0693E7-68CD-4B8A-8DA4-4E06504AE908}"/>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06" name="TextBox 105">
              <a:extLst>
                <a:ext uri="{FF2B5EF4-FFF2-40B4-BE49-F238E27FC236}">
                  <a16:creationId xmlns:a16="http://schemas.microsoft.com/office/drawing/2014/main" id="{E2D0574F-EC38-4EB8-AEA9-02D528850F6B}"/>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Insertion de données (documents)</a:t>
              </a:r>
              <a:endParaRPr lang="fr-MA" sz="2400" dirty="0">
                <a:solidFill>
                  <a:schemeClr val="tx1">
                    <a:lumMod val="75000"/>
                    <a:lumOff val="25000"/>
                  </a:schemeClr>
                </a:solidFill>
                <a:latin typeface="Fira Sans" panose="020B0503050000020004" pitchFamily="34" charset="0"/>
              </a:endParaRPr>
            </a:p>
          </p:txBody>
        </p:sp>
      </p:grpSp>
      <p:grpSp>
        <p:nvGrpSpPr>
          <p:cNvPr id="4" name="Group 3">
            <a:extLst>
              <a:ext uri="{FF2B5EF4-FFF2-40B4-BE49-F238E27FC236}">
                <a16:creationId xmlns:a16="http://schemas.microsoft.com/office/drawing/2014/main" id="{949AD003-8AF2-4813-86BC-3DCE8B0527E8}"/>
              </a:ext>
            </a:extLst>
          </p:cNvPr>
          <p:cNvGrpSpPr/>
          <p:nvPr/>
        </p:nvGrpSpPr>
        <p:grpSpPr>
          <a:xfrm>
            <a:off x="-8982329" y="1994523"/>
            <a:ext cx="5514367" cy="4494035"/>
            <a:chOff x="599821" y="1994523"/>
            <a:chExt cx="5514367" cy="4494035"/>
          </a:xfrm>
        </p:grpSpPr>
        <p:sp>
          <p:nvSpPr>
            <p:cNvPr id="42" name="Rectangle: Rounded Corners 41">
              <a:extLst>
                <a:ext uri="{FF2B5EF4-FFF2-40B4-BE49-F238E27FC236}">
                  <a16:creationId xmlns:a16="http://schemas.microsoft.com/office/drawing/2014/main" id="{A48EF6FF-A823-49D9-A79B-DB34D73D5830}"/>
                </a:ext>
              </a:extLst>
            </p:cNvPr>
            <p:cNvSpPr/>
            <p:nvPr/>
          </p:nvSpPr>
          <p:spPr>
            <a:xfrm>
              <a:off x="599821" y="1994523"/>
              <a:ext cx="5514367" cy="4494035"/>
            </a:xfrm>
            <a:prstGeom prst="roundRect">
              <a:avLst>
                <a:gd name="adj" fmla="val 913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4" name="Rectangle: Rounded Corners 43">
              <a:extLst>
                <a:ext uri="{FF2B5EF4-FFF2-40B4-BE49-F238E27FC236}">
                  <a16:creationId xmlns:a16="http://schemas.microsoft.com/office/drawing/2014/main" id="{1669D778-19D7-46D9-8562-91BD4D4D50FE}"/>
                </a:ext>
              </a:extLst>
            </p:cNvPr>
            <p:cNvSpPr/>
            <p:nvPr/>
          </p:nvSpPr>
          <p:spPr>
            <a:xfrm>
              <a:off x="1529432"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InsertOne</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6" name="Rectangle: Rounded Corners 45">
              <a:extLst>
                <a:ext uri="{FF2B5EF4-FFF2-40B4-BE49-F238E27FC236}">
                  <a16:creationId xmlns:a16="http://schemas.microsoft.com/office/drawing/2014/main" id="{EC4EB230-ED39-487B-A55B-19E70821CDD6}"/>
                </a:ext>
              </a:extLst>
            </p:cNvPr>
            <p:cNvSpPr/>
            <p:nvPr/>
          </p:nvSpPr>
          <p:spPr>
            <a:xfrm>
              <a:off x="902384" y="3260403"/>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 name="TextBox 1">
              <a:extLst>
                <a:ext uri="{FF2B5EF4-FFF2-40B4-BE49-F238E27FC236}">
                  <a16:creationId xmlns:a16="http://schemas.microsoft.com/office/drawing/2014/main" id="{A68B9E1F-3450-4817-A071-AE4D7767E517}"/>
                </a:ext>
              </a:extLst>
            </p:cNvPr>
            <p:cNvSpPr txBox="1"/>
            <p:nvPr/>
          </p:nvSpPr>
          <p:spPr>
            <a:xfrm>
              <a:off x="1126671" y="3429000"/>
              <a:ext cx="4490358" cy="2123658"/>
            </a:xfrm>
            <a:prstGeom prst="rect">
              <a:avLst/>
            </a:prstGeom>
            <a:noFill/>
          </p:spPr>
          <p:txBody>
            <a:bodyPr wrap="square" rtlCol="0">
              <a:spAutoFit/>
            </a:bodyPr>
            <a:lstStyle/>
            <a:p>
              <a:r>
                <a:rPr lang="fr-FR" sz="2400" b="1" dirty="0"/>
                <a:t>Insérer un document unique</a:t>
              </a:r>
            </a:p>
            <a:p>
              <a:endParaRPr lang="fr-FR" dirty="0"/>
            </a:p>
            <a:p>
              <a:r>
                <a:rPr lang="fr-FR" dirty="0" err="1"/>
                <a:t>db.utilisateurs.insertOne</a:t>
              </a:r>
              <a:r>
                <a:rPr lang="fr-FR" dirty="0"/>
                <a:t>(</a:t>
              </a:r>
            </a:p>
            <a:p>
              <a:r>
                <a:rPr lang="fr-FR" dirty="0"/>
                <a:t>  { "nom": "Alice", "âge": 25, "ville": "Paris", "actif": </a:t>
              </a:r>
              <a:r>
                <a:rPr lang="fr-FR" dirty="0" err="1"/>
                <a:t>true</a:t>
              </a:r>
              <a:r>
                <a:rPr lang="fr-FR" dirty="0"/>
                <a:t> }</a:t>
              </a:r>
            </a:p>
            <a:p>
              <a:r>
                <a:rPr lang="fr-FR" dirty="0"/>
                <a:t>)</a:t>
              </a:r>
            </a:p>
            <a:p>
              <a:endParaRPr lang="fr-MA" dirty="0"/>
            </a:p>
          </p:txBody>
        </p:sp>
      </p:grpSp>
      <p:grpSp>
        <p:nvGrpSpPr>
          <p:cNvPr id="7" name="Group 6">
            <a:extLst>
              <a:ext uri="{FF2B5EF4-FFF2-40B4-BE49-F238E27FC236}">
                <a16:creationId xmlns:a16="http://schemas.microsoft.com/office/drawing/2014/main" id="{02AA2A71-0323-409F-B248-C8962DD7FF71}"/>
              </a:ext>
            </a:extLst>
          </p:cNvPr>
          <p:cNvGrpSpPr/>
          <p:nvPr/>
        </p:nvGrpSpPr>
        <p:grpSpPr>
          <a:xfrm>
            <a:off x="-12296168" y="1994522"/>
            <a:ext cx="5514367" cy="4494035"/>
            <a:chOff x="6296632" y="1994522"/>
            <a:chExt cx="5514367" cy="4494035"/>
          </a:xfrm>
        </p:grpSpPr>
        <p:sp>
          <p:nvSpPr>
            <p:cNvPr id="43" name="Rectangle: Rounded Corners 42">
              <a:extLst>
                <a:ext uri="{FF2B5EF4-FFF2-40B4-BE49-F238E27FC236}">
                  <a16:creationId xmlns:a16="http://schemas.microsoft.com/office/drawing/2014/main" id="{3FE52716-E96E-484E-B800-8F06189FC89C}"/>
                </a:ext>
              </a:extLst>
            </p:cNvPr>
            <p:cNvSpPr/>
            <p:nvPr/>
          </p:nvSpPr>
          <p:spPr>
            <a:xfrm>
              <a:off x="6296632" y="1994522"/>
              <a:ext cx="5514367" cy="4494035"/>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5" name="Rectangle: Rounded Corners 44">
              <a:extLst>
                <a:ext uri="{FF2B5EF4-FFF2-40B4-BE49-F238E27FC236}">
                  <a16:creationId xmlns:a16="http://schemas.microsoft.com/office/drawing/2014/main" id="{F06BFEEE-9455-404B-AD0B-A900E5831A38}"/>
                </a:ext>
              </a:extLst>
            </p:cNvPr>
            <p:cNvSpPr/>
            <p:nvPr/>
          </p:nvSpPr>
          <p:spPr>
            <a:xfrm>
              <a:off x="7193585"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insertMany</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7" name="Rectangle: Rounded Corners 46">
              <a:extLst>
                <a:ext uri="{FF2B5EF4-FFF2-40B4-BE49-F238E27FC236}">
                  <a16:creationId xmlns:a16="http://schemas.microsoft.com/office/drawing/2014/main" id="{361A16F0-8E87-48DB-B8C6-3730B50BC3A0}"/>
                </a:ext>
              </a:extLst>
            </p:cNvPr>
            <p:cNvSpPr/>
            <p:nvPr/>
          </p:nvSpPr>
          <p:spPr>
            <a:xfrm>
              <a:off x="6571014" y="3231141"/>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8" name="TextBox 47">
              <a:extLst>
                <a:ext uri="{FF2B5EF4-FFF2-40B4-BE49-F238E27FC236}">
                  <a16:creationId xmlns:a16="http://schemas.microsoft.com/office/drawing/2014/main" id="{58BD1AEE-5EDB-41B1-9A29-6E4E6F204812}"/>
                </a:ext>
              </a:extLst>
            </p:cNvPr>
            <p:cNvSpPr txBox="1"/>
            <p:nvPr/>
          </p:nvSpPr>
          <p:spPr>
            <a:xfrm>
              <a:off x="6794545" y="3429000"/>
              <a:ext cx="4490358" cy="2400657"/>
            </a:xfrm>
            <a:prstGeom prst="rect">
              <a:avLst/>
            </a:prstGeom>
            <a:noFill/>
          </p:spPr>
          <p:txBody>
            <a:bodyPr wrap="square" rtlCol="0">
              <a:spAutoFit/>
            </a:bodyPr>
            <a:lstStyle/>
            <a:p>
              <a:r>
                <a:rPr lang="fr-FR" sz="2400" b="1" dirty="0"/>
                <a:t>Insérer plusieurs documents</a:t>
              </a:r>
              <a:endParaRPr lang="fr-FR" b="1" dirty="0"/>
            </a:p>
            <a:p>
              <a:endParaRPr lang="fr-FR" dirty="0"/>
            </a:p>
            <a:p>
              <a:r>
                <a:rPr lang="en-US" dirty="0" err="1"/>
                <a:t>db.utilisateurs.insertMany</a:t>
              </a:r>
              <a:r>
                <a:rPr lang="en-US" dirty="0"/>
                <a:t>([</a:t>
              </a:r>
            </a:p>
            <a:p>
              <a:r>
                <a:rPr lang="en-US" dirty="0"/>
                <a:t>  { "nom": "Bob", "</a:t>
              </a:r>
              <a:r>
                <a:rPr lang="en-US" dirty="0" err="1"/>
                <a:t>âge</a:t>
              </a:r>
              <a:r>
                <a:rPr lang="en-US" dirty="0"/>
                <a:t>": 30, "</a:t>
              </a:r>
              <a:r>
                <a:rPr lang="en-US" dirty="0" err="1"/>
                <a:t>ville</a:t>
              </a:r>
              <a:r>
                <a:rPr lang="en-US" dirty="0"/>
                <a:t>": "Lyon" },</a:t>
              </a:r>
            </a:p>
            <a:p>
              <a:r>
                <a:rPr lang="en-US" dirty="0"/>
                <a:t>  { "nom": "Charlie", "</a:t>
              </a:r>
              <a:r>
                <a:rPr lang="en-US" dirty="0" err="1"/>
                <a:t>âge</a:t>
              </a:r>
              <a:r>
                <a:rPr lang="en-US" dirty="0"/>
                <a:t>": 22, "</a:t>
              </a:r>
              <a:r>
                <a:rPr lang="en-US" dirty="0" err="1"/>
                <a:t>ville</a:t>
              </a:r>
              <a:r>
                <a:rPr lang="en-US" dirty="0"/>
                <a:t>": "Marseille" }</a:t>
              </a:r>
            </a:p>
            <a:p>
              <a:r>
                <a:rPr lang="en-US" dirty="0"/>
                <a:t>])</a:t>
              </a:r>
            </a:p>
            <a:p>
              <a:endParaRPr lang="fr-MA" dirty="0"/>
            </a:p>
          </p:txBody>
        </p:sp>
      </p:grpSp>
      <p:grpSp>
        <p:nvGrpSpPr>
          <p:cNvPr id="37" name="Group 36">
            <a:extLst>
              <a:ext uri="{FF2B5EF4-FFF2-40B4-BE49-F238E27FC236}">
                <a16:creationId xmlns:a16="http://schemas.microsoft.com/office/drawing/2014/main" id="{F1BA0958-7288-4B8B-AD57-7EEA9EC2D0CE}"/>
              </a:ext>
            </a:extLst>
          </p:cNvPr>
          <p:cNvGrpSpPr/>
          <p:nvPr/>
        </p:nvGrpSpPr>
        <p:grpSpPr>
          <a:xfrm>
            <a:off x="-6454772" y="1994522"/>
            <a:ext cx="5514367" cy="4494035"/>
            <a:chOff x="6296632" y="1994522"/>
            <a:chExt cx="5514367" cy="4494035"/>
          </a:xfrm>
        </p:grpSpPr>
        <p:sp>
          <p:nvSpPr>
            <p:cNvPr id="38" name="Rectangle: Rounded Corners 37">
              <a:extLst>
                <a:ext uri="{FF2B5EF4-FFF2-40B4-BE49-F238E27FC236}">
                  <a16:creationId xmlns:a16="http://schemas.microsoft.com/office/drawing/2014/main" id="{E96BDE10-9EF5-4E2A-AB4C-C77F32069C9D}"/>
                </a:ext>
              </a:extLst>
            </p:cNvPr>
            <p:cNvSpPr/>
            <p:nvPr/>
          </p:nvSpPr>
          <p:spPr>
            <a:xfrm>
              <a:off x="6296632" y="1994522"/>
              <a:ext cx="5514367" cy="4494035"/>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9" name="Rectangle: Rounded Corners 38">
              <a:extLst>
                <a:ext uri="{FF2B5EF4-FFF2-40B4-BE49-F238E27FC236}">
                  <a16:creationId xmlns:a16="http://schemas.microsoft.com/office/drawing/2014/main" id="{B176C1D1-0E9B-40A9-9CBA-96BA83071A75}"/>
                </a:ext>
              </a:extLst>
            </p:cNvPr>
            <p:cNvSpPr/>
            <p:nvPr/>
          </p:nvSpPr>
          <p:spPr>
            <a:xfrm>
              <a:off x="6896390" y="2241662"/>
              <a:ext cx="4314849"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Personnalisation</a:t>
              </a:r>
              <a:r>
                <a:rPr kumimoji="0" lang="en-US" altLang="en-US" sz="3200" b="1" i="0" u="none" strike="noStrike" cap="none" normalizeH="0" baseline="0" dirty="0">
                  <a:ln>
                    <a:noFill/>
                  </a:ln>
                  <a:solidFill>
                    <a:srgbClr val="017289"/>
                  </a:solidFill>
                  <a:effectLst/>
                  <a:latin typeface="Arial" panose="020B0604020202020204" pitchFamily="34" charset="0"/>
                </a:rPr>
                <a:t> ‘id’</a:t>
              </a:r>
            </a:p>
          </p:txBody>
        </p:sp>
        <p:sp>
          <p:nvSpPr>
            <p:cNvPr id="40" name="Rectangle: Rounded Corners 39">
              <a:extLst>
                <a:ext uri="{FF2B5EF4-FFF2-40B4-BE49-F238E27FC236}">
                  <a16:creationId xmlns:a16="http://schemas.microsoft.com/office/drawing/2014/main" id="{2C76A3E1-D86C-480C-AE36-D2B2BF1D5163}"/>
                </a:ext>
              </a:extLst>
            </p:cNvPr>
            <p:cNvSpPr/>
            <p:nvPr/>
          </p:nvSpPr>
          <p:spPr>
            <a:xfrm>
              <a:off x="6571014" y="3231141"/>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1" name="TextBox 40">
              <a:extLst>
                <a:ext uri="{FF2B5EF4-FFF2-40B4-BE49-F238E27FC236}">
                  <a16:creationId xmlns:a16="http://schemas.microsoft.com/office/drawing/2014/main" id="{522B0686-728F-42AC-961E-96768C64AF7A}"/>
                </a:ext>
              </a:extLst>
            </p:cNvPr>
            <p:cNvSpPr txBox="1"/>
            <p:nvPr/>
          </p:nvSpPr>
          <p:spPr>
            <a:xfrm>
              <a:off x="6794545" y="3429000"/>
              <a:ext cx="4490358" cy="2492990"/>
            </a:xfrm>
            <a:prstGeom prst="rect">
              <a:avLst/>
            </a:prstGeom>
            <a:noFill/>
          </p:spPr>
          <p:txBody>
            <a:bodyPr wrap="square" rtlCol="0">
              <a:spAutoFit/>
            </a:bodyPr>
            <a:lstStyle/>
            <a:p>
              <a:r>
                <a:rPr lang="fr-FR" sz="2400" b="1" dirty="0"/>
                <a:t>Insérer un document unique avec un id personnalisé</a:t>
              </a:r>
            </a:p>
            <a:p>
              <a:endParaRPr lang="fr-FR" dirty="0"/>
            </a:p>
            <a:p>
              <a:r>
                <a:rPr lang="en-US" dirty="0" err="1"/>
                <a:t>db.utilisateurs.insertOne</a:t>
              </a:r>
              <a:r>
                <a:rPr lang="en-US" dirty="0"/>
                <a:t>(</a:t>
              </a:r>
            </a:p>
            <a:p>
              <a:r>
                <a:rPr lang="en-US" dirty="0"/>
                <a:t>  { "_id": 1001, "nom": "David", "</a:t>
              </a:r>
              <a:r>
                <a:rPr lang="en-US" dirty="0" err="1"/>
                <a:t>âge</a:t>
              </a:r>
              <a:r>
                <a:rPr lang="en-US" dirty="0"/>
                <a:t>": 40, "</a:t>
              </a:r>
              <a:r>
                <a:rPr lang="en-US" dirty="0" err="1"/>
                <a:t>ville</a:t>
              </a:r>
              <a:r>
                <a:rPr lang="en-US" dirty="0"/>
                <a:t>": "Nice" }</a:t>
              </a:r>
            </a:p>
            <a:p>
              <a:r>
                <a:rPr lang="en-US" dirty="0"/>
                <a:t>)</a:t>
              </a:r>
            </a:p>
            <a:p>
              <a:endParaRPr lang="fr-MA" dirty="0"/>
            </a:p>
          </p:txBody>
        </p:sp>
      </p:grpSp>
      <p:sp>
        <p:nvSpPr>
          <p:cNvPr id="49" name="TextBox 48">
            <a:extLst>
              <a:ext uri="{FF2B5EF4-FFF2-40B4-BE49-F238E27FC236}">
                <a16:creationId xmlns:a16="http://schemas.microsoft.com/office/drawing/2014/main" id="{95040FE6-6BAF-4442-B2E8-C28EB7F27A01}"/>
              </a:ext>
            </a:extLst>
          </p:cNvPr>
          <p:cNvSpPr txBox="1"/>
          <p:nvPr/>
        </p:nvSpPr>
        <p:spPr>
          <a:xfrm>
            <a:off x="266837"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Options </a:t>
            </a:r>
            <a:r>
              <a:rPr lang="en-US" sz="3200" dirty="0" err="1">
                <a:latin typeface="Bahnschrift" panose="020B0502040204020203" pitchFamily="34" charset="0"/>
                <a:cs typeface="Aharoni" panose="02010803020104030203" pitchFamily="2" charset="-79"/>
              </a:rPr>
              <a:t>avancées</a:t>
            </a:r>
            <a:r>
              <a:rPr lang="en-US" sz="3200" dirty="0">
                <a:latin typeface="Bahnschrift" panose="020B0502040204020203" pitchFamily="34" charset="0"/>
                <a:cs typeface="Aharoni" panose="02010803020104030203" pitchFamily="2" charset="-79"/>
              </a:rPr>
              <a:t> </a:t>
            </a:r>
            <a:r>
              <a:rPr lang="en-US" sz="3200" dirty="0" err="1">
                <a:latin typeface="Bahnschrift" panose="020B0502040204020203" pitchFamily="34" charset="0"/>
                <a:cs typeface="Aharoni" panose="02010803020104030203" pitchFamily="2" charset="-79"/>
              </a:rPr>
              <a:t>d'insertion</a:t>
            </a:r>
            <a:endParaRPr lang="fr-MA" sz="3200" dirty="0">
              <a:latin typeface="Bahnschrift" panose="020B0502040204020203" pitchFamily="34" charset="0"/>
              <a:cs typeface="Aharoni" panose="02010803020104030203" pitchFamily="2" charset="-79"/>
            </a:endParaRPr>
          </a:p>
        </p:txBody>
      </p:sp>
      <p:pic>
        <p:nvPicPr>
          <p:cNvPr id="11" name="Picture 10">
            <a:extLst>
              <a:ext uri="{FF2B5EF4-FFF2-40B4-BE49-F238E27FC236}">
                <a16:creationId xmlns:a16="http://schemas.microsoft.com/office/drawing/2014/main" id="{2B7A2A34-34C2-4017-B258-AB0B67FDE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grpSp>
        <p:nvGrpSpPr>
          <p:cNvPr id="3" name="Group 2">
            <a:extLst>
              <a:ext uri="{FF2B5EF4-FFF2-40B4-BE49-F238E27FC236}">
                <a16:creationId xmlns:a16="http://schemas.microsoft.com/office/drawing/2014/main" id="{647E42CB-D746-4D12-B49F-F4808F174FA7}"/>
              </a:ext>
            </a:extLst>
          </p:cNvPr>
          <p:cNvGrpSpPr/>
          <p:nvPr/>
        </p:nvGrpSpPr>
        <p:grpSpPr>
          <a:xfrm>
            <a:off x="4203200" y="2547909"/>
            <a:ext cx="7502714" cy="3281391"/>
            <a:chOff x="4203200" y="2547909"/>
            <a:chExt cx="7502714" cy="3281391"/>
          </a:xfrm>
        </p:grpSpPr>
        <p:sp>
          <p:nvSpPr>
            <p:cNvPr id="12" name="Rectangle: Rounded Corners 11">
              <a:extLst>
                <a:ext uri="{FF2B5EF4-FFF2-40B4-BE49-F238E27FC236}">
                  <a16:creationId xmlns:a16="http://schemas.microsoft.com/office/drawing/2014/main" id="{DA28A2E2-4364-4CDC-AB12-3F8917B90869}"/>
                </a:ext>
              </a:extLst>
            </p:cNvPr>
            <p:cNvSpPr/>
            <p:nvPr/>
          </p:nvSpPr>
          <p:spPr>
            <a:xfrm rot="5400000">
              <a:off x="6313861" y="437248"/>
              <a:ext cx="3281391" cy="7502714"/>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TextBox 12">
              <a:extLst>
                <a:ext uri="{FF2B5EF4-FFF2-40B4-BE49-F238E27FC236}">
                  <a16:creationId xmlns:a16="http://schemas.microsoft.com/office/drawing/2014/main" id="{5562223E-81AE-4576-8D14-7F216A0ACB4D}"/>
                </a:ext>
              </a:extLst>
            </p:cNvPr>
            <p:cNvSpPr txBox="1"/>
            <p:nvPr/>
          </p:nvSpPr>
          <p:spPr>
            <a:xfrm>
              <a:off x="4832278" y="2792716"/>
              <a:ext cx="6873636" cy="2862322"/>
            </a:xfrm>
            <a:prstGeom prst="rect">
              <a:avLst/>
            </a:prstGeom>
            <a:noFill/>
          </p:spPr>
          <p:txBody>
            <a:bodyPr wrap="square" rtlCol="0">
              <a:spAutoFit/>
            </a:bodyPr>
            <a:lstStyle/>
            <a:p>
              <a:pPr>
                <a:buNone/>
              </a:pPr>
              <a:r>
                <a:rPr lang="fr-FR" b="1" dirty="0">
                  <a:solidFill>
                    <a:srgbClr val="11D5FD"/>
                  </a:solidFill>
                </a:rPr>
                <a:t>Insérer en bulk pour des gros volumes de données</a:t>
              </a:r>
            </a:p>
            <a:p>
              <a:pPr>
                <a:buNone/>
              </a:pPr>
              <a:endParaRPr lang="fr-FR" b="1" dirty="0"/>
            </a:p>
            <a:p>
              <a:r>
                <a:rPr lang="fr-FR" dirty="0">
                  <a:solidFill>
                    <a:schemeClr val="bg1"/>
                  </a:solidFill>
                </a:rPr>
                <a:t>Si tu as des milliers de documents à insérer, une approche par batch est plus efficace.</a:t>
              </a:r>
            </a:p>
            <a:p>
              <a:endParaRPr lang="fr-FR" dirty="0">
                <a:solidFill>
                  <a:schemeClr val="bg1"/>
                </a:solidFill>
              </a:endParaRPr>
            </a:p>
            <a:p>
              <a:r>
                <a:rPr lang="en-US" dirty="0">
                  <a:solidFill>
                    <a:schemeClr val="bg1"/>
                  </a:solidFill>
                </a:rPr>
                <a:t>const bulk = </a:t>
              </a:r>
              <a:r>
                <a:rPr lang="en-US" dirty="0" err="1">
                  <a:solidFill>
                    <a:schemeClr val="bg1"/>
                  </a:solidFill>
                </a:rPr>
                <a:t>db.utilisateurs.initializeUnorderedBulkOp</a:t>
              </a:r>
              <a:r>
                <a:rPr lang="en-US" dirty="0">
                  <a:solidFill>
                    <a:schemeClr val="bg1"/>
                  </a:solidFill>
                </a:rPr>
                <a:t>();</a:t>
              </a:r>
            </a:p>
            <a:p>
              <a:r>
                <a:rPr lang="en-US" dirty="0" err="1">
                  <a:solidFill>
                    <a:schemeClr val="bg1"/>
                  </a:solidFill>
                </a:rPr>
                <a:t>bulk.insert</a:t>
              </a:r>
              <a:r>
                <a:rPr lang="en-US" dirty="0">
                  <a:solidFill>
                    <a:schemeClr val="bg1"/>
                  </a:solidFill>
                </a:rPr>
                <a:t>({ "nom": "Alice", "</a:t>
              </a:r>
              <a:r>
                <a:rPr lang="en-US" dirty="0" err="1">
                  <a:solidFill>
                    <a:schemeClr val="bg1"/>
                  </a:solidFill>
                </a:rPr>
                <a:t>âge</a:t>
              </a:r>
              <a:r>
                <a:rPr lang="en-US" dirty="0">
                  <a:solidFill>
                    <a:schemeClr val="bg1"/>
                  </a:solidFill>
                </a:rPr>
                <a:t>": 25 });</a:t>
              </a:r>
            </a:p>
            <a:p>
              <a:r>
                <a:rPr lang="en-US" dirty="0" err="1">
                  <a:solidFill>
                    <a:schemeClr val="bg1"/>
                  </a:solidFill>
                </a:rPr>
                <a:t>bulk.insert</a:t>
              </a:r>
              <a:r>
                <a:rPr lang="en-US" dirty="0">
                  <a:solidFill>
                    <a:schemeClr val="bg1"/>
                  </a:solidFill>
                </a:rPr>
                <a:t>({ "nom": "Bob", "</a:t>
              </a:r>
              <a:r>
                <a:rPr lang="en-US" dirty="0" err="1">
                  <a:solidFill>
                    <a:schemeClr val="bg1"/>
                  </a:solidFill>
                </a:rPr>
                <a:t>âge</a:t>
              </a:r>
              <a:r>
                <a:rPr lang="en-US" dirty="0">
                  <a:solidFill>
                    <a:schemeClr val="bg1"/>
                  </a:solidFill>
                </a:rPr>
                <a:t>": 30 });</a:t>
              </a:r>
            </a:p>
            <a:p>
              <a:r>
                <a:rPr lang="en-US" dirty="0" err="1">
                  <a:solidFill>
                    <a:schemeClr val="bg1"/>
                  </a:solidFill>
                </a:rPr>
                <a:t>bulk.execute</a:t>
              </a:r>
              <a:r>
                <a:rPr lang="en-US" dirty="0">
                  <a:solidFill>
                    <a:schemeClr val="bg1"/>
                  </a:solidFill>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0" name="Oval 49">
              <a:extLst>
                <a:ext uri="{FF2B5EF4-FFF2-40B4-BE49-F238E27FC236}">
                  <a16:creationId xmlns:a16="http://schemas.microsoft.com/office/drawing/2014/main" id="{A57139C3-7153-4E01-961E-F074A25359AC}"/>
                </a:ext>
              </a:extLst>
            </p:cNvPr>
            <p:cNvSpPr/>
            <p:nvPr/>
          </p:nvSpPr>
          <p:spPr>
            <a:xfrm>
              <a:off x="4364278" y="2721208"/>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3</a:t>
              </a:r>
              <a:endParaRPr lang="fr-MA" b="1" dirty="0"/>
            </a:p>
          </p:txBody>
        </p:sp>
      </p:grpSp>
      <p:grpSp>
        <p:nvGrpSpPr>
          <p:cNvPr id="51" name="Group 50">
            <a:extLst>
              <a:ext uri="{FF2B5EF4-FFF2-40B4-BE49-F238E27FC236}">
                <a16:creationId xmlns:a16="http://schemas.microsoft.com/office/drawing/2014/main" id="{4383A86B-F326-41D3-9B17-66149E18A5A3}"/>
              </a:ext>
            </a:extLst>
          </p:cNvPr>
          <p:cNvGrpSpPr/>
          <p:nvPr/>
        </p:nvGrpSpPr>
        <p:grpSpPr>
          <a:xfrm>
            <a:off x="-3403611" y="-3391650"/>
            <a:ext cx="3240000" cy="3240000"/>
            <a:chOff x="-1574811" y="-1620000"/>
            <a:chExt cx="3240000" cy="3240000"/>
          </a:xfrm>
        </p:grpSpPr>
        <p:sp>
          <p:nvSpPr>
            <p:cNvPr id="52" name="Oval 51">
              <a:extLst>
                <a:ext uri="{FF2B5EF4-FFF2-40B4-BE49-F238E27FC236}">
                  <a16:creationId xmlns:a16="http://schemas.microsoft.com/office/drawing/2014/main" id="{BA54013C-5658-48A3-B8EF-343619BB099D}"/>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53" name="TextBox 52">
              <a:extLst>
                <a:ext uri="{FF2B5EF4-FFF2-40B4-BE49-F238E27FC236}">
                  <a16:creationId xmlns:a16="http://schemas.microsoft.com/office/drawing/2014/main" id="{93CC75F8-C9C4-4DEE-ACA0-853DBE02C4CE}"/>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2</a:t>
              </a:r>
            </a:p>
          </p:txBody>
        </p:sp>
      </p:grpSp>
      <p:grpSp>
        <p:nvGrpSpPr>
          <p:cNvPr id="32" name="Group 31">
            <a:extLst>
              <a:ext uri="{FF2B5EF4-FFF2-40B4-BE49-F238E27FC236}">
                <a16:creationId xmlns:a16="http://schemas.microsoft.com/office/drawing/2014/main" id="{5F984944-25F5-4868-959E-EEF3801B7B6E}"/>
              </a:ext>
            </a:extLst>
          </p:cNvPr>
          <p:cNvGrpSpPr/>
          <p:nvPr/>
        </p:nvGrpSpPr>
        <p:grpSpPr>
          <a:xfrm>
            <a:off x="18409053" y="2825508"/>
            <a:ext cx="6538565" cy="2438741"/>
            <a:chOff x="4693053" y="2825508"/>
            <a:chExt cx="6538565" cy="2438741"/>
          </a:xfrm>
        </p:grpSpPr>
        <p:sp>
          <p:nvSpPr>
            <p:cNvPr id="33" name="Rectangle: Rounded Corners 32">
              <a:extLst>
                <a:ext uri="{FF2B5EF4-FFF2-40B4-BE49-F238E27FC236}">
                  <a16:creationId xmlns:a16="http://schemas.microsoft.com/office/drawing/2014/main" id="{D07A8E0D-0A81-41BE-8EA6-591AEB35D78A}"/>
                </a:ext>
              </a:extLst>
            </p:cNvPr>
            <p:cNvSpPr/>
            <p:nvPr/>
          </p:nvSpPr>
          <p:spPr>
            <a:xfrm rot="5400000">
              <a:off x="6742965" y="775596"/>
              <a:ext cx="2438741" cy="6538565"/>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4" name="TextBox 33">
              <a:extLst>
                <a:ext uri="{FF2B5EF4-FFF2-40B4-BE49-F238E27FC236}">
                  <a16:creationId xmlns:a16="http://schemas.microsoft.com/office/drawing/2014/main" id="{3A950D73-3C1A-4378-B76D-693B723878A0}"/>
                </a:ext>
              </a:extLst>
            </p:cNvPr>
            <p:cNvSpPr txBox="1"/>
            <p:nvPr/>
          </p:nvSpPr>
          <p:spPr>
            <a:xfrm>
              <a:off x="5322133" y="3070314"/>
              <a:ext cx="5666996" cy="2031325"/>
            </a:xfrm>
            <a:prstGeom prst="rect">
              <a:avLst/>
            </a:prstGeom>
            <a:noFill/>
          </p:spPr>
          <p:txBody>
            <a:bodyPr wrap="square" rtlCol="0">
              <a:spAutoFit/>
            </a:bodyPr>
            <a:lstStyle/>
            <a:p>
              <a:pPr>
                <a:buNone/>
              </a:pPr>
              <a:r>
                <a:rPr lang="fr-FR" b="1" dirty="0">
                  <a:solidFill>
                    <a:srgbClr val="11D5FD"/>
                  </a:solidFill>
                </a:rPr>
                <a:t>Indexation pour améliorer les performances</a:t>
              </a:r>
            </a:p>
            <a:p>
              <a:pPr>
                <a:buNone/>
              </a:pPr>
              <a:endParaRPr lang="fr-FR" b="1" dirty="0"/>
            </a:p>
            <a:p>
              <a:r>
                <a:rPr lang="fr-FR" dirty="0">
                  <a:solidFill>
                    <a:schemeClr val="bg1"/>
                  </a:solidFill>
                </a:rPr>
                <a:t>Avant d’insérer en masse, il est recommandé de créer un index sur les champs les plus recherchés.</a:t>
              </a:r>
            </a:p>
            <a:p>
              <a:endParaRPr lang="fr-FR" dirty="0"/>
            </a:p>
            <a:p>
              <a:r>
                <a:rPr lang="en-US" dirty="0" err="1">
                  <a:solidFill>
                    <a:schemeClr val="bg1"/>
                  </a:solidFill>
                </a:rPr>
                <a:t>db.utilisateurs.createIndex</a:t>
              </a:r>
              <a:r>
                <a:rPr lang="en-US" dirty="0">
                  <a:solidFill>
                    <a:schemeClr val="bg1"/>
                  </a:solidFill>
                </a:rPr>
                <a:t>({ "nom": 1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Oval 34">
              <a:extLst>
                <a:ext uri="{FF2B5EF4-FFF2-40B4-BE49-F238E27FC236}">
                  <a16:creationId xmlns:a16="http://schemas.microsoft.com/office/drawing/2014/main" id="{914316EA-C24A-422C-8E22-70DE38F9EDAE}"/>
                </a:ext>
              </a:extLst>
            </p:cNvPr>
            <p:cNvSpPr/>
            <p:nvPr/>
          </p:nvSpPr>
          <p:spPr>
            <a:xfrm>
              <a:off x="4845644" y="3001840"/>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2</a:t>
              </a:r>
              <a:endParaRPr lang="fr-MA" b="1" dirty="0"/>
            </a:p>
          </p:txBody>
        </p:sp>
      </p:grpSp>
      <p:sp>
        <p:nvSpPr>
          <p:cNvPr id="36" name="Rectangle: Rounded Corners 35">
            <a:extLst>
              <a:ext uri="{FF2B5EF4-FFF2-40B4-BE49-F238E27FC236}">
                <a16:creationId xmlns:a16="http://schemas.microsoft.com/office/drawing/2014/main" id="{9A0733BA-23E4-4C7F-A371-B729CB062949}"/>
              </a:ext>
            </a:extLst>
          </p:cNvPr>
          <p:cNvSpPr/>
          <p:nvPr/>
        </p:nvSpPr>
        <p:spPr>
          <a:xfrm>
            <a:off x="1200150" y="7961809"/>
            <a:ext cx="10096500" cy="5047500"/>
          </a:xfrm>
          <a:prstGeom prst="roundRect">
            <a:avLst>
              <a:gd name="adj" fmla="val 385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4" name="Rectangle: Rounded Corners 53">
            <a:extLst>
              <a:ext uri="{FF2B5EF4-FFF2-40B4-BE49-F238E27FC236}">
                <a16:creationId xmlns:a16="http://schemas.microsoft.com/office/drawing/2014/main" id="{103E442A-3A1C-4391-8A75-2D5C19BA7C91}"/>
              </a:ext>
            </a:extLst>
          </p:cNvPr>
          <p:cNvSpPr/>
          <p:nvPr/>
        </p:nvSpPr>
        <p:spPr>
          <a:xfrm>
            <a:off x="1540982" y="8145839"/>
            <a:ext cx="9468000" cy="84026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3200" b="1" i="0" u="none" strike="noStrike" cap="none" normalizeH="0" baseline="0" dirty="0">
                <a:ln>
                  <a:noFill/>
                </a:ln>
                <a:solidFill>
                  <a:srgbClr val="015782"/>
                </a:solidFill>
                <a:effectLst/>
                <a:latin typeface="Arial" panose="020B0604020202020204" pitchFamily="34" charset="0"/>
              </a:rPr>
              <a:t>Pourquoi utiliser MongoDB pour la recherche ?</a:t>
            </a:r>
          </a:p>
        </p:txBody>
      </p:sp>
      <p:sp>
        <p:nvSpPr>
          <p:cNvPr id="55" name="Rectangle: Rounded Corners 54">
            <a:extLst>
              <a:ext uri="{FF2B5EF4-FFF2-40B4-BE49-F238E27FC236}">
                <a16:creationId xmlns:a16="http://schemas.microsoft.com/office/drawing/2014/main" id="{E0707E52-78BF-434F-89DA-8BDAD9F698C7}"/>
              </a:ext>
            </a:extLst>
          </p:cNvPr>
          <p:cNvSpPr/>
          <p:nvPr/>
        </p:nvSpPr>
        <p:spPr>
          <a:xfrm>
            <a:off x="1715669" y="9275508"/>
            <a:ext cx="9092848" cy="3292687"/>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56" name="TextBox 55">
            <a:extLst>
              <a:ext uri="{FF2B5EF4-FFF2-40B4-BE49-F238E27FC236}">
                <a16:creationId xmlns:a16="http://schemas.microsoft.com/office/drawing/2014/main" id="{07ED3F2B-36C1-480E-9D6A-D2D2234E5335}"/>
              </a:ext>
            </a:extLst>
          </p:cNvPr>
          <p:cNvSpPr txBox="1"/>
          <p:nvPr/>
        </p:nvSpPr>
        <p:spPr>
          <a:xfrm>
            <a:off x="1840823" y="9416798"/>
            <a:ext cx="8861281" cy="286232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000" b="0" i="0" u="none" strike="noStrike" cap="none" normalizeH="0" baseline="0" dirty="0">
                <a:ln>
                  <a:noFill/>
                </a:ln>
                <a:effectLst/>
                <a:latin typeface="Arial" panose="020B0604020202020204" pitchFamily="34" charset="0"/>
              </a:rPr>
              <a:t>Les utilisateurs doivent souvent extraire des données spécifiques, filtrer des informations précises ou effectuer des analyses approfondies sur de grands ensembles de données.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000" b="0" i="0" u="none" strike="noStrike" cap="none" normalizeH="0" baseline="0" dirty="0">
                <a:ln>
                  <a:noFill/>
                </a:ln>
                <a:effectLst/>
                <a:latin typeface="Arial" panose="020B0604020202020204" pitchFamily="34" charset="0"/>
              </a:rPr>
              <a:t>MongoDB répond à ces besoins grâce à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Une syntaxe intuitive pour des requêtes complexes.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Des filtres puissants pour des recherches précises.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Une capacité d’agrégation pour le traitement et l’analyse des données.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La possibilité d’effectuer des jointures entre collections pour enrichir les résultats. </a:t>
            </a:r>
          </a:p>
        </p:txBody>
      </p:sp>
      <p:grpSp>
        <p:nvGrpSpPr>
          <p:cNvPr id="57" name="Group 56">
            <a:extLst>
              <a:ext uri="{FF2B5EF4-FFF2-40B4-BE49-F238E27FC236}">
                <a16:creationId xmlns:a16="http://schemas.microsoft.com/office/drawing/2014/main" id="{818BB24E-B733-4672-98DF-02A176209CFD}"/>
              </a:ext>
            </a:extLst>
          </p:cNvPr>
          <p:cNvGrpSpPr/>
          <p:nvPr/>
        </p:nvGrpSpPr>
        <p:grpSpPr>
          <a:xfrm>
            <a:off x="3101318" y="-1351641"/>
            <a:ext cx="6294163" cy="777230"/>
            <a:chOff x="171451" y="800785"/>
            <a:chExt cx="9940122" cy="777230"/>
          </a:xfrm>
        </p:grpSpPr>
        <p:sp>
          <p:nvSpPr>
            <p:cNvPr id="58" name="Rectangle: Rounded Corners 57">
              <a:extLst>
                <a:ext uri="{FF2B5EF4-FFF2-40B4-BE49-F238E27FC236}">
                  <a16:creationId xmlns:a16="http://schemas.microsoft.com/office/drawing/2014/main" id="{76718CE9-9AD3-44E7-B2BD-5ED362435A4D}"/>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9" name="TextBox 58">
              <a:extLst>
                <a:ext uri="{FF2B5EF4-FFF2-40B4-BE49-F238E27FC236}">
                  <a16:creationId xmlns:a16="http://schemas.microsoft.com/office/drawing/2014/main" id="{BC6ED75A-3A2B-4E34-A9ED-5DDC1C1F8FF4}"/>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Récupération &amp; Utilisation des filtres</a:t>
              </a:r>
              <a:endParaRPr lang="fr-MA" sz="2400" dirty="0">
                <a:solidFill>
                  <a:schemeClr val="tx1">
                    <a:lumMod val="75000"/>
                    <a:lumOff val="25000"/>
                  </a:schemeClr>
                </a:solidFill>
                <a:latin typeface="Fira Sans" panose="020B0503050000020004" pitchFamily="34" charset="0"/>
              </a:endParaRPr>
            </a:p>
          </p:txBody>
        </p:sp>
      </p:grpSp>
    </p:spTree>
    <p:extLst>
      <p:ext uri="{BB962C8B-B14F-4D97-AF65-F5344CB8AC3E}">
        <p14:creationId xmlns:p14="http://schemas.microsoft.com/office/powerpoint/2010/main" val="18411726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4" name="Group 103">
            <a:extLst>
              <a:ext uri="{FF2B5EF4-FFF2-40B4-BE49-F238E27FC236}">
                <a16:creationId xmlns:a16="http://schemas.microsoft.com/office/drawing/2014/main" id="{CFAB9BA4-7190-4693-AE2A-E4F3E607E0E9}"/>
              </a:ext>
            </a:extLst>
          </p:cNvPr>
          <p:cNvGrpSpPr/>
          <p:nvPr/>
        </p:nvGrpSpPr>
        <p:grpSpPr>
          <a:xfrm>
            <a:off x="2948918" y="324763"/>
            <a:ext cx="6294163" cy="777230"/>
            <a:chOff x="171451" y="800785"/>
            <a:chExt cx="9940122" cy="777230"/>
          </a:xfrm>
        </p:grpSpPr>
        <p:sp>
          <p:nvSpPr>
            <p:cNvPr id="105" name="Rectangle: Rounded Corners 104">
              <a:extLst>
                <a:ext uri="{FF2B5EF4-FFF2-40B4-BE49-F238E27FC236}">
                  <a16:creationId xmlns:a16="http://schemas.microsoft.com/office/drawing/2014/main" id="{CA0693E7-68CD-4B8A-8DA4-4E06504AE908}"/>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06" name="TextBox 105">
              <a:extLst>
                <a:ext uri="{FF2B5EF4-FFF2-40B4-BE49-F238E27FC236}">
                  <a16:creationId xmlns:a16="http://schemas.microsoft.com/office/drawing/2014/main" id="{E2D0574F-EC38-4EB8-AEA9-02D528850F6B}"/>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Récupération &amp; Utilisation des filtres</a:t>
              </a:r>
              <a:endParaRPr lang="fr-MA" sz="2400" dirty="0">
                <a:solidFill>
                  <a:schemeClr val="tx1">
                    <a:lumMod val="75000"/>
                    <a:lumOff val="25000"/>
                  </a:schemeClr>
                </a:solidFill>
                <a:latin typeface="Fira Sans" panose="020B0503050000020004" pitchFamily="34" charset="0"/>
              </a:endParaRPr>
            </a:p>
          </p:txBody>
        </p:sp>
      </p:grpSp>
      <p:sp>
        <p:nvSpPr>
          <p:cNvPr id="52" name="Rectangle: Rounded Corners 51">
            <a:extLst>
              <a:ext uri="{FF2B5EF4-FFF2-40B4-BE49-F238E27FC236}">
                <a16:creationId xmlns:a16="http://schemas.microsoft.com/office/drawing/2014/main" id="{AE4BADE4-46E8-4D42-B517-56AB5E2F0628}"/>
              </a:ext>
            </a:extLst>
          </p:cNvPr>
          <p:cNvSpPr/>
          <p:nvPr/>
        </p:nvSpPr>
        <p:spPr>
          <a:xfrm>
            <a:off x="1200150" y="1620000"/>
            <a:ext cx="10096500" cy="5047500"/>
          </a:xfrm>
          <a:prstGeom prst="roundRect">
            <a:avLst>
              <a:gd name="adj" fmla="val 385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3" name="Rectangle: Rounded Corners 52">
            <a:extLst>
              <a:ext uri="{FF2B5EF4-FFF2-40B4-BE49-F238E27FC236}">
                <a16:creationId xmlns:a16="http://schemas.microsoft.com/office/drawing/2014/main" id="{662283B6-B432-4FAC-8B18-66316CC934B0}"/>
              </a:ext>
            </a:extLst>
          </p:cNvPr>
          <p:cNvSpPr/>
          <p:nvPr/>
        </p:nvSpPr>
        <p:spPr>
          <a:xfrm>
            <a:off x="1540982" y="1804030"/>
            <a:ext cx="9468000" cy="84026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3200" b="1" i="0" u="none" strike="noStrike" cap="none" normalizeH="0" baseline="0" dirty="0">
                <a:ln>
                  <a:noFill/>
                </a:ln>
                <a:solidFill>
                  <a:srgbClr val="015782"/>
                </a:solidFill>
                <a:effectLst/>
                <a:latin typeface="Arial" panose="020B0604020202020204" pitchFamily="34" charset="0"/>
              </a:rPr>
              <a:t>Pourquoi utiliser MongoDB pour la recherche ?</a:t>
            </a:r>
          </a:p>
        </p:txBody>
      </p:sp>
      <p:sp>
        <p:nvSpPr>
          <p:cNvPr id="54" name="Rectangle: Rounded Corners 53">
            <a:extLst>
              <a:ext uri="{FF2B5EF4-FFF2-40B4-BE49-F238E27FC236}">
                <a16:creationId xmlns:a16="http://schemas.microsoft.com/office/drawing/2014/main" id="{7E9FE98A-7867-4E60-B9C6-1A7D8F434B80}"/>
              </a:ext>
            </a:extLst>
          </p:cNvPr>
          <p:cNvSpPr/>
          <p:nvPr/>
        </p:nvSpPr>
        <p:spPr>
          <a:xfrm>
            <a:off x="1715669" y="2933699"/>
            <a:ext cx="9092848" cy="3292687"/>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51" name="TextBox 50">
            <a:extLst>
              <a:ext uri="{FF2B5EF4-FFF2-40B4-BE49-F238E27FC236}">
                <a16:creationId xmlns:a16="http://schemas.microsoft.com/office/drawing/2014/main" id="{D8F1C076-90E3-488B-8602-0F16ACCD74E1}"/>
              </a:ext>
            </a:extLst>
          </p:cNvPr>
          <p:cNvSpPr txBox="1"/>
          <p:nvPr/>
        </p:nvSpPr>
        <p:spPr>
          <a:xfrm>
            <a:off x="1840823" y="3074989"/>
            <a:ext cx="8861281" cy="286232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000" b="0" i="0" u="none" strike="noStrike" cap="none" normalizeH="0" baseline="0" dirty="0">
                <a:ln>
                  <a:noFill/>
                </a:ln>
                <a:effectLst/>
                <a:latin typeface="Arial" panose="020B0604020202020204" pitchFamily="34" charset="0"/>
              </a:rPr>
              <a:t>Les utilisateurs doivent souvent extraire des données spécifiques, filtrer des informations précises ou effectuer des analyses approfondies sur de grands ensembles de données.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000" b="0" i="0" u="none" strike="noStrike" cap="none" normalizeH="0" baseline="0" dirty="0">
                <a:ln>
                  <a:noFill/>
                </a:ln>
                <a:effectLst/>
                <a:latin typeface="Arial" panose="020B0604020202020204" pitchFamily="34" charset="0"/>
              </a:rPr>
              <a:t>MongoDB répond à ces besoins grâce à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Une syntaxe intuitive pour des requêtes complexes.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Des filtres puissants pour des recherches précises.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Une capacité d’agrégation pour le traitement et l’analyse des données.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La possibilité d’effectuer des jointures entre collections pour enrichir les résultats. </a:t>
            </a:r>
          </a:p>
        </p:txBody>
      </p:sp>
      <p:grpSp>
        <p:nvGrpSpPr>
          <p:cNvPr id="57" name="Group 56">
            <a:extLst>
              <a:ext uri="{FF2B5EF4-FFF2-40B4-BE49-F238E27FC236}">
                <a16:creationId xmlns:a16="http://schemas.microsoft.com/office/drawing/2014/main" id="{712D5A7D-6FCA-407A-9EC0-F2438FE8D3A9}"/>
              </a:ext>
            </a:extLst>
          </p:cNvPr>
          <p:cNvGrpSpPr/>
          <p:nvPr/>
        </p:nvGrpSpPr>
        <p:grpSpPr>
          <a:xfrm>
            <a:off x="-1574811" y="-1620000"/>
            <a:ext cx="3240000" cy="3240000"/>
            <a:chOff x="-1574811" y="-1620000"/>
            <a:chExt cx="3240000" cy="3240000"/>
          </a:xfrm>
        </p:grpSpPr>
        <p:sp>
          <p:nvSpPr>
            <p:cNvPr id="58" name="Oval 57">
              <a:extLst>
                <a:ext uri="{FF2B5EF4-FFF2-40B4-BE49-F238E27FC236}">
                  <a16:creationId xmlns:a16="http://schemas.microsoft.com/office/drawing/2014/main" id="{E297C129-938F-4E68-A672-CD88BAC3B14C}"/>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59" name="TextBox 58">
              <a:extLst>
                <a:ext uri="{FF2B5EF4-FFF2-40B4-BE49-F238E27FC236}">
                  <a16:creationId xmlns:a16="http://schemas.microsoft.com/office/drawing/2014/main" id="{D575FEA7-D1C0-4331-8FCA-CD1B6A7CBDCE}"/>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1</a:t>
              </a:r>
            </a:p>
          </p:txBody>
        </p:sp>
      </p:grpSp>
      <p:grpSp>
        <p:nvGrpSpPr>
          <p:cNvPr id="60" name="Group 59">
            <a:extLst>
              <a:ext uri="{FF2B5EF4-FFF2-40B4-BE49-F238E27FC236}">
                <a16:creationId xmlns:a16="http://schemas.microsoft.com/office/drawing/2014/main" id="{74EEBCEF-CC4C-4454-BD76-B9693E93D37A}"/>
              </a:ext>
            </a:extLst>
          </p:cNvPr>
          <p:cNvGrpSpPr/>
          <p:nvPr/>
        </p:nvGrpSpPr>
        <p:grpSpPr>
          <a:xfrm>
            <a:off x="-1574811" y="-1620000"/>
            <a:ext cx="3240000" cy="3240000"/>
            <a:chOff x="-1574811" y="-1620000"/>
            <a:chExt cx="3240000" cy="3240000"/>
          </a:xfrm>
        </p:grpSpPr>
        <p:sp>
          <p:nvSpPr>
            <p:cNvPr id="61" name="Oval 60">
              <a:extLst>
                <a:ext uri="{FF2B5EF4-FFF2-40B4-BE49-F238E27FC236}">
                  <a16:creationId xmlns:a16="http://schemas.microsoft.com/office/drawing/2014/main" id="{FF1E9F5B-1228-448E-A6F9-A460B81BB470}"/>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62" name="TextBox 61">
              <a:extLst>
                <a:ext uri="{FF2B5EF4-FFF2-40B4-BE49-F238E27FC236}">
                  <a16:creationId xmlns:a16="http://schemas.microsoft.com/office/drawing/2014/main" id="{27CEE0F3-4F1A-4F5F-A63D-C6FBDC764F02}"/>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2</a:t>
              </a:r>
            </a:p>
          </p:txBody>
        </p:sp>
      </p:grpSp>
      <p:grpSp>
        <p:nvGrpSpPr>
          <p:cNvPr id="15" name="Group 14">
            <a:extLst>
              <a:ext uri="{FF2B5EF4-FFF2-40B4-BE49-F238E27FC236}">
                <a16:creationId xmlns:a16="http://schemas.microsoft.com/office/drawing/2014/main" id="{397C250E-7982-4EE9-B289-20F76C87762C}"/>
              </a:ext>
            </a:extLst>
          </p:cNvPr>
          <p:cNvGrpSpPr/>
          <p:nvPr/>
        </p:nvGrpSpPr>
        <p:grpSpPr>
          <a:xfrm>
            <a:off x="19246563" y="2547909"/>
            <a:ext cx="7502714" cy="3281391"/>
            <a:chOff x="4203200" y="2547909"/>
            <a:chExt cx="7502714" cy="3281391"/>
          </a:xfrm>
        </p:grpSpPr>
        <p:sp>
          <p:nvSpPr>
            <p:cNvPr id="16" name="Rectangle: Rounded Corners 15">
              <a:extLst>
                <a:ext uri="{FF2B5EF4-FFF2-40B4-BE49-F238E27FC236}">
                  <a16:creationId xmlns:a16="http://schemas.microsoft.com/office/drawing/2014/main" id="{6E39091B-6A3A-4356-AAE5-A9F5CE2AC896}"/>
                </a:ext>
              </a:extLst>
            </p:cNvPr>
            <p:cNvSpPr/>
            <p:nvPr/>
          </p:nvSpPr>
          <p:spPr>
            <a:xfrm rot="5400000">
              <a:off x="6313861" y="437248"/>
              <a:ext cx="3281391" cy="7502714"/>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7" name="TextBox 16">
              <a:extLst>
                <a:ext uri="{FF2B5EF4-FFF2-40B4-BE49-F238E27FC236}">
                  <a16:creationId xmlns:a16="http://schemas.microsoft.com/office/drawing/2014/main" id="{B7E039FE-7E10-4EAC-B209-EDFB07B5145D}"/>
                </a:ext>
              </a:extLst>
            </p:cNvPr>
            <p:cNvSpPr txBox="1"/>
            <p:nvPr/>
          </p:nvSpPr>
          <p:spPr>
            <a:xfrm>
              <a:off x="4832278" y="2792716"/>
              <a:ext cx="6873636" cy="2862322"/>
            </a:xfrm>
            <a:prstGeom prst="rect">
              <a:avLst/>
            </a:prstGeom>
            <a:noFill/>
          </p:spPr>
          <p:txBody>
            <a:bodyPr wrap="square" rtlCol="0">
              <a:spAutoFit/>
            </a:bodyPr>
            <a:lstStyle/>
            <a:p>
              <a:pPr>
                <a:buNone/>
              </a:pPr>
              <a:r>
                <a:rPr lang="fr-FR" b="1" dirty="0">
                  <a:solidFill>
                    <a:srgbClr val="11D5FD"/>
                  </a:solidFill>
                </a:rPr>
                <a:t>Insérer en bulk pour des gros volumes de données</a:t>
              </a:r>
            </a:p>
            <a:p>
              <a:pPr>
                <a:buNone/>
              </a:pPr>
              <a:endParaRPr lang="fr-FR" b="1" dirty="0"/>
            </a:p>
            <a:p>
              <a:r>
                <a:rPr lang="fr-FR" dirty="0">
                  <a:solidFill>
                    <a:schemeClr val="bg1"/>
                  </a:solidFill>
                </a:rPr>
                <a:t>Si tu as des milliers de documents à insérer, une approche par batch est plus efficace.</a:t>
              </a:r>
            </a:p>
            <a:p>
              <a:endParaRPr lang="fr-FR" dirty="0">
                <a:solidFill>
                  <a:schemeClr val="bg1"/>
                </a:solidFill>
              </a:endParaRPr>
            </a:p>
            <a:p>
              <a:r>
                <a:rPr lang="en-US" dirty="0">
                  <a:solidFill>
                    <a:schemeClr val="bg1"/>
                  </a:solidFill>
                </a:rPr>
                <a:t>const bulk = </a:t>
              </a:r>
              <a:r>
                <a:rPr lang="en-US" dirty="0" err="1">
                  <a:solidFill>
                    <a:schemeClr val="bg1"/>
                  </a:solidFill>
                </a:rPr>
                <a:t>db.utilisateurs.initializeUnorderedBulkOp</a:t>
              </a:r>
              <a:r>
                <a:rPr lang="en-US" dirty="0">
                  <a:solidFill>
                    <a:schemeClr val="bg1"/>
                  </a:solidFill>
                </a:rPr>
                <a:t>();</a:t>
              </a:r>
            </a:p>
            <a:p>
              <a:r>
                <a:rPr lang="en-US" dirty="0" err="1">
                  <a:solidFill>
                    <a:schemeClr val="bg1"/>
                  </a:solidFill>
                </a:rPr>
                <a:t>bulk.insert</a:t>
              </a:r>
              <a:r>
                <a:rPr lang="en-US" dirty="0">
                  <a:solidFill>
                    <a:schemeClr val="bg1"/>
                  </a:solidFill>
                </a:rPr>
                <a:t>({ "nom": "Alice", "</a:t>
              </a:r>
              <a:r>
                <a:rPr lang="en-US" dirty="0" err="1">
                  <a:solidFill>
                    <a:schemeClr val="bg1"/>
                  </a:solidFill>
                </a:rPr>
                <a:t>âge</a:t>
              </a:r>
              <a:r>
                <a:rPr lang="en-US" dirty="0">
                  <a:solidFill>
                    <a:schemeClr val="bg1"/>
                  </a:solidFill>
                </a:rPr>
                <a:t>": 25 });</a:t>
              </a:r>
            </a:p>
            <a:p>
              <a:r>
                <a:rPr lang="en-US" dirty="0" err="1">
                  <a:solidFill>
                    <a:schemeClr val="bg1"/>
                  </a:solidFill>
                </a:rPr>
                <a:t>bulk.insert</a:t>
              </a:r>
              <a:r>
                <a:rPr lang="en-US" dirty="0">
                  <a:solidFill>
                    <a:schemeClr val="bg1"/>
                  </a:solidFill>
                </a:rPr>
                <a:t>({ "nom": "Bob", "</a:t>
              </a:r>
              <a:r>
                <a:rPr lang="en-US" dirty="0" err="1">
                  <a:solidFill>
                    <a:schemeClr val="bg1"/>
                  </a:solidFill>
                </a:rPr>
                <a:t>âge</a:t>
              </a:r>
              <a:r>
                <a:rPr lang="en-US" dirty="0">
                  <a:solidFill>
                    <a:schemeClr val="bg1"/>
                  </a:solidFill>
                </a:rPr>
                <a:t>": 30 });</a:t>
              </a:r>
            </a:p>
            <a:p>
              <a:r>
                <a:rPr lang="en-US" dirty="0" err="1">
                  <a:solidFill>
                    <a:schemeClr val="bg1"/>
                  </a:solidFill>
                </a:rPr>
                <a:t>bulk.execute</a:t>
              </a:r>
              <a:r>
                <a:rPr lang="en-US" dirty="0">
                  <a:solidFill>
                    <a:schemeClr val="bg1"/>
                  </a:solidFill>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8" name="Oval 17">
              <a:extLst>
                <a:ext uri="{FF2B5EF4-FFF2-40B4-BE49-F238E27FC236}">
                  <a16:creationId xmlns:a16="http://schemas.microsoft.com/office/drawing/2014/main" id="{646DA39F-F6A7-431B-96D2-EB6C484618E0}"/>
                </a:ext>
              </a:extLst>
            </p:cNvPr>
            <p:cNvSpPr/>
            <p:nvPr/>
          </p:nvSpPr>
          <p:spPr>
            <a:xfrm>
              <a:off x="4364278" y="2721208"/>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3</a:t>
              </a:r>
              <a:endParaRPr lang="fr-MA" b="1" dirty="0"/>
            </a:p>
          </p:txBody>
        </p:sp>
      </p:grpSp>
      <p:sp>
        <p:nvSpPr>
          <p:cNvPr id="19" name="TextBox 18">
            <a:extLst>
              <a:ext uri="{FF2B5EF4-FFF2-40B4-BE49-F238E27FC236}">
                <a16:creationId xmlns:a16="http://schemas.microsoft.com/office/drawing/2014/main" id="{F3F29108-4762-4AC6-84EF-618AFEB6FAE5}"/>
              </a:ext>
            </a:extLst>
          </p:cNvPr>
          <p:cNvSpPr txBox="1"/>
          <p:nvPr/>
        </p:nvSpPr>
        <p:spPr>
          <a:xfrm>
            <a:off x="-4334663"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Recherche avec find()</a:t>
            </a:r>
            <a:endParaRPr lang="fr-MA" sz="3200" dirty="0">
              <a:latin typeface="Bahnschrift" panose="020B0502040204020203" pitchFamily="34" charset="0"/>
              <a:cs typeface="Aharoni" panose="02010803020104030203" pitchFamily="2" charset="-79"/>
            </a:endParaRPr>
          </a:p>
        </p:txBody>
      </p:sp>
      <p:grpSp>
        <p:nvGrpSpPr>
          <p:cNvPr id="20" name="Group 19">
            <a:extLst>
              <a:ext uri="{FF2B5EF4-FFF2-40B4-BE49-F238E27FC236}">
                <a16:creationId xmlns:a16="http://schemas.microsoft.com/office/drawing/2014/main" id="{FA743C14-77CB-4863-BD13-07C9C1F5523B}"/>
              </a:ext>
            </a:extLst>
          </p:cNvPr>
          <p:cNvGrpSpPr/>
          <p:nvPr/>
        </p:nvGrpSpPr>
        <p:grpSpPr>
          <a:xfrm>
            <a:off x="13789655" y="2547913"/>
            <a:ext cx="7172945" cy="2767039"/>
            <a:chOff x="4203199" y="2547912"/>
            <a:chExt cx="7293007" cy="2784751"/>
          </a:xfrm>
        </p:grpSpPr>
        <p:sp>
          <p:nvSpPr>
            <p:cNvPr id="21" name="Rectangle: Rounded Corners 20">
              <a:extLst>
                <a:ext uri="{FF2B5EF4-FFF2-40B4-BE49-F238E27FC236}">
                  <a16:creationId xmlns:a16="http://schemas.microsoft.com/office/drawing/2014/main" id="{915F9874-2619-4016-9D44-BBC9D9BD1B16}"/>
                </a:ext>
              </a:extLst>
            </p:cNvPr>
            <p:cNvSpPr/>
            <p:nvPr/>
          </p:nvSpPr>
          <p:spPr>
            <a:xfrm rot="5400000">
              <a:off x="6457327" y="293784"/>
              <a:ext cx="2784751"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0F932FE8-860C-4706-8A6F-F871B68953D1}"/>
                </a:ext>
              </a:extLst>
            </p:cNvPr>
            <p:cNvSpPr txBox="1"/>
            <p:nvPr/>
          </p:nvSpPr>
          <p:spPr>
            <a:xfrm>
              <a:off x="4832278" y="2792716"/>
              <a:ext cx="6550964" cy="2323100"/>
            </a:xfrm>
            <a:prstGeom prst="rect">
              <a:avLst/>
            </a:prstGeom>
            <a:noFill/>
          </p:spPr>
          <p:txBody>
            <a:bodyPr wrap="square" rtlCol="0">
              <a:spAutoFit/>
            </a:bodyPr>
            <a:lstStyle/>
            <a:p>
              <a:pPr>
                <a:buNone/>
              </a:pPr>
              <a:r>
                <a:rPr lang="fr-FR" b="1" dirty="0">
                  <a:solidFill>
                    <a:srgbClr val="11D5FD"/>
                  </a:solidFill>
                </a:rPr>
                <a:t>Rechercher une valeur spécifique</a:t>
              </a:r>
            </a:p>
            <a:p>
              <a:pPr>
                <a:buNone/>
              </a:pPr>
              <a:endParaRPr lang="fr-FR" b="1" dirty="0"/>
            </a:p>
            <a:p>
              <a:r>
                <a:rPr lang="fr-FR" dirty="0">
                  <a:solidFill>
                    <a:schemeClr val="bg1"/>
                  </a:solidFill>
                </a:rPr>
                <a:t>MongoDB utilise </a:t>
              </a:r>
              <a:r>
                <a:rPr lang="fr-FR" b="1" dirty="0"/>
                <a:t>$eq </a:t>
              </a:r>
              <a:r>
                <a:rPr lang="fr-FR" dirty="0">
                  <a:solidFill>
                    <a:schemeClr val="bg1"/>
                  </a:solidFill>
                </a:rPr>
                <a:t>pour rechercher une correspondance exacte .</a:t>
              </a:r>
            </a:p>
            <a:p>
              <a:endParaRPr lang="fr-FR" dirty="0">
                <a:solidFill>
                  <a:schemeClr val="bg1"/>
                </a:solidFill>
              </a:endParaRPr>
            </a:p>
            <a:p>
              <a:r>
                <a:rPr lang="fr-FR" b="1" dirty="0"/>
                <a:t>MongoDB :</a:t>
              </a:r>
            </a:p>
            <a:p>
              <a:r>
                <a:rPr lang="en-US" dirty="0" err="1">
                  <a:solidFill>
                    <a:schemeClr val="bg1"/>
                  </a:solidFill>
                </a:rPr>
                <a:t>db.collection.find</a:t>
              </a:r>
              <a:r>
                <a:rPr lang="en-US" dirty="0">
                  <a:solidFill>
                    <a:schemeClr val="bg1"/>
                  </a:solidFill>
                </a:rPr>
                <a:t>({ champ: { $eq: </a:t>
              </a:r>
              <a:r>
                <a:rPr lang="en-US" dirty="0" err="1">
                  <a:solidFill>
                    <a:schemeClr val="bg1"/>
                  </a:solidFill>
                </a:rPr>
                <a:t>valeur</a:t>
              </a:r>
              <a:r>
                <a:rPr lang="en-US" dirty="0">
                  <a:solidFill>
                    <a:schemeClr val="bg1"/>
                  </a:solidFill>
                </a:rPr>
                <a:t> } })</a:t>
              </a:r>
            </a:p>
            <a:p>
              <a:r>
                <a:rPr lang="fr-FR" b="1" dirty="0"/>
                <a:t>SQL équivalent :</a:t>
              </a:r>
            </a:p>
            <a:p>
              <a:r>
                <a:rPr lang="en-US" dirty="0">
                  <a:solidFill>
                    <a:schemeClr val="bg1"/>
                  </a:solidFill>
                </a:rPr>
                <a:t>SELECT * FROM table WHERE champ = </a:t>
              </a:r>
              <a:r>
                <a:rPr lang="en-US" dirty="0" err="1">
                  <a:solidFill>
                    <a:schemeClr val="bg1"/>
                  </a:solidFill>
                </a:rPr>
                <a:t>valeur</a:t>
              </a:r>
              <a:r>
                <a:rPr lang="en-US" dirty="0">
                  <a:solidFill>
                    <a:schemeClr val="bg1"/>
                  </a:solidFill>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3" name="Oval 22">
              <a:extLst>
                <a:ext uri="{FF2B5EF4-FFF2-40B4-BE49-F238E27FC236}">
                  <a16:creationId xmlns:a16="http://schemas.microsoft.com/office/drawing/2014/main" id="{9EA062C5-209E-4612-B046-15DE8C07DC5C}"/>
                </a:ext>
              </a:extLst>
            </p:cNvPr>
            <p:cNvSpPr/>
            <p:nvPr/>
          </p:nvSpPr>
          <p:spPr>
            <a:xfrm>
              <a:off x="4364278" y="2721208"/>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1</a:t>
              </a:r>
              <a:endParaRPr lang="fr-MA" b="1" dirty="0"/>
            </a:p>
          </p:txBody>
        </p:sp>
      </p:grpSp>
      <p:grpSp>
        <p:nvGrpSpPr>
          <p:cNvPr id="24" name="Group 23">
            <a:extLst>
              <a:ext uri="{FF2B5EF4-FFF2-40B4-BE49-F238E27FC236}">
                <a16:creationId xmlns:a16="http://schemas.microsoft.com/office/drawing/2014/main" id="{803EFEC1-1CEE-4836-AB7A-8B2BEC6BDDBA}"/>
              </a:ext>
            </a:extLst>
          </p:cNvPr>
          <p:cNvGrpSpPr/>
          <p:nvPr/>
        </p:nvGrpSpPr>
        <p:grpSpPr>
          <a:xfrm>
            <a:off x="-3674540" y="2241662"/>
            <a:ext cx="2445977" cy="2438740"/>
            <a:chOff x="926960" y="2241662"/>
            <a:chExt cx="2445977" cy="2438740"/>
          </a:xfrm>
        </p:grpSpPr>
        <p:pic>
          <p:nvPicPr>
            <p:cNvPr id="25" name="Picture 24">
              <a:extLst>
                <a:ext uri="{FF2B5EF4-FFF2-40B4-BE49-F238E27FC236}">
                  <a16:creationId xmlns:a16="http://schemas.microsoft.com/office/drawing/2014/main" id="{78484A6D-D6FC-4B4C-9F35-62E8B0F77A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6" name="Oval 25">
              <a:extLst>
                <a:ext uri="{FF2B5EF4-FFF2-40B4-BE49-F238E27FC236}">
                  <a16:creationId xmlns:a16="http://schemas.microsoft.com/office/drawing/2014/main" id="{B454BBB0-07B7-406A-B4C0-8073A1473843}"/>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27" name="Picture 26">
            <a:extLst>
              <a:ext uri="{FF2B5EF4-FFF2-40B4-BE49-F238E27FC236}">
                <a16:creationId xmlns:a16="http://schemas.microsoft.com/office/drawing/2014/main" id="{8EB39E14-D4CB-4F3B-AAA6-F79AD37577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7266" y="3616539"/>
            <a:ext cx="843303" cy="843303"/>
          </a:xfrm>
          <a:prstGeom prst="rect">
            <a:avLst/>
          </a:prstGeom>
        </p:spPr>
      </p:pic>
      <p:grpSp>
        <p:nvGrpSpPr>
          <p:cNvPr id="28" name="Group 27">
            <a:extLst>
              <a:ext uri="{FF2B5EF4-FFF2-40B4-BE49-F238E27FC236}">
                <a16:creationId xmlns:a16="http://schemas.microsoft.com/office/drawing/2014/main" id="{69BF652E-8AF4-4040-99C8-BD21CDC525EC}"/>
              </a:ext>
            </a:extLst>
          </p:cNvPr>
          <p:cNvGrpSpPr/>
          <p:nvPr/>
        </p:nvGrpSpPr>
        <p:grpSpPr>
          <a:xfrm>
            <a:off x="3101318" y="-4124335"/>
            <a:ext cx="6294163" cy="777230"/>
            <a:chOff x="171451" y="800785"/>
            <a:chExt cx="9940122" cy="777230"/>
          </a:xfrm>
        </p:grpSpPr>
        <p:sp>
          <p:nvSpPr>
            <p:cNvPr id="29" name="Rectangle: Rounded Corners 28">
              <a:extLst>
                <a:ext uri="{FF2B5EF4-FFF2-40B4-BE49-F238E27FC236}">
                  <a16:creationId xmlns:a16="http://schemas.microsoft.com/office/drawing/2014/main" id="{808FF064-9F18-4752-A320-10ADF43BF57D}"/>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0" name="TextBox 29">
              <a:extLst>
                <a:ext uri="{FF2B5EF4-FFF2-40B4-BE49-F238E27FC236}">
                  <a16:creationId xmlns:a16="http://schemas.microsoft.com/office/drawing/2014/main" id="{BAF82D31-4E29-4723-AA14-55CE237A0B93}"/>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Insertion de données (documents)</a:t>
              </a:r>
              <a:endParaRPr lang="fr-MA" sz="2400" dirty="0">
                <a:solidFill>
                  <a:schemeClr val="tx1">
                    <a:lumMod val="75000"/>
                    <a:lumOff val="25000"/>
                  </a:schemeClr>
                </a:solidFill>
                <a:latin typeface="Fira Sans" panose="020B0503050000020004" pitchFamily="34" charset="0"/>
              </a:endParaRPr>
            </a:p>
          </p:txBody>
        </p:sp>
      </p:grpSp>
    </p:spTree>
    <p:extLst>
      <p:ext uri="{BB962C8B-B14F-4D97-AF65-F5344CB8AC3E}">
        <p14:creationId xmlns:p14="http://schemas.microsoft.com/office/powerpoint/2010/main" val="31087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5040FE6-6BAF-4442-B2E8-C28EB7F27A01}"/>
              </a:ext>
            </a:extLst>
          </p:cNvPr>
          <p:cNvSpPr txBox="1"/>
          <p:nvPr/>
        </p:nvSpPr>
        <p:spPr>
          <a:xfrm>
            <a:off x="266837"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Recherche avec find()</a:t>
            </a:r>
            <a:endParaRPr lang="fr-MA" sz="3200" dirty="0">
              <a:latin typeface="Bahnschrift" panose="020B0502040204020203" pitchFamily="34" charset="0"/>
              <a:cs typeface="Aharoni" panose="02010803020104030203" pitchFamily="2" charset="-79"/>
            </a:endParaRPr>
          </a:p>
        </p:txBody>
      </p:sp>
      <p:grpSp>
        <p:nvGrpSpPr>
          <p:cNvPr id="3" name="Group 2">
            <a:extLst>
              <a:ext uri="{FF2B5EF4-FFF2-40B4-BE49-F238E27FC236}">
                <a16:creationId xmlns:a16="http://schemas.microsoft.com/office/drawing/2014/main" id="{647E42CB-D746-4D12-B49F-F4808F174FA7}"/>
              </a:ext>
            </a:extLst>
          </p:cNvPr>
          <p:cNvGrpSpPr/>
          <p:nvPr/>
        </p:nvGrpSpPr>
        <p:grpSpPr>
          <a:xfrm>
            <a:off x="4203199" y="2547913"/>
            <a:ext cx="7172945" cy="2767039"/>
            <a:chOff x="4203199" y="2547912"/>
            <a:chExt cx="7293007" cy="2784751"/>
          </a:xfrm>
        </p:grpSpPr>
        <p:sp>
          <p:nvSpPr>
            <p:cNvPr id="12" name="Rectangle: Rounded Corners 11">
              <a:extLst>
                <a:ext uri="{FF2B5EF4-FFF2-40B4-BE49-F238E27FC236}">
                  <a16:creationId xmlns:a16="http://schemas.microsoft.com/office/drawing/2014/main" id="{DA28A2E2-4364-4CDC-AB12-3F8917B90869}"/>
                </a:ext>
              </a:extLst>
            </p:cNvPr>
            <p:cNvSpPr/>
            <p:nvPr/>
          </p:nvSpPr>
          <p:spPr>
            <a:xfrm rot="5400000">
              <a:off x="6457327" y="293784"/>
              <a:ext cx="2784751"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TextBox 12">
              <a:extLst>
                <a:ext uri="{FF2B5EF4-FFF2-40B4-BE49-F238E27FC236}">
                  <a16:creationId xmlns:a16="http://schemas.microsoft.com/office/drawing/2014/main" id="{5562223E-81AE-4576-8D14-7F216A0ACB4D}"/>
                </a:ext>
              </a:extLst>
            </p:cNvPr>
            <p:cNvSpPr txBox="1"/>
            <p:nvPr/>
          </p:nvSpPr>
          <p:spPr>
            <a:xfrm>
              <a:off x="4832278" y="2792716"/>
              <a:ext cx="6550964" cy="2323100"/>
            </a:xfrm>
            <a:prstGeom prst="rect">
              <a:avLst/>
            </a:prstGeom>
            <a:noFill/>
          </p:spPr>
          <p:txBody>
            <a:bodyPr wrap="square" rtlCol="0">
              <a:spAutoFit/>
            </a:bodyPr>
            <a:lstStyle/>
            <a:p>
              <a:pPr>
                <a:buNone/>
              </a:pPr>
              <a:r>
                <a:rPr lang="fr-FR" b="1" dirty="0">
                  <a:solidFill>
                    <a:srgbClr val="11D5FD"/>
                  </a:solidFill>
                </a:rPr>
                <a:t>Rechercher une valeur spécifique</a:t>
              </a:r>
            </a:p>
            <a:p>
              <a:pPr>
                <a:buNone/>
              </a:pPr>
              <a:endParaRPr lang="fr-FR" b="1" dirty="0"/>
            </a:p>
            <a:p>
              <a:r>
                <a:rPr lang="fr-FR" dirty="0">
                  <a:solidFill>
                    <a:schemeClr val="bg1"/>
                  </a:solidFill>
                </a:rPr>
                <a:t>MongoDB utilise </a:t>
              </a:r>
              <a:r>
                <a:rPr lang="fr-FR" b="1" dirty="0"/>
                <a:t>$eq </a:t>
              </a:r>
              <a:r>
                <a:rPr lang="fr-FR" dirty="0">
                  <a:solidFill>
                    <a:schemeClr val="bg1"/>
                  </a:solidFill>
                </a:rPr>
                <a:t>pour rechercher une correspondance exacte .</a:t>
              </a:r>
            </a:p>
            <a:p>
              <a:endParaRPr lang="fr-FR" dirty="0">
                <a:solidFill>
                  <a:schemeClr val="bg1"/>
                </a:solidFill>
              </a:endParaRPr>
            </a:p>
            <a:p>
              <a:r>
                <a:rPr lang="fr-FR" b="1" dirty="0"/>
                <a:t>MongoDB :</a:t>
              </a:r>
            </a:p>
            <a:p>
              <a:r>
                <a:rPr lang="en-US" dirty="0" err="1">
                  <a:solidFill>
                    <a:schemeClr val="bg1"/>
                  </a:solidFill>
                </a:rPr>
                <a:t>db.collection.find</a:t>
              </a:r>
              <a:r>
                <a:rPr lang="en-US" dirty="0">
                  <a:solidFill>
                    <a:schemeClr val="bg1"/>
                  </a:solidFill>
                </a:rPr>
                <a:t>({ champ: { $eq: </a:t>
              </a:r>
              <a:r>
                <a:rPr lang="en-US" dirty="0" err="1">
                  <a:solidFill>
                    <a:schemeClr val="bg1"/>
                  </a:solidFill>
                </a:rPr>
                <a:t>valeur</a:t>
              </a:r>
              <a:r>
                <a:rPr lang="en-US" dirty="0">
                  <a:solidFill>
                    <a:schemeClr val="bg1"/>
                  </a:solidFill>
                </a:rPr>
                <a:t> } })</a:t>
              </a:r>
            </a:p>
            <a:p>
              <a:r>
                <a:rPr lang="fr-FR" b="1" dirty="0"/>
                <a:t>SQL équivalent :</a:t>
              </a:r>
            </a:p>
            <a:p>
              <a:r>
                <a:rPr lang="en-US" dirty="0">
                  <a:solidFill>
                    <a:schemeClr val="bg1"/>
                  </a:solidFill>
                </a:rPr>
                <a:t>SELECT * FROM table WHERE champ = </a:t>
              </a:r>
              <a:r>
                <a:rPr lang="en-US" dirty="0" err="1">
                  <a:solidFill>
                    <a:schemeClr val="bg1"/>
                  </a:solidFill>
                </a:rPr>
                <a:t>valeur</a:t>
              </a:r>
              <a:r>
                <a:rPr lang="en-US" dirty="0">
                  <a:solidFill>
                    <a:schemeClr val="bg1"/>
                  </a:solidFill>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0" name="Oval 49">
              <a:extLst>
                <a:ext uri="{FF2B5EF4-FFF2-40B4-BE49-F238E27FC236}">
                  <a16:creationId xmlns:a16="http://schemas.microsoft.com/office/drawing/2014/main" id="{A57139C3-7153-4E01-961E-F074A25359AC}"/>
                </a:ext>
              </a:extLst>
            </p:cNvPr>
            <p:cNvSpPr/>
            <p:nvPr/>
          </p:nvSpPr>
          <p:spPr>
            <a:xfrm>
              <a:off x="4364278" y="2721208"/>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1</a:t>
              </a:r>
              <a:endParaRPr lang="fr-MA" b="1" dirty="0"/>
            </a:p>
          </p:txBody>
        </p:sp>
      </p:grpSp>
      <p:grpSp>
        <p:nvGrpSpPr>
          <p:cNvPr id="32" name="Group 31">
            <a:extLst>
              <a:ext uri="{FF2B5EF4-FFF2-40B4-BE49-F238E27FC236}">
                <a16:creationId xmlns:a16="http://schemas.microsoft.com/office/drawing/2014/main" id="{7086345B-8890-47DA-A290-E29A6F9052AF}"/>
              </a:ext>
            </a:extLst>
          </p:cNvPr>
          <p:cNvGrpSpPr/>
          <p:nvPr/>
        </p:nvGrpSpPr>
        <p:grpSpPr>
          <a:xfrm>
            <a:off x="-1574811" y="-1620000"/>
            <a:ext cx="3240000" cy="3240000"/>
            <a:chOff x="-1574811" y="-1620000"/>
            <a:chExt cx="3240000" cy="3240000"/>
          </a:xfrm>
        </p:grpSpPr>
        <p:sp>
          <p:nvSpPr>
            <p:cNvPr id="33" name="Oval 32">
              <a:extLst>
                <a:ext uri="{FF2B5EF4-FFF2-40B4-BE49-F238E27FC236}">
                  <a16:creationId xmlns:a16="http://schemas.microsoft.com/office/drawing/2014/main" id="{B66D931D-5CCF-472D-9BE6-204F9529C0FB}"/>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4" name="TextBox 33">
              <a:extLst>
                <a:ext uri="{FF2B5EF4-FFF2-40B4-BE49-F238E27FC236}">
                  <a16:creationId xmlns:a16="http://schemas.microsoft.com/office/drawing/2014/main" id="{69B67C77-366F-49A3-90E4-E098DDEC6A5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2</a:t>
              </a:r>
            </a:p>
          </p:txBody>
        </p:sp>
      </p:grpSp>
      <p:grpSp>
        <p:nvGrpSpPr>
          <p:cNvPr id="35" name="Group 34">
            <a:extLst>
              <a:ext uri="{FF2B5EF4-FFF2-40B4-BE49-F238E27FC236}">
                <a16:creationId xmlns:a16="http://schemas.microsoft.com/office/drawing/2014/main" id="{3EB67ED2-EB02-47B5-B836-E952A7120328}"/>
              </a:ext>
            </a:extLst>
          </p:cNvPr>
          <p:cNvGrpSpPr/>
          <p:nvPr/>
        </p:nvGrpSpPr>
        <p:grpSpPr>
          <a:xfrm>
            <a:off x="2948918" y="324763"/>
            <a:ext cx="6294163"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Récupération &amp; Utilisation des filtres</a:t>
              </a:r>
              <a:endParaRPr lang="fr-MA" sz="2400" dirty="0">
                <a:solidFill>
                  <a:schemeClr val="tx1">
                    <a:lumMod val="75000"/>
                    <a:lumOff val="25000"/>
                  </a:schemeClr>
                </a:solidFill>
                <a:latin typeface="Fira Sans" panose="020B0503050000020004" pitchFamily="34" charset="0"/>
              </a:endParaRPr>
            </a:p>
          </p:txBody>
        </p:sp>
      </p:grpSp>
      <p:grpSp>
        <p:nvGrpSpPr>
          <p:cNvPr id="9" name="Group 8">
            <a:extLst>
              <a:ext uri="{FF2B5EF4-FFF2-40B4-BE49-F238E27FC236}">
                <a16:creationId xmlns:a16="http://schemas.microsoft.com/office/drawing/2014/main" id="{CB5E1FD3-F4D0-404C-BFC7-A488A03051A9}"/>
              </a:ext>
            </a:extLst>
          </p:cNvPr>
          <p:cNvGrpSpPr/>
          <p:nvPr/>
        </p:nvGrpSpPr>
        <p:grpSpPr>
          <a:xfrm>
            <a:off x="926960" y="2241662"/>
            <a:ext cx="2445977" cy="2438740"/>
            <a:chOff x="926960" y="2241662"/>
            <a:chExt cx="2445977" cy="2438740"/>
          </a:xfrm>
        </p:grpSpPr>
        <p:pic>
          <p:nvPicPr>
            <p:cNvPr id="11" name="Picture 10">
              <a:extLst>
                <a:ext uri="{FF2B5EF4-FFF2-40B4-BE49-F238E27FC236}">
                  <a16:creationId xmlns:a16="http://schemas.microsoft.com/office/drawing/2014/main" id="{2B7A2A34-34C2-4017-B258-AB0B67FDE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6" name="Oval 5">
              <a:extLst>
                <a:ext uri="{FF2B5EF4-FFF2-40B4-BE49-F238E27FC236}">
                  <a16:creationId xmlns:a16="http://schemas.microsoft.com/office/drawing/2014/main" id="{6DE90F01-365B-4AE1-B336-103C146A1B9A}"/>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14" name="Picture 13">
            <a:extLst>
              <a:ext uri="{FF2B5EF4-FFF2-40B4-BE49-F238E27FC236}">
                <a16:creationId xmlns:a16="http://schemas.microsoft.com/office/drawing/2014/main" id="{F071B048-4F1E-4A54-8026-EE2A03DC33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234" y="3616539"/>
            <a:ext cx="843303" cy="843303"/>
          </a:xfrm>
          <a:prstGeom prst="rect">
            <a:avLst/>
          </a:prstGeom>
        </p:spPr>
      </p:pic>
      <p:sp>
        <p:nvSpPr>
          <p:cNvPr id="17" name="Rectangle: Rounded Corners 16">
            <a:extLst>
              <a:ext uri="{FF2B5EF4-FFF2-40B4-BE49-F238E27FC236}">
                <a16:creationId xmlns:a16="http://schemas.microsoft.com/office/drawing/2014/main" id="{C5CC88C0-2A81-4DF2-BF48-F33676AB49AD}"/>
              </a:ext>
            </a:extLst>
          </p:cNvPr>
          <p:cNvSpPr/>
          <p:nvPr/>
        </p:nvSpPr>
        <p:spPr>
          <a:xfrm>
            <a:off x="1200150" y="7991306"/>
            <a:ext cx="10096500" cy="5047500"/>
          </a:xfrm>
          <a:prstGeom prst="roundRect">
            <a:avLst>
              <a:gd name="adj" fmla="val 385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8" name="Rectangle: Rounded Corners 17">
            <a:extLst>
              <a:ext uri="{FF2B5EF4-FFF2-40B4-BE49-F238E27FC236}">
                <a16:creationId xmlns:a16="http://schemas.microsoft.com/office/drawing/2014/main" id="{7B012200-B797-4D68-B019-3DAE9BEC3944}"/>
              </a:ext>
            </a:extLst>
          </p:cNvPr>
          <p:cNvSpPr/>
          <p:nvPr/>
        </p:nvSpPr>
        <p:spPr>
          <a:xfrm>
            <a:off x="1540982" y="8175336"/>
            <a:ext cx="9468000" cy="84026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3200" b="1" i="0" u="none" strike="noStrike" cap="none" normalizeH="0" baseline="0" dirty="0">
                <a:ln>
                  <a:noFill/>
                </a:ln>
                <a:solidFill>
                  <a:srgbClr val="015782"/>
                </a:solidFill>
                <a:effectLst/>
                <a:latin typeface="Arial" panose="020B0604020202020204" pitchFamily="34" charset="0"/>
              </a:rPr>
              <a:t>Pourquoi utiliser MongoDB pour la recherche ?</a:t>
            </a:r>
          </a:p>
        </p:txBody>
      </p:sp>
      <p:sp>
        <p:nvSpPr>
          <p:cNvPr id="19" name="Rectangle: Rounded Corners 18">
            <a:extLst>
              <a:ext uri="{FF2B5EF4-FFF2-40B4-BE49-F238E27FC236}">
                <a16:creationId xmlns:a16="http://schemas.microsoft.com/office/drawing/2014/main" id="{7CCD51F1-7C84-44A7-A138-11D7912ADC56}"/>
              </a:ext>
            </a:extLst>
          </p:cNvPr>
          <p:cNvSpPr/>
          <p:nvPr/>
        </p:nvSpPr>
        <p:spPr>
          <a:xfrm>
            <a:off x="1715669" y="9305005"/>
            <a:ext cx="9092848" cy="3292687"/>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0" name="TextBox 19">
            <a:extLst>
              <a:ext uri="{FF2B5EF4-FFF2-40B4-BE49-F238E27FC236}">
                <a16:creationId xmlns:a16="http://schemas.microsoft.com/office/drawing/2014/main" id="{95312E7F-5AB8-4B12-A92C-53EB1866DAC2}"/>
              </a:ext>
            </a:extLst>
          </p:cNvPr>
          <p:cNvSpPr txBox="1"/>
          <p:nvPr/>
        </p:nvSpPr>
        <p:spPr>
          <a:xfrm>
            <a:off x="1840823" y="9446295"/>
            <a:ext cx="8861281" cy="286232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000" b="0" i="0" u="none" strike="noStrike" cap="none" normalizeH="0" baseline="0" dirty="0">
                <a:ln>
                  <a:noFill/>
                </a:ln>
                <a:effectLst/>
                <a:latin typeface="Arial" panose="020B0604020202020204" pitchFamily="34" charset="0"/>
              </a:rPr>
              <a:t>Les utilisateurs doivent souvent extraire des données spécifiques, filtrer des informations précises ou effectuer des analyses approfondies sur de grands ensembles de données.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000" b="0" i="0" u="none" strike="noStrike" cap="none" normalizeH="0" baseline="0" dirty="0">
                <a:ln>
                  <a:noFill/>
                </a:ln>
                <a:effectLst/>
                <a:latin typeface="Arial" panose="020B0604020202020204" pitchFamily="34" charset="0"/>
              </a:rPr>
              <a:t>MongoDB répond à ces besoins grâce à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Une syntaxe intuitive pour des requêtes complexes.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Des filtres puissants pour des recherches précises.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Une capacité d’agrégation pour le traitement et l’analyse des données.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2000" b="0" i="0" u="none" strike="noStrike" cap="none" normalizeH="0" baseline="0" dirty="0">
                <a:ln>
                  <a:noFill/>
                </a:ln>
                <a:effectLst/>
                <a:latin typeface="Arial" panose="020B0604020202020204" pitchFamily="34" charset="0"/>
              </a:rPr>
              <a:t>La possibilité d’effectuer des jointures entre collections pour enrichir les résultats. </a:t>
            </a:r>
          </a:p>
        </p:txBody>
      </p:sp>
      <p:grpSp>
        <p:nvGrpSpPr>
          <p:cNvPr id="22" name="Group 21">
            <a:extLst>
              <a:ext uri="{FF2B5EF4-FFF2-40B4-BE49-F238E27FC236}">
                <a16:creationId xmlns:a16="http://schemas.microsoft.com/office/drawing/2014/main" id="{B498DD6D-2B84-4F13-BD0F-61FD612B8AFD}"/>
              </a:ext>
            </a:extLst>
          </p:cNvPr>
          <p:cNvGrpSpPr/>
          <p:nvPr/>
        </p:nvGrpSpPr>
        <p:grpSpPr>
          <a:xfrm>
            <a:off x="4203198" y="8889723"/>
            <a:ext cx="6083802" cy="2948015"/>
            <a:chOff x="4203198" y="2547914"/>
            <a:chExt cx="6083802" cy="2948015"/>
          </a:xfrm>
        </p:grpSpPr>
        <p:grpSp>
          <p:nvGrpSpPr>
            <p:cNvPr id="23" name="Group 22">
              <a:extLst>
                <a:ext uri="{FF2B5EF4-FFF2-40B4-BE49-F238E27FC236}">
                  <a16:creationId xmlns:a16="http://schemas.microsoft.com/office/drawing/2014/main" id="{1B1079C9-6939-4A1E-B143-8D90EE24D308}"/>
                </a:ext>
              </a:extLst>
            </p:cNvPr>
            <p:cNvGrpSpPr/>
            <p:nvPr/>
          </p:nvGrpSpPr>
          <p:grpSpPr>
            <a:xfrm>
              <a:off x="4203198" y="2547914"/>
              <a:ext cx="6083802" cy="2948015"/>
              <a:chOff x="4203198" y="2547913"/>
              <a:chExt cx="6185633" cy="2966886"/>
            </a:xfrm>
          </p:grpSpPr>
          <p:sp>
            <p:nvSpPr>
              <p:cNvPr id="25" name="Rectangle: Rounded Corners 24">
                <a:extLst>
                  <a:ext uri="{FF2B5EF4-FFF2-40B4-BE49-F238E27FC236}">
                    <a16:creationId xmlns:a16="http://schemas.microsoft.com/office/drawing/2014/main" id="{805D4B01-6E57-431A-8813-02696546135A}"/>
                  </a:ext>
                </a:extLst>
              </p:cNvPr>
              <p:cNvSpPr/>
              <p:nvPr/>
            </p:nvSpPr>
            <p:spPr>
              <a:xfrm rot="5400000">
                <a:off x="5812571" y="938540"/>
                <a:ext cx="2966886" cy="618563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6" name="TextBox 25">
                <a:extLst>
                  <a:ext uri="{FF2B5EF4-FFF2-40B4-BE49-F238E27FC236}">
                    <a16:creationId xmlns:a16="http://schemas.microsoft.com/office/drawing/2014/main" id="{B5FAAC10-5171-4A7E-935B-6D0DA49D929F}"/>
                  </a:ext>
                </a:extLst>
              </p:cNvPr>
              <p:cNvSpPr txBox="1"/>
              <p:nvPr/>
            </p:nvSpPr>
            <p:spPr>
              <a:xfrm>
                <a:off x="4832278" y="2792716"/>
                <a:ext cx="5556553" cy="2601872"/>
              </a:xfrm>
              <a:prstGeom prst="rect">
                <a:avLst/>
              </a:prstGeom>
              <a:noFill/>
            </p:spPr>
            <p:txBody>
              <a:bodyPr wrap="square" rtlCol="0">
                <a:spAutoFit/>
              </a:bodyPr>
              <a:lstStyle/>
              <a:p>
                <a:pPr>
                  <a:buNone/>
                </a:pPr>
                <a:r>
                  <a:rPr lang="fr-FR" b="1" dirty="0">
                    <a:solidFill>
                      <a:srgbClr val="11D5FD"/>
                    </a:solidFill>
                  </a:rPr>
                  <a:t>Comparer des valeurs</a:t>
                </a:r>
              </a:p>
              <a:p>
                <a:endParaRPr lang="fr-FR" dirty="0">
                  <a:solidFill>
                    <a:schemeClr val="bg1"/>
                  </a:solidFill>
                </a:endParaRPr>
              </a:p>
              <a:p>
                <a:r>
                  <a:rPr lang="fr-FR" dirty="0">
                    <a:solidFill>
                      <a:schemeClr val="bg1"/>
                    </a:solidFill>
                  </a:rPr>
                  <a:t>Les opérateurs </a:t>
                </a:r>
                <a:r>
                  <a:rPr lang="fr-FR" b="1" dirty="0"/>
                  <a:t>$gt, $</a:t>
                </a:r>
                <a:r>
                  <a:rPr lang="fr-FR" b="1" dirty="0" err="1"/>
                  <a:t>lt</a:t>
                </a:r>
                <a:r>
                  <a:rPr lang="fr-FR" b="1" dirty="0"/>
                  <a:t>, $</a:t>
                </a:r>
                <a:r>
                  <a:rPr lang="fr-FR" b="1" dirty="0" err="1"/>
                  <a:t>gte</a:t>
                </a:r>
                <a:r>
                  <a:rPr lang="fr-FR" b="1" dirty="0"/>
                  <a:t>, $</a:t>
                </a:r>
                <a:r>
                  <a:rPr lang="fr-FR" b="1" dirty="0" err="1"/>
                  <a:t>lte</a:t>
                </a:r>
                <a:r>
                  <a:rPr lang="fr-FR" b="1" dirty="0"/>
                  <a:t> </a:t>
                </a:r>
                <a:r>
                  <a:rPr lang="fr-FR" dirty="0">
                    <a:solidFill>
                      <a:schemeClr val="bg1"/>
                    </a:solidFill>
                  </a:rPr>
                  <a:t>permettent de filtrer les enregistrements selon des seuils.</a:t>
                </a:r>
              </a:p>
              <a:p>
                <a:endParaRPr lang="fr-FR" dirty="0">
                  <a:solidFill>
                    <a:schemeClr val="bg1"/>
                  </a:solidFill>
                </a:endParaRPr>
              </a:p>
              <a:p>
                <a:r>
                  <a:rPr lang="fr-FR" b="1" dirty="0"/>
                  <a:t>MongoDB :</a:t>
                </a:r>
              </a:p>
              <a:p>
                <a:r>
                  <a:rPr lang="en-US" dirty="0" err="1">
                    <a:solidFill>
                      <a:schemeClr val="bg1"/>
                    </a:solidFill>
                  </a:rPr>
                  <a:t>db.collection.find</a:t>
                </a:r>
                <a:r>
                  <a:rPr lang="en-US" dirty="0">
                    <a:solidFill>
                      <a:schemeClr val="bg1"/>
                    </a:solidFill>
                  </a:rPr>
                  <a:t>({ champ: { $</a:t>
                </a:r>
                <a:r>
                  <a:rPr lang="en-US" dirty="0" err="1">
                    <a:solidFill>
                      <a:schemeClr val="bg1"/>
                    </a:solidFill>
                  </a:rPr>
                  <a:t>gt</a:t>
                </a:r>
                <a:r>
                  <a:rPr lang="en-US" dirty="0">
                    <a:solidFill>
                      <a:schemeClr val="bg1"/>
                    </a:solidFill>
                  </a:rPr>
                  <a:t>: </a:t>
                </a:r>
                <a:r>
                  <a:rPr lang="en-US" dirty="0" err="1">
                    <a:solidFill>
                      <a:schemeClr val="bg1"/>
                    </a:solidFill>
                  </a:rPr>
                  <a:t>valeur</a:t>
                </a:r>
                <a:r>
                  <a:rPr lang="en-US" dirty="0">
                    <a:solidFill>
                      <a:schemeClr val="bg1"/>
                    </a:solidFill>
                  </a:rPr>
                  <a:t> } })</a:t>
                </a:r>
              </a:p>
              <a:p>
                <a:r>
                  <a:rPr lang="fr-FR" b="1" dirty="0"/>
                  <a:t>SQL équivalent :</a:t>
                </a:r>
              </a:p>
              <a:p>
                <a:r>
                  <a:rPr lang="en-US" dirty="0">
                    <a:solidFill>
                      <a:schemeClr val="bg1"/>
                    </a:solidFill>
                  </a:rPr>
                  <a:t>SELECT * FROM table WHERE champ &gt; </a:t>
                </a:r>
                <a:r>
                  <a:rPr lang="en-US" dirty="0" err="1">
                    <a:solidFill>
                      <a:schemeClr val="bg1"/>
                    </a:solidFill>
                  </a:rPr>
                  <a:t>valeur</a:t>
                </a:r>
                <a:r>
                  <a:rPr lang="en-US" dirty="0">
                    <a:solidFill>
                      <a:schemeClr val="bg1"/>
                    </a:solidFill>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
          <p:nvSpPr>
            <p:cNvPr id="24" name="Oval 23">
              <a:extLst>
                <a:ext uri="{FF2B5EF4-FFF2-40B4-BE49-F238E27FC236}">
                  <a16:creationId xmlns:a16="http://schemas.microsoft.com/office/drawing/2014/main" id="{4D46FA7D-C201-44E3-8180-B2812A871E3E}"/>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2</a:t>
              </a:r>
              <a:endParaRPr lang="fr-MA" b="1" dirty="0"/>
            </a:p>
          </p:txBody>
        </p:sp>
      </p:grpSp>
    </p:spTree>
    <p:extLst>
      <p:ext uri="{BB962C8B-B14F-4D97-AF65-F5344CB8AC3E}">
        <p14:creationId xmlns:p14="http://schemas.microsoft.com/office/powerpoint/2010/main" val="18695129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5040FE6-6BAF-4442-B2E8-C28EB7F27A01}"/>
              </a:ext>
            </a:extLst>
          </p:cNvPr>
          <p:cNvSpPr txBox="1"/>
          <p:nvPr/>
        </p:nvSpPr>
        <p:spPr>
          <a:xfrm>
            <a:off x="266837"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Recherche avec find()</a:t>
            </a:r>
            <a:endParaRPr lang="fr-MA" sz="3200" dirty="0">
              <a:latin typeface="Bahnschrift" panose="020B0502040204020203" pitchFamily="34" charset="0"/>
              <a:cs typeface="Aharoni" panose="02010803020104030203" pitchFamily="2" charset="-79"/>
            </a:endParaRPr>
          </a:p>
        </p:txBody>
      </p:sp>
      <p:grpSp>
        <p:nvGrpSpPr>
          <p:cNvPr id="32" name="Group 31">
            <a:extLst>
              <a:ext uri="{FF2B5EF4-FFF2-40B4-BE49-F238E27FC236}">
                <a16:creationId xmlns:a16="http://schemas.microsoft.com/office/drawing/2014/main" id="{7086345B-8890-47DA-A290-E29A6F9052AF}"/>
              </a:ext>
            </a:extLst>
          </p:cNvPr>
          <p:cNvGrpSpPr/>
          <p:nvPr/>
        </p:nvGrpSpPr>
        <p:grpSpPr>
          <a:xfrm>
            <a:off x="-1574811" y="-1620000"/>
            <a:ext cx="3240000" cy="3240000"/>
            <a:chOff x="-1574811" y="-1620000"/>
            <a:chExt cx="3240000" cy="3240000"/>
          </a:xfrm>
        </p:grpSpPr>
        <p:sp>
          <p:nvSpPr>
            <p:cNvPr id="33" name="Oval 32">
              <a:extLst>
                <a:ext uri="{FF2B5EF4-FFF2-40B4-BE49-F238E27FC236}">
                  <a16:creationId xmlns:a16="http://schemas.microsoft.com/office/drawing/2014/main" id="{B66D931D-5CCF-472D-9BE6-204F9529C0FB}"/>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4" name="TextBox 33">
              <a:extLst>
                <a:ext uri="{FF2B5EF4-FFF2-40B4-BE49-F238E27FC236}">
                  <a16:creationId xmlns:a16="http://schemas.microsoft.com/office/drawing/2014/main" id="{69B67C77-366F-49A3-90E4-E098DDEC6A5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2</a:t>
              </a:r>
            </a:p>
          </p:txBody>
        </p:sp>
      </p:grpSp>
      <p:grpSp>
        <p:nvGrpSpPr>
          <p:cNvPr id="35" name="Group 34">
            <a:extLst>
              <a:ext uri="{FF2B5EF4-FFF2-40B4-BE49-F238E27FC236}">
                <a16:creationId xmlns:a16="http://schemas.microsoft.com/office/drawing/2014/main" id="{3EB67ED2-EB02-47B5-B836-E952A7120328}"/>
              </a:ext>
            </a:extLst>
          </p:cNvPr>
          <p:cNvGrpSpPr/>
          <p:nvPr/>
        </p:nvGrpSpPr>
        <p:grpSpPr>
          <a:xfrm>
            <a:off x="2948918" y="324763"/>
            <a:ext cx="6294163"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Récupération &amp; Utilisation des filtres</a:t>
              </a:r>
              <a:endParaRPr lang="fr-MA" sz="2400" dirty="0">
                <a:solidFill>
                  <a:schemeClr val="tx1">
                    <a:lumMod val="75000"/>
                    <a:lumOff val="25000"/>
                  </a:schemeClr>
                </a:solidFill>
                <a:latin typeface="Fira Sans" panose="020B0503050000020004" pitchFamily="34" charset="0"/>
              </a:endParaRPr>
            </a:p>
          </p:txBody>
        </p:sp>
      </p:grpSp>
      <p:grpSp>
        <p:nvGrpSpPr>
          <p:cNvPr id="9" name="Group 8">
            <a:extLst>
              <a:ext uri="{FF2B5EF4-FFF2-40B4-BE49-F238E27FC236}">
                <a16:creationId xmlns:a16="http://schemas.microsoft.com/office/drawing/2014/main" id="{CB5E1FD3-F4D0-404C-BFC7-A488A03051A9}"/>
              </a:ext>
            </a:extLst>
          </p:cNvPr>
          <p:cNvGrpSpPr/>
          <p:nvPr/>
        </p:nvGrpSpPr>
        <p:grpSpPr>
          <a:xfrm>
            <a:off x="926960" y="2241662"/>
            <a:ext cx="2445977" cy="2438740"/>
            <a:chOff x="926960" y="2241662"/>
            <a:chExt cx="2445977" cy="2438740"/>
          </a:xfrm>
        </p:grpSpPr>
        <p:pic>
          <p:nvPicPr>
            <p:cNvPr id="11" name="Picture 10">
              <a:extLst>
                <a:ext uri="{FF2B5EF4-FFF2-40B4-BE49-F238E27FC236}">
                  <a16:creationId xmlns:a16="http://schemas.microsoft.com/office/drawing/2014/main" id="{2B7A2A34-34C2-4017-B258-AB0B67FDE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6" name="Oval 5">
              <a:extLst>
                <a:ext uri="{FF2B5EF4-FFF2-40B4-BE49-F238E27FC236}">
                  <a16:creationId xmlns:a16="http://schemas.microsoft.com/office/drawing/2014/main" id="{6DE90F01-365B-4AE1-B336-103C146A1B9A}"/>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14" name="Picture 13">
            <a:extLst>
              <a:ext uri="{FF2B5EF4-FFF2-40B4-BE49-F238E27FC236}">
                <a16:creationId xmlns:a16="http://schemas.microsoft.com/office/drawing/2014/main" id="{F071B048-4F1E-4A54-8026-EE2A03DC33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234" y="3616539"/>
            <a:ext cx="843303" cy="843303"/>
          </a:xfrm>
          <a:prstGeom prst="rect">
            <a:avLst/>
          </a:prstGeom>
        </p:spPr>
      </p:pic>
      <p:grpSp>
        <p:nvGrpSpPr>
          <p:cNvPr id="2" name="Group 1">
            <a:extLst>
              <a:ext uri="{FF2B5EF4-FFF2-40B4-BE49-F238E27FC236}">
                <a16:creationId xmlns:a16="http://schemas.microsoft.com/office/drawing/2014/main" id="{BB0CBB62-F787-4CA0-B0AF-3F086F1002E9}"/>
              </a:ext>
            </a:extLst>
          </p:cNvPr>
          <p:cNvGrpSpPr/>
          <p:nvPr/>
        </p:nvGrpSpPr>
        <p:grpSpPr>
          <a:xfrm>
            <a:off x="4203198" y="2547914"/>
            <a:ext cx="6083802" cy="2948015"/>
            <a:chOff x="4203198" y="2547914"/>
            <a:chExt cx="6083802" cy="2948015"/>
          </a:xfrm>
        </p:grpSpPr>
        <p:grpSp>
          <p:nvGrpSpPr>
            <p:cNvPr id="3" name="Group 2">
              <a:extLst>
                <a:ext uri="{FF2B5EF4-FFF2-40B4-BE49-F238E27FC236}">
                  <a16:creationId xmlns:a16="http://schemas.microsoft.com/office/drawing/2014/main" id="{647E42CB-D746-4D12-B49F-F4808F174FA7}"/>
                </a:ext>
              </a:extLst>
            </p:cNvPr>
            <p:cNvGrpSpPr/>
            <p:nvPr/>
          </p:nvGrpSpPr>
          <p:grpSpPr>
            <a:xfrm>
              <a:off x="4203198" y="2547914"/>
              <a:ext cx="6083802" cy="2948015"/>
              <a:chOff x="4203198" y="2547913"/>
              <a:chExt cx="6185633" cy="2966886"/>
            </a:xfrm>
          </p:grpSpPr>
          <p:sp>
            <p:nvSpPr>
              <p:cNvPr id="12" name="Rectangle: Rounded Corners 11">
                <a:extLst>
                  <a:ext uri="{FF2B5EF4-FFF2-40B4-BE49-F238E27FC236}">
                    <a16:creationId xmlns:a16="http://schemas.microsoft.com/office/drawing/2014/main" id="{DA28A2E2-4364-4CDC-AB12-3F8917B90869}"/>
                  </a:ext>
                </a:extLst>
              </p:cNvPr>
              <p:cNvSpPr/>
              <p:nvPr/>
            </p:nvSpPr>
            <p:spPr>
              <a:xfrm rot="5400000">
                <a:off x="5812571" y="938540"/>
                <a:ext cx="2966886" cy="618563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3" name="TextBox 12">
                <a:extLst>
                  <a:ext uri="{FF2B5EF4-FFF2-40B4-BE49-F238E27FC236}">
                    <a16:creationId xmlns:a16="http://schemas.microsoft.com/office/drawing/2014/main" id="{5562223E-81AE-4576-8D14-7F216A0ACB4D}"/>
                  </a:ext>
                </a:extLst>
              </p:cNvPr>
              <p:cNvSpPr txBox="1"/>
              <p:nvPr/>
            </p:nvSpPr>
            <p:spPr>
              <a:xfrm>
                <a:off x="4832278" y="2792716"/>
                <a:ext cx="5556553" cy="2601872"/>
              </a:xfrm>
              <a:prstGeom prst="rect">
                <a:avLst/>
              </a:prstGeom>
              <a:noFill/>
            </p:spPr>
            <p:txBody>
              <a:bodyPr wrap="square" rtlCol="0">
                <a:spAutoFit/>
              </a:bodyPr>
              <a:lstStyle/>
              <a:p>
                <a:pPr>
                  <a:buNone/>
                </a:pPr>
                <a:r>
                  <a:rPr lang="fr-FR" b="1" dirty="0">
                    <a:solidFill>
                      <a:srgbClr val="11D5FD"/>
                    </a:solidFill>
                  </a:rPr>
                  <a:t>Comparer des valeurs</a:t>
                </a:r>
              </a:p>
              <a:p>
                <a:endParaRPr lang="fr-FR" dirty="0">
                  <a:solidFill>
                    <a:schemeClr val="bg1"/>
                  </a:solidFill>
                </a:endParaRPr>
              </a:p>
              <a:p>
                <a:r>
                  <a:rPr lang="fr-FR" dirty="0">
                    <a:solidFill>
                      <a:schemeClr val="bg1"/>
                    </a:solidFill>
                  </a:rPr>
                  <a:t>Les opérateurs </a:t>
                </a:r>
                <a:r>
                  <a:rPr lang="fr-FR" b="1" dirty="0"/>
                  <a:t>$gt, $</a:t>
                </a:r>
                <a:r>
                  <a:rPr lang="fr-FR" b="1" dirty="0" err="1"/>
                  <a:t>lt</a:t>
                </a:r>
                <a:r>
                  <a:rPr lang="fr-FR" b="1" dirty="0"/>
                  <a:t>, $</a:t>
                </a:r>
                <a:r>
                  <a:rPr lang="fr-FR" b="1" dirty="0" err="1"/>
                  <a:t>gte</a:t>
                </a:r>
                <a:r>
                  <a:rPr lang="fr-FR" b="1" dirty="0"/>
                  <a:t>, $</a:t>
                </a:r>
                <a:r>
                  <a:rPr lang="fr-FR" b="1" dirty="0" err="1"/>
                  <a:t>lte</a:t>
                </a:r>
                <a:r>
                  <a:rPr lang="fr-FR" b="1" dirty="0"/>
                  <a:t> </a:t>
                </a:r>
                <a:r>
                  <a:rPr lang="fr-FR" dirty="0">
                    <a:solidFill>
                      <a:schemeClr val="bg1"/>
                    </a:solidFill>
                  </a:rPr>
                  <a:t>permettent de filtrer les enregistrements selon des seuils.</a:t>
                </a:r>
              </a:p>
              <a:p>
                <a:endParaRPr lang="fr-FR" dirty="0">
                  <a:solidFill>
                    <a:schemeClr val="bg1"/>
                  </a:solidFill>
                </a:endParaRPr>
              </a:p>
              <a:p>
                <a:r>
                  <a:rPr lang="fr-FR" b="1" dirty="0"/>
                  <a:t>MongoDB :</a:t>
                </a:r>
              </a:p>
              <a:p>
                <a:r>
                  <a:rPr lang="en-US" dirty="0" err="1">
                    <a:solidFill>
                      <a:schemeClr val="bg1"/>
                    </a:solidFill>
                  </a:rPr>
                  <a:t>db.collection.find</a:t>
                </a:r>
                <a:r>
                  <a:rPr lang="en-US" dirty="0">
                    <a:solidFill>
                      <a:schemeClr val="bg1"/>
                    </a:solidFill>
                  </a:rPr>
                  <a:t>({ champ: { $</a:t>
                </a:r>
                <a:r>
                  <a:rPr lang="en-US" dirty="0" err="1">
                    <a:solidFill>
                      <a:schemeClr val="bg1"/>
                    </a:solidFill>
                  </a:rPr>
                  <a:t>gt</a:t>
                </a:r>
                <a:r>
                  <a:rPr lang="en-US" dirty="0">
                    <a:solidFill>
                      <a:schemeClr val="bg1"/>
                    </a:solidFill>
                  </a:rPr>
                  <a:t>: </a:t>
                </a:r>
                <a:r>
                  <a:rPr lang="en-US" dirty="0" err="1">
                    <a:solidFill>
                      <a:schemeClr val="bg1"/>
                    </a:solidFill>
                  </a:rPr>
                  <a:t>valeur</a:t>
                </a:r>
                <a:r>
                  <a:rPr lang="en-US" dirty="0">
                    <a:solidFill>
                      <a:schemeClr val="bg1"/>
                    </a:solidFill>
                  </a:rPr>
                  <a:t> } })</a:t>
                </a:r>
              </a:p>
              <a:p>
                <a:r>
                  <a:rPr lang="fr-FR" b="1" dirty="0"/>
                  <a:t>SQL équivalent :</a:t>
                </a:r>
              </a:p>
              <a:p>
                <a:r>
                  <a:rPr lang="en-US" dirty="0">
                    <a:solidFill>
                      <a:schemeClr val="bg1"/>
                    </a:solidFill>
                  </a:rPr>
                  <a:t>SELECT * FROM table WHERE champ &gt; </a:t>
                </a:r>
                <a:r>
                  <a:rPr lang="en-US" dirty="0" err="1">
                    <a:solidFill>
                      <a:schemeClr val="bg1"/>
                    </a:solidFill>
                  </a:rPr>
                  <a:t>valeur</a:t>
                </a:r>
                <a:r>
                  <a:rPr lang="en-US" dirty="0">
                    <a:solidFill>
                      <a:schemeClr val="bg1"/>
                    </a:solidFill>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
          <p:nvSpPr>
            <p:cNvPr id="22" name="Oval 21">
              <a:extLst>
                <a:ext uri="{FF2B5EF4-FFF2-40B4-BE49-F238E27FC236}">
                  <a16:creationId xmlns:a16="http://schemas.microsoft.com/office/drawing/2014/main" id="{595B99F8-C1FC-4D9E-80B7-DD0579D42982}"/>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2</a:t>
              </a:r>
              <a:endParaRPr lang="fr-MA" b="1" dirty="0"/>
            </a:p>
          </p:txBody>
        </p:sp>
      </p:grpSp>
      <p:grpSp>
        <p:nvGrpSpPr>
          <p:cNvPr id="17" name="Group 16">
            <a:extLst>
              <a:ext uri="{FF2B5EF4-FFF2-40B4-BE49-F238E27FC236}">
                <a16:creationId xmlns:a16="http://schemas.microsoft.com/office/drawing/2014/main" id="{09871EBD-DA14-4CA1-84BE-271C743154E0}"/>
              </a:ext>
            </a:extLst>
          </p:cNvPr>
          <p:cNvGrpSpPr/>
          <p:nvPr/>
        </p:nvGrpSpPr>
        <p:grpSpPr>
          <a:xfrm>
            <a:off x="13789656" y="2547913"/>
            <a:ext cx="7172945" cy="2767039"/>
            <a:chOff x="4203199" y="2547912"/>
            <a:chExt cx="7293007" cy="2784751"/>
          </a:xfrm>
        </p:grpSpPr>
        <p:sp>
          <p:nvSpPr>
            <p:cNvPr id="18" name="Rectangle: Rounded Corners 17">
              <a:extLst>
                <a:ext uri="{FF2B5EF4-FFF2-40B4-BE49-F238E27FC236}">
                  <a16:creationId xmlns:a16="http://schemas.microsoft.com/office/drawing/2014/main" id="{35FD0050-7FC6-491A-841E-EEE701CB73A7}"/>
                </a:ext>
              </a:extLst>
            </p:cNvPr>
            <p:cNvSpPr/>
            <p:nvPr/>
          </p:nvSpPr>
          <p:spPr>
            <a:xfrm rot="5400000">
              <a:off x="6457327" y="293784"/>
              <a:ext cx="2784751"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9" name="TextBox 18">
              <a:extLst>
                <a:ext uri="{FF2B5EF4-FFF2-40B4-BE49-F238E27FC236}">
                  <a16:creationId xmlns:a16="http://schemas.microsoft.com/office/drawing/2014/main" id="{28B24DCE-15FE-438F-A60A-964E677A7580}"/>
                </a:ext>
              </a:extLst>
            </p:cNvPr>
            <p:cNvSpPr txBox="1"/>
            <p:nvPr/>
          </p:nvSpPr>
          <p:spPr>
            <a:xfrm>
              <a:off x="4832278" y="2792716"/>
              <a:ext cx="6550964" cy="2323100"/>
            </a:xfrm>
            <a:prstGeom prst="rect">
              <a:avLst/>
            </a:prstGeom>
            <a:noFill/>
          </p:spPr>
          <p:txBody>
            <a:bodyPr wrap="square" rtlCol="0">
              <a:spAutoFit/>
            </a:bodyPr>
            <a:lstStyle/>
            <a:p>
              <a:pPr>
                <a:buNone/>
              </a:pPr>
              <a:r>
                <a:rPr lang="fr-FR" b="1" dirty="0">
                  <a:solidFill>
                    <a:srgbClr val="11D5FD"/>
                  </a:solidFill>
                </a:rPr>
                <a:t>Rechercher une valeur spécifique</a:t>
              </a:r>
            </a:p>
            <a:p>
              <a:pPr>
                <a:buNone/>
              </a:pPr>
              <a:endParaRPr lang="fr-FR" b="1" dirty="0"/>
            </a:p>
            <a:p>
              <a:r>
                <a:rPr lang="fr-FR" dirty="0">
                  <a:solidFill>
                    <a:schemeClr val="bg1"/>
                  </a:solidFill>
                </a:rPr>
                <a:t>MongoDB utilise </a:t>
              </a:r>
              <a:r>
                <a:rPr lang="fr-FR" b="1" dirty="0"/>
                <a:t>$eq </a:t>
              </a:r>
              <a:r>
                <a:rPr lang="fr-FR" dirty="0">
                  <a:solidFill>
                    <a:schemeClr val="bg1"/>
                  </a:solidFill>
                </a:rPr>
                <a:t>pour rechercher une correspondance exacte .</a:t>
              </a:r>
            </a:p>
            <a:p>
              <a:endParaRPr lang="fr-FR" dirty="0">
                <a:solidFill>
                  <a:schemeClr val="bg1"/>
                </a:solidFill>
              </a:endParaRPr>
            </a:p>
            <a:p>
              <a:r>
                <a:rPr lang="fr-FR" b="1" dirty="0"/>
                <a:t>MongoDB :</a:t>
              </a:r>
            </a:p>
            <a:p>
              <a:r>
                <a:rPr lang="en-US" dirty="0" err="1">
                  <a:solidFill>
                    <a:schemeClr val="bg1"/>
                  </a:solidFill>
                </a:rPr>
                <a:t>db.collection.find</a:t>
              </a:r>
              <a:r>
                <a:rPr lang="en-US" dirty="0">
                  <a:solidFill>
                    <a:schemeClr val="bg1"/>
                  </a:solidFill>
                </a:rPr>
                <a:t>({ champ: { $eq: </a:t>
              </a:r>
              <a:r>
                <a:rPr lang="en-US" dirty="0" err="1">
                  <a:solidFill>
                    <a:schemeClr val="bg1"/>
                  </a:solidFill>
                </a:rPr>
                <a:t>valeur</a:t>
              </a:r>
              <a:r>
                <a:rPr lang="en-US" dirty="0">
                  <a:solidFill>
                    <a:schemeClr val="bg1"/>
                  </a:solidFill>
                </a:rPr>
                <a:t> } })</a:t>
              </a:r>
            </a:p>
            <a:p>
              <a:r>
                <a:rPr lang="fr-FR" b="1" dirty="0"/>
                <a:t>SQL équivalent :</a:t>
              </a:r>
            </a:p>
            <a:p>
              <a:r>
                <a:rPr lang="en-US" dirty="0">
                  <a:solidFill>
                    <a:schemeClr val="bg1"/>
                  </a:solidFill>
                </a:rPr>
                <a:t>SELECT * FROM table WHERE champ = </a:t>
              </a:r>
              <a:r>
                <a:rPr lang="en-US" dirty="0" err="1">
                  <a:solidFill>
                    <a:schemeClr val="bg1"/>
                  </a:solidFill>
                </a:rPr>
                <a:t>valeur</a:t>
              </a:r>
              <a:r>
                <a:rPr lang="en-US" dirty="0">
                  <a:solidFill>
                    <a:schemeClr val="bg1"/>
                  </a:solidFill>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Oval 19">
              <a:extLst>
                <a:ext uri="{FF2B5EF4-FFF2-40B4-BE49-F238E27FC236}">
                  <a16:creationId xmlns:a16="http://schemas.microsoft.com/office/drawing/2014/main" id="{02069638-DCDB-470E-B426-54D09690F9A5}"/>
                </a:ext>
              </a:extLst>
            </p:cNvPr>
            <p:cNvSpPr/>
            <p:nvPr/>
          </p:nvSpPr>
          <p:spPr>
            <a:xfrm>
              <a:off x="4364278" y="2721208"/>
              <a:ext cx="468000" cy="468000"/>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1</a:t>
              </a:r>
              <a:endParaRPr lang="fr-MA" b="1" dirty="0"/>
            </a:p>
          </p:txBody>
        </p:sp>
      </p:grpSp>
      <p:grpSp>
        <p:nvGrpSpPr>
          <p:cNvPr id="23" name="Group 22">
            <a:extLst>
              <a:ext uri="{FF2B5EF4-FFF2-40B4-BE49-F238E27FC236}">
                <a16:creationId xmlns:a16="http://schemas.microsoft.com/office/drawing/2014/main" id="{890761C4-262B-4DF1-A52B-4835788818B7}"/>
              </a:ext>
            </a:extLst>
          </p:cNvPr>
          <p:cNvGrpSpPr/>
          <p:nvPr/>
        </p:nvGrpSpPr>
        <p:grpSpPr>
          <a:xfrm>
            <a:off x="4190499" y="8291185"/>
            <a:ext cx="7569702" cy="3049159"/>
            <a:chOff x="4190499" y="2509815"/>
            <a:chExt cx="7569702" cy="3049159"/>
          </a:xfrm>
        </p:grpSpPr>
        <p:grpSp>
          <p:nvGrpSpPr>
            <p:cNvPr id="24" name="Group 23">
              <a:extLst>
                <a:ext uri="{FF2B5EF4-FFF2-40B4-BE49-F238E27FC236}">
                  <a16:creationId xmlns:a16="http://schemas.microsoft.com/office/drawing/2014/main" id="{F36B284D-AC60-4228-8EB5-A6865CA84CE8}"/>
                </a:ext>
              </a:extLst>
            </p:cNvPr>
            <p:cNvGrpSpPr/>
            <p:nvPr/>
          </p:nvGrpSpPr>
          <p:grpSpPr>
            <a:xfrm>
              <a:off x="4190499" y="2509815"/>
              <a:ext cx="7569702" cy="3049159"/>
              <a:chOff x="4203199" y="2547914"/>
              <a:chExt cx="6676311" cy="2557779"/>
            </a:xfrm>
          </p:grpSpPr>
          <p:sp>
            <p:nvSpPr>
              <p:cNvPr id="26" name="Rectangle: Rounded Corners 25">
                <a:extLst>
                  <a:ext uri="{FF2B5EF4-FFF2-40B4-BE49-F238E27FC236}">
                    <a16:creationId xmlns:a16="http://schemas.microsoft.com/office/drawing/2014/main" id="{B6F8A8F7-81C5-4C2C-8F85-8F463B6A3EA4}"/>
                  </a:ext>
                </a:extLst>
              </p:cNvPr>
              <p:cNvSpPr/>
              <p:nvPr/>
            </p:nvSpPr>
            <p:spPr>
              <a:xfrm rot="5400000">
                <a:off x="6262465" y="488648"/>
                <a:ext cx="2557779"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7" name="TextBox 26">
                <a:extLst>
                  <a:ext uri="{FF2B5EF4-FFF2-40B4-BE49-F238E27FC236}">
                    <a16:creationId xmlns:a16="http://schemas.microsoft.com/office/drawing/2014/main" id="{EDD3C46D-D5B5-41A3-A7A2-86BDFF26E89C}"/>
                  </a:ext>
                </a:extLst>
              </p:cNvPr>
              <p:cNvSpPr txBox="1"/>
              <p:nvPr/>
            </p:nvSpPr>
            <p:spPr>
              <a:xfrm>
                <a:off x="4832277" y="2792716"/>
                <a:ext cx="6047232" cy="2168690"/>
              </a:xfrm>
              <a:prstGeom prst="rect">
                <a:avLst/>
              </a:prstGeom>
              <a:noFill/>
            </p:spPr>
            <p:txBody>
              <a:bodyPr wrap="square" rtlCol="0">
                <a:spAutoFit/>
              </a:bodyPr>
              <a:lstStyle/>
              <a:p>
                <a:pPr>
                  <a:buNone/>
                </a:pPr>
                <a:r>
                  <a:rPr lang="fr-FR" b="1" dirty="0">
                    <a:solidFill>
                      <a:srgbClr val="11D5FD"/>
                    </a:solidFill>
                  </a:rPr>
                  <a:t>Recherches textuelles avancées</a:t>
                </a:r>
              </a:p>
              <a:p>
                <a:pPr>
                  <a:buNone/>
                </a:pPr>
                <a:endParaRPr lang="fr-FR" dirty="0">
                  <a:solidFill>
                    <a:schemeClr val="bg1"/>
                  </a:solidFill>
                </a:endParaRPr>
              </a:p>
              <a:p>
                <a:r>
                  <a:rPr lang="fr-FR" dirty="0">
                    <a:solidFill>
                      <a:schemeClr val="bg1"/>
                    </a:solidFill>
                  </a:rPr>
                  <a:t>L'opérateur </a:t>
                </a:r>
                <a:r>
                  <a:rPr lang="fr-FR" b="1" dirty="0"/>
                  <a:t>$regex </a:t>
                </a:r>
                <a:r>
                  <a:rPr lang="fr-FR" dirty="0">
                    <a:solidFill>
                      <a:schemeClr val="bg1"/>
                    </a:solidFill>
                  </a:rPr>
                  <a:t>permet de rechercher des modèles dans les chaînes de texte.</a:t>
                </a:r>
              </a:p>
              <a:p>
                <a:endParaRPr lang="fr-FR" dirty="0">
                  <a:solidFill>
                    <a:schemeClr val="bg1"/>
                  </a:solidFill>
                </a:endParaRPr>
              </a:p>
              <a:p>
                <a:r>
                  <a:rPr lang="fr-FR" b="1" dirty="0"/>
                  <a:t>MongoDB :</a:t>
                </a:r>
              </a:p>
              <a:p>
                <a:r>
                  <a:rPr lang="en-US" dirty="0" err="1">
                    <a:solidFill>
                      <a:schemeClr val="bg1"/>
                    </a:solidFill>
                  </a:rPr>
                  <a:t>db.collection.find</a:t>
                </a:r>
                <a:r>
                  <a:rPr lang="en-US" dirty="0">
                    <a:solidFill>
                      <a:schemeClr val="bg1"/>
                    </a:solidFill>
                  </a:rPr>
                  <a:t>({ </a:t>
                </a:r>
                <a:r>
                  <a:rPr lang="en-US" dirty="0" err="1">
                    <a:solidFill>
                      <a:schemeClr val="bg1"/>
                    </a:solidFill>
                  </a:rPr>
                  <a:t>champTexte</a:t>
                </a:r>
                <a:r>
                  <a:rPr lang="en-US" dirty="0">
                    <a:solidFill>
                      <a:schemeClr val="bg1"/>
                    </a:solidFill>
                  </a:rPr>
                  <a:t>: { $regex: "^</a:t>
                </a:r>
                <a:r>
                  <a:rPr lang="en-US" dirty="0" err="1">
                    <a:solidFill>
                      <a:schemeClr val="bg1"/>
                    </a:solidFill>
                  </a:rPr>
                  <a:t>lettre</a:t>
                </a:r>
                <a:r>
                  <a:rPr lang="en-US" dirty="0">
                    <a:solidFill>
                      <a:schemeClr val="bg1"/>
                    </a:solidFill>
                  </a:rPr>
                  <a:t>", $options: "</a:t>
                </a:r>
                <a:r>
                  <a:rPr lang="en-US" dirty="0" err="1">
                    <a:solidFill>
                      <a:schemeClr val="bg1"/>
                    </a:solidFill>
                  </a:rPr>
                  <a:t>i</a:t>
                </a:r>
                <a:r>
                  <a:rPr lang="en-US" dirty="0">
                    <a:solidFill>
                      <a:schemeClr val="bg1"/>
                    </a:solidFill>
                  </a:rPr>
                  <a:t>" } })</a:t>
                </a:r>
              </a:p>
              <a:p>
                <a:r>
                  <a:rPr lang="fr-FR" b="1" dirty="0"/>
                  <a:t>SQL équivalent :</a:t>
                </a:r>
              </a:p>
              <a:p>
                <a:r>
                  <a:rPr lang="en-US" dirty="0">
                    <a:solidFill>
                      <a:schemeClr val="bg1"/>
                    </a:solidFill>
                  </a:rPr>
                  <a:t>SELECT * FROM table WHERE champ LIKE '</a:t>
                </a:r>
                <a:r>
                  <a:rPr lang="en-US" dirty="0" err="1">
                    <a:solidFill>
                      <a:schemeClr val="bg1"/>
                    </a:solidFill>
                  </a:rPr>
                  <a:t>lettre</a:t>
                </a:r>
                <a:r>
                  <a:rPr lang="en-US" dirty="0">
                    <a:solidFill>
                      <a:schemeClr val="bg1"/>
                    </a:solidFill>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
          <p:nvSpPr>
            <p:cNvPr id="25" name="Oval 24">
              <a:extLst>
                <a:ext uri="{FF2B5EF4-FFF2-40B4-BE49-F238E27FC236}">
                  <a16:creationId xmlns:a16="http://schemas.microsoft.com/office/drawing/2014/main" id="{197CBE1F-F64D-4E0B-9B8A-637FB2509A66}"/>
                </a:ext>
              </a:extLst>
            </p:cNvPr>
            <p:cNvSpPr/>
            <p:nvPr/>
          </p:nvSpPr>
          <p:spPr>
            <a:xfrm>
              <a:off x="4387026" y="27582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3</a:t>
              </a:r>
              <a:endParaRPr lang="fr-MA" b="1" dirty="0"/>
            </a:p>
          </p:txBody>
        </p:sp>
      </p:grpSp>
    </p:spTree>
    <p:extLst>
      <p:ext uri="{BB962C8B-B14F-4D97-AF65-F5344CB8AC3E}">
        <p14:creationId xmlns:p14="http://schemas.microsoft.com/office/powerpoint/2010/main" val="15520623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5040FE6-6BAF-4442-B2E8-C28EB7F27A01}"/>
              </a:ext>
            </a:extLst>
          </p:cNvPr>
          <p:cNvSpPr txBox="1"/>
          <p:nvPr/>
        </p:nvSpPr>
        <p:spPr>
          <a:xfrm>
            <a:off x="266837"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Recherche avec find()</a:t>
            </a:r>
            <a:endParaRPr lang="fr-MA" sz="3200" dirty="0">
              <a:latin typeface="Bahnschrift" panose="020B0502040204020203" pitchFamily="34" charset="0"/>
              <a:cs typeface="Aharoni" panose="02010803020104030203" pitchFamily="2" charset="-79"/>
            </a:endParaRPr>
          </a:p>
        </p:txBody>
      </p:sp>
      <p:grpSp>
        <p:nvGrpSpPr>
          <p:cNvPr id="32" name="Group 31">
            <a:extLst>
              <a:ext uri="{FF2B5EF4-FFF2-40B4-BE49-F238E27FC236}">
                <a16:creationId xmlns:a16="http://schemas.microsoft.com/office/drawing/2014/main" id="{7086345B-8890-47DA-A290-E29A6F9052AF}"/>
              </a:ext>
            </a:extLst>
          </p:cNvPr>
          <p:cNvGrpSpPr/>
          <p:nvPr/>
        </p:nvGrpSpPr>
        <p:grpSpPr>
          <a:xfrm>
            <a:off x="-1574811" y="-1620000"/>
            <a:ext cx="3240000" cy="3240000"/>
            <a:chOff x="-1574811" y="-1620000"/>
            <a:chExt cx="3240000" cy="3240000"/>
          </a:xfrm>
        </p:grpSpPr>
        <p:sp>
          <p:nvSpPr>
            <p:cNvPr id="33" name="Oval 32">
              <a:extLst>
                <a:ext uri="{FF2B5EF4-FFF2-40B4-BE49-F238E27FC236}">
                  <a16:creationId xmlns:a16="http://schemas.microsoft.com/office/drawing/2014/main" id="{B66D931D-5CCF-472D-9BE6-204F9529C0FB}"/>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4" name="TextBox 33">
              <a:extLst>
                <a:ext uri="{FF2B5EF4-FFF2-40B4-BE49-F238E27FC236}">
                  <a16:creationId xmlns:a16="http://schemas.microsoft.com/office/drawing/2014/main" id="{69B67C77-366F-49A3-90E4-E098DDEC6A5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2</a:t>
              </a:r>
            </a:p>
          </p:txBody>
        </p:sp>
      </p:grpSp>
      <p:grpSp>
        <p:nvGrpSpPr>
          <p:cNvPr id="35" name="Group 34">
            <a:extLst>
              <a:ext uri="{FF2B5EF4-FFF2-40B4-BE49-F238E27FC236}">
                <a16:creationId xmlns:a16="http://schemas.microsoft.com/office/drawing/2014/main" id="{3EB67ED2-EB02-47B5-B836-E952A7120328}"/>
              </a:ext>
            </a:extLst>
          </p:cNvPr>
          <p:cNvGrpSpPr/>
          <p:nvPr/>
        </p:nvGrpSpPr>
        <p:grpSpPr>
          <a:xfrm>
            <a:off x="2948918" y="324763"/>
            <a:ext cx="6294163"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Récupération &amp; Utilisation des filtres</a:t>
              </a:r>
              <a:endParaRPr lang="fr-MA" sz="2400" dirty="0">
                <a:solidFill>
                  <a:schemeClr val="tx1">
                    <a:lumMod val="75000"/>
                    <a:lumOff val="25000"/>
                  </a:schemeClr>
                </a:solidFill>
                <a:latin typeface="Fira Sans" panose="020B0503050000020004" pitchFamily="34" charset="0"/>
              </a:endParaRPr>
            </a:p>
          </p:txBody>
        </p:sp>
      </p:grpSp>
      <p:grpSp>
        <p:nvGrpSpPr>
          <p:cNvPr id="9" name="Group 8">
            <a:extLst>
              <a:ext uri="{FF2B5EF4-FFF2-40B4-BE49-F238E27FC236}">
                <a16:creationId xmlns:a16="http://schemas.microsoft.com/office/drawing/2014/main" id="{CB5E1FD3-F4D0-404C-BFC7-A488A03051A9}"/>
              </a:ext>
            </a:extLst>
          </p:cNvPr>
          <p:cNvGrpSpPr/>
          <p:nvPr/>
        </p:nvGrpSpPr>
        <p:grpSpPr>
          <a:xfrm>
            <a:off x="926960" y="2241662"/>
            <a:ext cx="2445977" cy="2438740"/>
            <a:chOff x="926960" y="2241662"/>
            <a:chExt cx="2445977" cy="2438740"/>
          </a:xfrm>
        </p:grpSpPr>
        <p:pic>
          <p:nvPicPr>
            <p:cNvPr id="11" name="Picture 10">
              <a:extLst>
                <a:ext uri="{FF2B5EF4-FFF2-40B4-BE49-F238E27FC236}">
                  <a16:creationId xmlns:a16="http://schemas.microsoft.com/office/drawing/2014/main" id="{2B7A2A34-34C2-4017-B258-AB0B67FDE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6" name="Oval 5">
              <a:extLst>
                <a:ext uri="{FF2B5EF4-FFF2-40B4-BE49-F238E27FC236}">
                  <a16:creationId xmlns:a16="http://schemas.microsoft.com/office/drawing/2014/main" id="{6DE90F01-365B-4AE1-B336-103C146A1B9A}"/>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14" name="Picture 13">
            <a:extLst>
              <a:ext uri="{FF2B5EF4-FFF2-40B4-BE49-F238E27FC236}">
                <a16:creationId xmlns:a16="http://schemas.microsoft.com/office/drawing/2014/main" id="{F071B048-4F1E-4A54-8026-EE2A03DC33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234" y="3616539"/>
            <a:ext cx="843303" cy="843303"/>
          </a:xfrm>
          <a:prstGeom prst="rect">
            <a:avLst/>
          </a:prstGeom>
        </p:spPr>
      </p:pic>
      <p:grpSp>
        <p:nvGrpSpPr>
          <p:cNvPr id="2" name="Group 1">
            <a:extLst>
              <a:ext uri="{FF2B5EF4-FFF2-40B4-BE49-F238E27FC236}">
                <a16:creationId xmlns:a16="http://schemas.microsoft.com/office/drawing/2014/main" id="{D9C83A59-A244-4CC6-9723-6AFFF806BF58}"/>
              </a:ext>
            </a:extLst>
          </p:cNvPr>
          <p:cNvGrpSpPr/>
          <p:nvPr/>
        </p:nvGrpSpPr>
        <p:grpSpPr>
          <a:xfrm>
            <a:off x="4190499" y="2509815"/>
            <a:ext cx="7569702" cy="3049159"/>
            <a:chOff x="4190499" y="2509815"/>
            <a:chExt cx="7569702" cy="3049159"/>
          </a:xfrm>
        </p:grpSpPr>
        <p:grpSp>
          <p:nvGrpSpPr>
            <p:cNvPr id="3" name="Group 2">
              <a:extLst>
                <a:ext uri="{FF2B5EF4-FFF2-40B4-BE49-F238E27FC236}">
                  <a16:creationId xmlns:a16="http://schemas.microsoft.com/office/drawing/2014/main" id="{647E42CB-D746-4D12-B49F-F4808F174FA7}"/>
                </a:ext>
              </a:extLst>
            </p:cNvPr>
            <p:cNvGrpSpPr/>
            <p:nvPr/>
          </p:nvGrpSpPr>
          <p:grpSpPr>
            <a:xfrm>
              <a:off x="4190499" y="2509815"/>
              <a:ext cx="7569702" cy="3049159"/>
              <a:chOff x="4203199" y="2547914"/>
              <a:chExt cx="6676311" cy="2557779"/>
            </a:xfrm>
          </p:grpSpPr>
          <p:sp>
            <p:nvSpPr>
              <p:cNvPr id="12" name="Rectangle: Rounded Corners 11">
                <a:extLst>
                  <a:ext uri="{FF2B5EF4-FFF2-40B4-BE49-F238E27FC236}">
                    <a16:creationId xmlns:a16="http://schemas.microsoft.com/office/drawing/2014/main" id="{DA28A2E2-4364-4CDC-AB12-3F8917B90869}"/>
                  </a:ext>
                </a:extLst>
              </p:cNvPr>
              <p:cNvSpPr/>
              <p:nvPr/>
            </p:nvSpPr>
            <p:spPr>
              <a:xfrm rot="5400000">
                <a:off x="6262465" y="488648"/>
                <a:ext cx="2557779"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TextBox 12">
                <a:extLst>
                  <a:ext uri="{FF2B5EF4-FFF2-40B4-BE49-F238E27FC236}">
                    <a16:creationId xmlns:a16="http://schemas.microsoft.com/office/drawing/2014/main" id="{5562223E-81AE-4576-8D14-7F216A0ACB4D}"/>
                  </a:ext>
                </a:extLst>
              </p:cNvPr>
              <p:cNvSpPr txBox="1"/>
              <p:nvPr/>
            </p:nvSpPr>
            <p:spPr>
              <a:xfrm>
                <a:off x="4832277" y="2792716"/>
                <a:ext cx="6047232" cy="2168690"/>
              </a:xfrm>
              <a:prstGeom prst="rect">
                <a:avLst/>
              </a:prstGeom>
              <a:noFill/>
            </p:spPr>
            <p:txBody>
              <a:bodyPr wrap="square" rtlCol="0">
                <a:spAutoFit/>
              </a:bodyPr>
              <a:lstStyle/>
              <a:p>
                <a:pPr>
                  <a:buNone/>
                </a:pPr>
                <a:r>
                  <a:rPr lang="fr-FR" b="1" dirty="0">
                    <a:solidFill>
                      <a:srgbClr val="11D5FD"/>
                    </a:solidFill>
                  </a:rPr>
                  <a:t>Recherches textuelles avancées</a:t>
                </a:r>
              </a:p>
              <a:p>
                <a:pPr>
                  <a:buNone/>
                </a:pPr>
                <a:endParaRPr lang="fr-FR" dirty="0">
                  <a:solidFill>
                    <a:schemeClr val="bg1"/>
                  </a:solidFill>
                </a:endParaRPr>
              </a:p>
              <a:p>
                <a:r>
                  <a:rPr lang="fr-FR" dirty="0">
                    <a:solidFill>
                      <a:schemeClr val="bg1"/>
                    </a:solidFill>
                  </a:rPr>
                  <a:t>L'opérateur </a:t>
                </a:r>
                <a:r>
                  <a:rPr lang="fr-FR" b="1" dirty="0"/>
                  <a:t>$regex </a:t>
                </a:r>
                <a:r>
                  <a:rPr lang="fr-FR" dirty="0">
                    <a:solidFill>
                      <a:schemeClr val="bg1"/>
                    </a:solidFill>
                  </a:rPr>
                  <a:t>permet de rechercher des modèles dans les chaînes de texte.</a:t>
                </a:r>
              </a:p>
              <a:p>
                <a:endParaRPr lang="fr-FR" dirty="0">
                  <a:solidFill>
                    <a:schemeClr val="bg1"/>
                  </a:solidFill>
                </a:endParaRPr>
              </a:p>
              <a:p>
                <a:r>
                  <a:rPr lang="fr-FR" b="1" dirty="0"/>
                  <a:t>MongoDB :</a:t>
                </a:r>
              </a:p>
              <a:p>
                <a:r>
                  <a:rPr lang="en-US" dirty="0" err="1">
                    <a:solidFill>
                      <a:schemeClr val="bg1"/>
                    </a:solidFill>
                  </a:rPr>
                  <a:t>db.collection.find</a:t>
                </a:r>
                <a:r>
                  <a:rPr lang="en-US" dirty="0">
                    <a:solidFill>
                      <a:schemeClr val="bg1"/>
                    </a:solidFill>
                  </a:rPr>
                  <a:t>({ </a:t>
                </a:r>
                <a:r>
                  <a:rPr lang="en-US" dirty="0" err="1">
                    <a:solidFill>
                      <a:schemeClr val="bg1"/>
                    </a:solidFill>
                  </a:rPr>
                  <a:t>champTexte</a:t>
                </a:r>
                <a:r>
                  <a:rPr lang="en-US" dirty="0">
                    <a:solidFill>
                      <a:schemeClr val="bg1"/>
                    </a:solidFill>
                  </a:rPr>
                  <a:t>: { $regex: "^</a:t>
                </a:r>
                <a:r>
                  <a:rPr lang="en-US" dirty="0" err="1">
                    <a:solidFill>
                      <a:schemeClr val="bg1"/>
                    </a:solidFill>
                  </a:rPr>
                  <a:t>lettre</a:t>
                </a:r>
                <a:r>
                  <a:rPr lang="en-US" dirty="0">
                    <a:solidFill>
                      <a:schemeClr val="bg1"/>
                    </a:solidFill>
                  </a:rPr>
                  <a:t>", $options: "</a:t>
                </a:r>
                <a:r>
                  <a:rPr lang="en-US" dirty="0" err="1">
                    <a:solidFill>
                      <a:schemeClr val="bg1"/>
                    </a:solidFill>
                  </a:rPr>
                  <a:t>i</a:t>
                </a:r>
                <a:r>
                  <a:rPr lang="en-US" dirty="0">
                    <a:solidFill>
                      <a:schemeClr val="bg1"/>
                    </a:solidFill>
                  </a:rPr>
                  <a:t>" } })</a:t>
                </a:r>
              </a:p>
              <a:p>
                <a:r>
                  <a:rPr lang="fr-FR" b="1" dirty="0"/>
                  <a:t>SQL équivalent :</a:t>
                </a:r>
              </a:p>
              <a:p>
                <a:r>
                  <a:rPr lang="en-US" dirty="0">
                    <a:solidFill>
                      <a:schemeClr val="bg1"/>
                    </a:solidFill>
                  </a:rPr>
                  <a:t>SELECT * FROM table WHERE champ LIKE '</a:t>
                </a:r>
                <a:r>
                  <a:rPr lang="en-US" dirty="0" err="1">
                    <a:solidFill>
                      <a:schemeClr val="bg1"/>
                    </a:solidFill>
                  </a:rPr>
                  <a:t>lettre</a:t>
                </a:r>
                <a:r>
                  <a:rPr lang="en-US" dirty="0">
                    <a:solidFill>
                      <a:schemeClr val="bg1"/>
                    </a:solidFill>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
          <p:nvSpPr>
            <p:cNvPr id="17" name="Oval 16">
              <a:extLst>
                <a:ext uri="{FF2B5EF4-FFF2-40B4-BE49-F238E27FC236}">
                  <a16:creationId xmlns:a16="http://schemas.microsoft.com/office/drawing/2014/main" id="{1F71BAEB-EF81-4B4D-B047-1B9708ECC9E3}"/>
                </a:ext>
              </a:extLst>
            </p:cNvPr>
            <p:cNvSpPr/>
            <p:nvPr/>
          </p:nvSpPr>
          <p:spPr>
            <a:xfrm>
              <a:off x="4387026" y="27582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3</a:t>
              </a:r>
              <a:endParaRPr lang="fr-MA" b="1" dirty="0"/>
            </a:p>
          </p:txBody>
        </p:sp>
      </p:grpSp>
      <p:grpSp>
        <p:nvGrpSpPr>
          <p:cNvPr id="18" name="Group 17">
            <a:extLst>
              <a:ext uri="{FF2B5EF4-FFF2-40B4-BE49-F238E27FC236}">
                <a16:creationId xmlns:a16="http://schemas.microsoft.com/office/drawing/2014/main" id="{538F3735-0BA6-4CB6-9459-B1500FE52E71}"/>
              </a:ext>
            </a:extLst>
          </p:cNvPr>
          <p:cNvGrpSpPr/>
          <p:nvPr/>
        </p:nvGrpSpPr>
        <p:grpSpPr>
          <a:xfrm>
            <a:off x="15706950" y="2547914"/>
            <a:ext cx="6083802" cy="2948015"/>
            <a:chOff x="4203198" y="2547914"/>
            <a:chExt cx="6083802" cy="2948015"/>
          </a:xfrm>
        </p:grpSpPr>
        <p:grpSp>
          <p:nvGrpSpPr>
            <p:cNvPr id="19" name="Group 18">
              <a:extLst>
                <a:ext uri="{FF2B5EF4-FFF2-40B4-BE49-F238E27FC236}">
                  <a16:creationId xmlns:a16="http://schemas.microsoft.com/office/drawing/2014/main" id="{7DD2AE5B-B0A1-4FE5-93C7-615B8006DC15}"/>
                </a:ext>
              </a:extLst>
            </p:cNvPr>
            <p:cNvGrpSpPr/>
            <p:nvPr/>
          </p:nvGrpSpPr>
          <p:grpSpPr>
            <a:xfrm>
              <a:off x="4203198" y="2547914"/>
              <a:ext cx="6083802" cy="2948015"/>
              <a:chOff x="4203198" y="2547913"/>
              <a:chExt cx="6185633" cy="2966886"/>
            </a:xfrm>
          </p:grpSpPr>
          <p:sp>
            <p:nvSpPr>
              <p:cNvPr id="21" name="Rectangle: Rounded Corners 20">
                <a:extLst>
                  <a:ext uri="{FF2B5EF4-FFF2-40B4-BE49-F238E27FC236}">
                    <a16:creationId xmlns:a16="http://schemas.microsoft.com/office/drawing/2014/main" id="{215A86EF-2A07-4528-A4D2-9AEA80801BD1}"/>
                  </a:ext>
                </a:extLst>
              </p:cNvPr>
              <p:cNvSpPr/>
              <p:nvPr/>
            </p:nvSpPr>
            <p:spPr>
              <a:xfrm rot="5400000">
                <a:off x="5812571" y="938540"/>
                <a:ext cx="2966886" cy="618563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2" name="TextBox 21">
                <a:extLst>
                  <a:ext uri="{FF2B5EF4-FFF2-40B4-BE49-F238E27FC236}">
                    <a16:creationId xmlns:a16="http://schemas.microsoft.com/office/drawing/2014/main" id="{8D3DCDD8-C401-4740-A30A-7FE24007BFF9}"/>
                  </a:ext>
                </a:extLst>
              </p:cNvPr>
              <p:cNvSpPr txBox="1"/>
              <p:nvPr/>
            </p:nvSpPr>
            <p:spPr>
              <a:xfrm>
                <a:off x="4832278" y="2792716"/>
                <a:ext cx="5556553" cy="2601872"/>
              </a:xfrm>
              <a:prstGeom prst="rect">
                <a:avLst/>
              </a:prstGeom>
              <a:noFill/>
            </p:spPr>
            <p:txBody>
              <a:bodyPr wrap="square" rtlCol="0">
                <a:spAutoFit/>
              </a:bodyPr>
              <a:lstStyle/>
              <a:p>
                <a:pPr>
                  <a:buNone/>
                </a:pPr>
                <a:r>
                  <a:rPr lang="fr-FR" b="1" dirty="0">
                    <a:solidFill>
                      <a:srgbClr val="11D5FD"/>
                    </a:solidFill>
                  </a:rPr>
                  <a:t>Comparer des valeurs</a:t>
                </a:r>
              </a:p>
              <a:p>
                <a:endParaRPr lang="fr-FR" dirty="0">
                  <a:solidFill>
                    <a:schemeClr val="bg1"/>
                  </a:solidFill>
                </a:endParaRPr>
              </a:p>
              <a:p>
                <a:r>
                  <a:rPr lang="fr-FR" dirty="0">
                    <a:solidFill>
                      <a:schemeClr val="bg1"/>
                    </a:solidFill>
                  </a:rPr>
                  <a:t>Les opérateurs </a:t>
                </a:r>
                <a:r>
                  <a:rPr lang="fr-FR" b="1" dirty="0"/>
                  <a:t>$gt, $</a:t>
                </a:r>
                <a:r>
                  <a:rPr lang="fr-FR" b="1" dirty="0" err="1"/>
                  <a:t>lt</a:t>
                </a:r>
                <a:r>
                  <a:rPr lang="fr-FR" b="1" dirty="0"/>
                  <a:t>, $</a:t>
                </a:r>
                <a:r>
                  <a:rPr lang="fr-FR" b="1" dirty="0" err="1"/>
                  <a:t>gte</a:t>
                </a:r>
                <a:r>
                  <a:rPr lang="fr-FR" b="1" dirty="0"/>
                  <a:t>, $</a:t>
                </a:r>
                <a:r>
                  <a:rPr lang="fr-FR" b="1" dirty="0" err="1"/>
                  <a:t>lte</a:t>
                </a:r>
                <a:r>
                  <a:rPr lang="fr-FR" b="1" dirty="0"/>
                  <a:t> </a:t>
                </a:r>
                <a:r>
                  <a:rPr lang="fr-FR" dirty="0">
                    <a:solidFill>
                      <a:schemeClr val="bg1"/>
                    </a:solidFill>
                  </a:rPr>
                  <a:t>permettent de filtrer les enregistrements selon des seuils.</a:t>
                </a:r>
              </a:p>
              <a:p>
                <a:endParaRPr lang="fr-FR" dirty="0">
                  <a:solidFill>
                    <a:schemeClr val="bg1"/>
                  </a:solidFill>
                </a:endParaRPr>
              </a:p>
              <a:p>
                <a:r>
                  <a:rPr lang="fr-FR" b="1" dirty="0"/>
                  <a:t>MongoDB :</a:t>
                </a:r>
              </a:p>
              <a:p>
                <a:r>
                  <a:rPr lang="en-US" dirty="0" err="1">
                    <a:solidFill>
                      <a:schemeClr val="bg1"/>
                    </a:solidFill>
                  </a:rPr>
                  <a:t>db.collection.find</a:t>
                </a:r>
                <a:r>
                  <a:rPr lang="en-US" dirty="0">
                    <a:solidFill>
                      <a:schemeClr val="bg1"/>
                    </a:solidFill>
                  </a:rPr>
                  <a:t>({ champ: { $</a:t>
                </a:r>
                <a:r>
                  <a:rPr lang="en-US" dirty="0" err="1">
                    <a:solidFill>
                      <a:schemeClr val="bg1"/>
                    </a:solidFill>
                  </a:rPr>
                  <a:t>gt</a:t>
                </a:r>
                <a:r>
                  <a:rPr lang="en-US" dirty="0">
                    <a:solidFill>
                      <a:schemeClr val="bg1"/>
                    </a:solidFill>
                  </a:rPr>
                  <a:t>: </a:t>
                </a:r>
                <a:r>
                  <a:rPr lang="en-US" dirty="0" err="1">
                    <a:solidFill>
                      <a:schemeClr val="bg1"/>
                    </a:solidFill>
                  </a:rPr>
                  <a:t>valeur</a:t>
                </a:r>
                <a:r>
                  <a:rPr lang="en-US" dirty="0">
                    <a:solidFill>
                      <a:schemeClr val="bg1"/>
                    </a:solidFill>
                  </a:rPr>
                  <a:t> } })</a:t>
                </a:r>
              </a:p>
              <a:p>
                <a:r>
                  <a:rPr lang="fr-FR" b="1" dirty="0"/>
                  <a:t>SQL équivalent :</a:t>
                </a:r>
              </a:p>
              <a:p>
                <a:r>
                  <a:rPr lang="en-US" dirty="0">
                    <a:solidFill>
                      <a:schemeClr val="bg1"/>
                    </a:solidFill>
                  </a:rPr>
                  <a:t>SELECT * FROM table WHERE champ &gt; </a:t>
                </a:r>
                <a:r>
                  <a:rPr lang="en-US" dirty="0" err="1">
                    <a:solidFill>
                      <a:schemeClr val="bg1"/>
                    </a:solidFill>
                  </a:rPr>
                  <a:t>valeur</a:t>
                </a:r>
                <a:r>
                  <a:rPr lang="en-US" dirty="0">
                    <a:solidFill>
                      <a:schemeClr val="bg1"/>
                    </a:solidFill>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
          <p:nvSpPr>
            <p:cNvPr id="20" name="Oval 19">
              <a:extLst>
                <a:ext uri="{FF2B5EF4-FFF2-40B4-BE49-F238E27FC236}">
                  <a16:creationId xmlns:a16="http://schemas.microsoft.com/office/drawing/2014/main" id="{C66E1CCD-4FB3-49F2-B3D7-A5860217BDF4}"/>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2</a:t>
              </a:r>
              <a:endParaRPr lang="fr-MA" b="1" dirty="0"/>
            </a:p>
          </p:txBody>
        </p:sp>
      </p:grpSp>
      <p:grpSp>
        <p:nvGrpSpPr>
          <p:cNvPr id="23" name="Group 22">
            <a:extLst>
              <a:ext uri="{FF2B5EF4-FFF2-40B4-BE49-F238E27FC236}">
                <a16:creationId xmlns:a16="http://schemas.microsoft.com/office/drawing/2014/main" id="{A467A78F-FBFB-4E6D-AB89-69AB6822BD3B}"/>
              </a:ext>
            </a:extLst>
          </p:cNvPr>
          <p:cNvGrpSpPr/>
          <p:nvPr/>
        </p:nvGrpSpPr>
        <p:grpSpPr>
          <a:xfrm>
            <a:off x="4190499" y="8586154"/>
            <a:ext cx="5779000" cy="3049159"/>
            <a:chOff x="4190499" y="2509816"/>
            <a:chExt cx="5779000" cy="3049159"/>
          </a:xfrm>
        </p:grpSpPr>
        <p:grpSp>
          <p:nvGrpSpPr>
            <p:cNvPr id="24" name="Group 23">
              <a:extLst>
                <a:ext uri="{FF2B5EF4-FFF2-40B4-BE49-F238E27FC236}">
                  <a16:creationId xmlns:a16="http://schemas.microsoft.com/office/drawing/2014/main" id="{C18FA761-7C37-473D-9BA6-1E90478BDF31}"/>
                </a:ext>
              </a:extLst>
            </p:cNvPr>
            <p:cNvGrpSpPr/>
            <p:nvPr/>
          </p:nvGrpSpPr>
          <p:grpSpPr>
            <a:xfrm>
              <a:off x="4190499" y="2509816"/>
              <a:ext cx="5779000" cy="3049159"/>
              <a:chOff x="4203199" y="2547915"/>
              <a:chExt cx="7267221" cy="2557779"/>
            </a:xfrm>
          </p:grpSpPr>
          <p:sp>
            <p:nvSpPr>
              <p:cNvPr id="26" name="Rectangle: Rounded Corners 25">
                <a:extLst>
                  <a:ext uri="{FF2B5EF4-FFF2-40B4-BE49-F238E27FC236}">
                    <a16:creationId xmlns:a16="http://schemas.microsoft.com/office/drawing/2014/main" id="{8DA82A97-89BD-464B-BB6A-29036CE43528}"/>
                  </a:ext>
                </a:extLst>
              </p:cNvPr>
              <p:cNvSpPr/>
              <p:nvPr/>
            </p:nvSpPr>
            <p:spPr>
              <a:xfrm rot="5400000">
                <a:off x="6557920" y="193194"/>
                <a:ext cx="2557779" cy="726722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7" name="TextBox 26">
                <a:extLst>
                  <a:ext uri="{FF2B5EF4-FFF2-40B4-BE49-F238E27FC236}">
                    <a16:creationId xmlns:a16="http://schemas.microsoft.com/office/drawing/2014/main" id="{C93AF707-626A-468E-97DC-4A4879A00A2A}"/>
                  </a:ext>
                </a:extLst>
              </p:cNvPr>
              <p:cNvSpPr txBox="1"/>
              <p:nvPr/>
            </p:nvSpPr>
            <p:spPr>
              <a:xfrm>
                <a:off x="4976012" y="2750101"/>
                <a:ext cx="6374573" cy="2168691"/>
              </a:xfrm>
              <a:prstGeom prst="rect">
                <a:avLst/>
              </a:prstGeom>
              <a:noFill/>
            </p:spPr>
            <p:txBody>
              <a:bodyPr wrap="square" rtlCol="0">
                <a:spAutoFit/>
              </a:bodyPr>
              <a:lstStyle/>
              <a:p>
                <a:pPr>
                  <a:buNone/>
                </a:pPr>
                <a:r>
                  <a:rPr lang="fr-FR" b="1" dirty="0">
                    <a:solidFill>
                      <a:srgbClr val="11D5FD"/>
                    </a:solidFill>
                  </a:rPr>
                  <a:t>Exclure certains résultats</a:t>
                </a:r>
              </a:p>
              <a:p>
                <a:pPr>
                  <a:buNone/>
                </a:pPr>
                <a:endParaRPr lang="fr-FR" dirty="0">
                  <a:solidFill>
                    <a:schemeClr val="bg1"/>
                  </a:solidFill>
                </a:endParaRPr>
              </a:p>
              <a:p>
                <a:r>
                  <a:rPr lang="fr-FR" dirty="0">
                    <a:solidFill>
                      <a:schemeClr val="bg1"/>
                    </a:solidFill>
                  </a:rPr>
                  <a:t>L'opérateur $ne permet de filtrer les documents ne correspondant pas à une valeur donnée.</a:t>
                </a:r>
              </a:p>
              <a:p>
                <a:endParaRPr lang="fr-FR" dirty="0">
                  <a:solidFill>
                    <a:schemeClr val="bg1"/>
                  </a:solidFill>
                </a:endParaRPr>
              </a:p>
              <a:p>
                <a:r>
                  <a:rPr lang="fr-FR" b="1" dirty="0"/>
                  <a:t>MongoDB :</a:t>
                </a:r>
              </a:p>
              <a:p>
                <a:r>
                  <a:rPr lang="fr-FR" dirty="0" err="1">
                    <a:solidFill>
                      <a:schemeClr val="bg1"/>
                    </a:solidFill>
                  </a:rPr>
                  <a:t>db.collection.find</a:t>
                </a:r>
                <a:r>
                  <a:rPr lang="fr-FR" dirty="0">
                    <a:solidFill>
                      <a:schemeClr val="bg1"/>
                    </a:solidFill>
                  </a:rPr>
                  <a:t>({ champ: { $ne: valeur } })</a:t>
                </a:r>
              </a:p>
              <a:p>
                <a:r>
                  <a:rPr lang="fr-FR" b="1" dirty="0"/>
                  <a:t>SQL équivalent :</a:t>
                </a:r>
              </a:p>
              <a:p>
                <a:r>
                  <a:rPr lang="en-US" dirty="0">
                    <a:solidFill>
                      <a:schemeClr val="bg1"/>
                    </a:solidFill>
                  </a:rPr>
                  <a:t>SELECT * FROM table WHERE champ &lt;&gt; </a:t>
                </a:r>
                <a:r>
                  <a:rPr lang="en-US" dirty="0" err="1">
                    <a:solidFill>
                      <a:schemeClr val="bg1"/>
                    </a:solidFill>
                  </a:rPr>
                  <a:t>valeur</a:t>
                </a:r>
                <a:r>
                  <a:rPr lang="en-US" dirty="0">
                    <a:solidFill>
                      <a:schemeClr val="bg1"/>
                    </a:solidFill>
                  </a:rPr>
                  <a:t>;</a:t>
                </a:r>
              </a:p>
            </p:txBody>
          </p:sp>
        </p:grpSp>
        <p:sp>
          <p:nvSpPr>
            <p:cNvPr id="25" name="Oval 24">
              <a:extLst>
                <a:ext uri="{FF2B5EF4-FFF2-40B4-BE49-F238E27FC236}">
                  <a16:creationId xmlns:a16="http://schemas.microsoft.com/office/drawing/2014/main" id="{C04971B2-7892-485B-8580-FD643E6B9287}"/>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4</a:t>
              </a:r>
              <a:endParaRPr lang="fr-MA" b="1" dirty="0"/>
            </a:p>
          </p:txBody>
        </p:sp>
      </p:grpSp>
    </p:spTree>
    <p:extLst>
      <p:ext uri="{BB962C8B-B14F-4D97-AF65-F5344CB8AC3E}">
        <p14:creationId xmlns:p14="http://schemas.microsoft.com/office/powerpoint/2010/main" val="32022097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5040FE6-6BAF-4442-B2E8-C28EB7F27A01}"/>
              </a:ext>
            </a:extLst>
          </p:cNvPr>
          <p:cNvSpPr txBox="1"/>
          <p:nvPr/>
        </p:nvSpPr>
        <p:spPr>
          <a:xfrm>
            <a:off x="266837"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Recherche avec find()</a:t>
            </a:r>
            <a:endParaRPr lang="fr-MA" sz="3200" dirty="0">
              <a:latin typeface="Bahnschrift" panose="020B0502040204020203" pitchFamily="34" charset="0"/>
              <a:cs typeface="Aharoni" panose="02010803020104030203" pitchFamily="2" charset="-79"/>
            </a:endParaRPr>
          </a:p>
        </p:txBody>
      </p:sp>
      <p:grpSp>
        <p:nvGrpSpPr>
          <p:cNvPr id="32" name="Group 31">
            <a:extLst>
              <a:ext uri="{FF2B5EF4-FFF2-40B4-BE49-F238E27FC236}">
                <a16:creationId xmlns:a16="http://schemas.microsoft.com/office/drawing/2014/main" id="{7086345B-8890-47DA-A290-E29A6F9052AF}"/>
              </a:ext>
            </a:extLst>
          </p:cNvPr>
          <p:cNvGrpSpPr/>
          <p:nvPr/>
        </p:nvGrpSpPr>
        <p:grpSpPr>
          <a:xfrm>
            <a:off x="-1574811" y="-1620000"/>
            <a:ext cx="3240000" cy="3240000"/>
            <a:chOff x="-1574811" y="-1620000"/>
            <a:chExt cx="3240000" cy="3240000"/>
          </a:xfrm>
        </p:grpSpPr>
        <p:sp>
          <p:nvSpPr>
            <p:cNvPr id="33" name="Oval 32">
              <a:extLst>
                <a:ext uri="{FF2B5EF4-FFF2-40B4-BE49-F238E27FC236}">
                  <a16:creationId xmlns:a16="http://schemas.microsoft.com/office/drawing/2014/main" id="{B66D931D-5CCF-472D-9BE6-204F9529C0FB}"/>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4" name="TextBox 33">
              <a:extLst>
                <a:ext uri="{FF2B5EF4-FFF2-40B4-BE49-F238E27FC236}">
                  <a16:creationId xmlns:a16="http://schemas.microsoft.com/office/drawing/2014/main" id="{69B67C77-366F-49A3-90E4-E098DDEC6A5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2</a:t>
              </a:r>
            </a:p>
          </p:txBody>
        </p:sp>
      </p:grpSp>
      <p:grpSp>
        <p:nvGrpSpPr>
          <p:cNvPr id="35" name="Group 34">
            <a:extLst>
              <a:ext uri="{FF2B5EF4-FFF2-40B4-BE49-F238E27FC236}">
                <a16:creationId xmlns:a16="http://schemas.microsoft.com/office/drawing/2014/main" id="{3EB67ED2-EB02-47B5-B836-E952A7120328}"/>
              </a:ext>
            </a:extLst>
          </p:cNvPr>
          <p:cNvGrpSpPr/>
          <p:nvPr/>
        </p:nvGrpSpPr>
        <p:grpSpPr>
          <a:xfrm>
            <a:off x="2948918" y="324763"/>
            <a:ext cx="6294163"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Récupération &amp; Utilisation des filtres</a:t>
              </a:r>
              <a:endParaRPr lang="fr-MA" sz="2400" dirty="0">
                <a:solidFill>
                  <a:schemeClr val="tx1">
                    <a:lumMod val="75000"/>
                    <a:lumOff val="25000"/>
                  </a:schemeClr>
                </a:solidFill>
                <a:latin typeface="Fira Sans" panose="020B0503050000020004" pitchFamily="34" charset="0"/>
              </a:endParaRPr>
            </a:p>
          </p:txBody>
        </p:sp>
      </p:grpSp>
      <p:grpSp>
        <p:nvGrpSpPr>
          <p:cNvPr id="9" name="Group 8">
            <a:extLst>
              <a:ext uri="{FF2B5EF4-FFF2-40B4-BE49-F238E27FC236}">
                <a16:creationId xmlns:a16="http://schemas.microsoft.com/office/drawing/2014/main" id="{CB5E1FD3-F4D0-404C-BFC7-A488A03051A9}"/>
              </a:ext>
            </a:extLst>
          </p:cNvPr>
          <p:cNvGrpSpPr/>
          <p:nvPr/>
        </p:nvGrpSpPr>
        <p:grpSpPr>
          <a:xfrm>
            <a:off x="926960" y="2241662"/>
            <a:ext cx="2445977" cy="2438740"/>
            <a:chOff x="926960" y="2241662"/>
            <a:chExt cx="2445977" cy="2438740"/>
          </a:xfrm>
        </p:grpSpPr>
        <p:pic>
          <p:nvPicPr>
            <p:cNvPr id="11" name="Picture 10">
              <a:extLst>
                <a:ext uri="{FF2B5EF4-FFF2-40B4-BE49-F238E27FC236}">
                  <a16:creationId xmlns:a16="http://schemas.microsoft.com/office/drawing/2014/main" id="{2B7A2A34-34C2-4017-B258-AB0B67FDE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6" name="Oval 5">
              <a:extLst>
                <a:ext uri="{FF2B5EF4-FFF2-40B4-BE49-F238E27FC236}">
                  <a16:creationId xmlns:a16="http://schemas.microsoft.com/office/drawing/2014/main" id="{6DE90F01-365B-4AE1-B336-103C146A1B9A}"/>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14" name="Picture 13">
            <a:extLst>
              <a:ext uri="{FF2B5EF4-FFF2-40B4-BE49-F238E27FC236}">
                <a16:creationId xmlns:a16="http://schemas.microsoft.com/office/drawing/2014/main" id="{F071B048-4F1E-4A54-8026-EE2A03DC33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234" y="3616539"/>
            <a:ext cx="843303" cy="843303"/>
          </a:xfrm>
          <a:prstGeom prst="rect">
            <a:avLst/>
          </a:prstGeom>
        </p:spPr>
      </p:pic>
      <p:grpSp>
        <p:nvGrpSpPr>
          <p:cNvPr id="2" name="Group 1">
            <a:extLst>
              <a:ext uri="{FF2B5EF4-FFF2-40B4-BE49-F238E27FC236}">
                <a16:creationId xmlns:a16="http://schemas.microsoft.com/office/drawing/2014/main" id="{E67EDB08-64E1-4CE2-8FA2-A36A68E31D89}"/>
              </a:ext>
            </a:extLst>
          </p:cNvPr>
          <p:cNvGrpSpPr/>
          <p:nvPr/>
        </p:nvGrpSpPr>
        <p:grpSpPr>
          <a:xfrm>
            <a:off x="4190499" y="2509816"/>
            <a:ext cx="5779000" cy="3049159"/>
            <a:chOff x="4190499" y="2509816"/>
            <a:chExt cx="5779000" cy="3049159"/>
          </a:xfrm>
        </p:grpSpPr>
        <p:grpSp>
          <p:nvGrpSpPr>
            <p:cNvPr id="3" name="Group 2">
              <a:extLst>
                <a:ext uri="{FF2B5EF4-FFF2-40B4-BE49-F238E27FC236}">
                  <a16:creationId xmlns:a16="http://schemas.microsoft.com/office/drawing/2014/main" id="{647E42CB-D746-4D12-B49F-F4808F174FA7}"/>
                </a:ext>
              </a:extLst>
            </p:cNvPr>
            <p:cNvGrpSpPr/>
            <p:nvPr/>
          </p:nvGrpSpPr>
          <p:grpSpPr>
            <a:xfrm>
              <a:off x="4190499" y="2509816"/>
              <a:ext cx="5779000" cy="3049159"/>
              <a:chOff x="4203199" y="2547915"/>
              <a:chExt cx="7267221" cy="2557779"/>
            </a:xfrm>
          </p:grpSpPr>
          <p:sp>
            <p:nvSpPr>
              <p:cNvPr id="12" name="Rectangle: Rounded Corners 11">
                <a:extLst>
                  <a:ext uri="{FF2B5EF4-FFF2-40B4-BE49-F238E27FC236}">
                    <a16:creationId xmlns:a16="http://schemas.microsoft.com/office/drawing/2014/main" id="{DA28A2E2-4364-4CDC-AB12-3F8917B90869}"/>
                  </a:ext>
                </a:extLst>
              </p:cNvPr>
              <p:cNvSpPr/>
              <p:nvPr/>
            </p:nvSpPr>
            <p:spPr>
              <a:xfrm rot="5400000">
                <a:off x="6557920" y="193194"/>
                <a:ext cx="2557779" cy="726722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TextBox 12">
                <a:extLst>
                  <a:ext uri="{FF2B5EF4-FFF2-40B4-BE49-F238E27FC236}">
                    <a16:creationId xmlns:a16="http://schemas.microsoft.com/office/drawing/2014/main" id="{5562223E-81AE-4576-8D14-7F216A0ACB4D}"/>
                  </a:ext>
                </a:extLst>
              </p:cNvPr>
              <p:cNvSpPr txBox="1"/>
              <p:nvPr/>
            </p:nvSpPr>
            <p:spPr>
              <a:xfrm>
                <a:off x="4976012" y="2750101"/>
                <a:ext cx="6374573" cy="2168691"/>
              </a:xfrm>
              <a:prstGeom prst="rect">
                <a:avLst/>
              </a:prstGeom>
              <a:noFill/>
            </p:spPr>
            <p:txBody>
              <a:bodyPr wrap="square" rtlCol="0">
                <a:spAutoFit/>
              </a:bodyPr>
              <a:lstStyle/>
              <a:p>
                <a:pPr>
                  <a:buNone/>
                </a:pPr>
                <a:r>
                  <a:rPr lang="fr-FR" b="1" dirty="0">
                    <a:solidFill>
                      <a:srgbClr val="11D5FD"/>
                    </a:solidFill>
                  </a:rPr>
                  <a:t>Exclure certains résultats</a:t>
                </a:r>
              </a:p>
              <a:p>
                <a:pPr>
                  <a:buNone/>
                </a:pPr>
                <a:endParaRPr lang="fr-FR" dirty="0">
                  <a:solidFill>
                    <a:schemeClr val="bg1"/>
                  </a:solidFill>
                </a:endParaRPr>
              </a:p>
              <a:p>
                <a:r>
                  <a:rPr lang="fr-FR" dirty="0">
                    <a:solidFill>
                      <a:schemeClr val="bg1"/>
                    </a:solidFill>
                  </a:rPr>
                  <a:t>L'opérateur $ne permet de filtrer les documents ne correspondant pas à une valeur donnée.</a:t>
                </a:r>
              </a:p>
              <a:p>
                <a:endParaRPr lang="fr-FR" dirty="0">
                  <a:solidFill>
                    <a:schemeClr val="bg1"/>
                  </a:solidFill>
                </a:endParaRPr>
              </a:p>
              <a:p>
                <a:r>
                  <a:rPr lang="fr-FR" b="1" dirty="0"/>
                  <a:t>MongoDB :</a:t>
                </a:r>
              </a:p>
              <a:p>
                <a:r>
                  <a:rPr lang="fr-FR" dirty="0" err="1">
                    <a:solidFill>
                      <a:schemeClr val="bg1"/>
                    </a:solidFill>
                  </a:rPr>
                  <a:t>db.collection.find</a:t>
                </a:r>
                <a:r>
                  <a:rPr lang="fr-FR" dirty="0">
                    <a:solidFill>
                      <a:schemeClr val="bg1"/>
                    </a:solidFill>
                  </a:rPr>
                  <a:t>({ champ: { $ne: valeur } })</a:t>
                </a:r>
              </a:p>
              <a:p>
                <a:r>
                  <a:rPr lang="fr-FR" b="1" dirty="0"/>
                  <a:t>SQL équivalent :</a:t>
                </a:r>
              </a:p>
              <a:p>
                <a:r>
                  <a:rPr lang="en-US" dirty="0">
                    <a:solidFill>
                      <a:schemeClr val="bg1"/>
                    </a:solidFill>
                  </a:rPr>
                  <a:t>SELECT * FROM table WHERE champ &lt;&gt; </a:t>
                </a:r>
                <a:r>
                  <a:rPr lang="en-US" dirty="0" err="1">
                    <a:solidFill>
                      <a:schemeClr val="bg1"/>
                    </a:solidFill>
                  </a:rPr>
                  <a:t>valeur</a:t>
                </a:r>
                <a:r>
                  <a:rPr lang="en-US" dirty="0">
                    <a:solidFill>
                      <a:schemeClr val="bg1"/>
                    </a:solidFill>
                  </a:rPr>
                  <a:t>;</a:t>
                </a:r>
              </a:p>
            </p:txBody>
          </p:sp>
        </p:grpSp>
        <p:sp>
          <p:nvSpPr>
            <p:cNvPr id="17" name="Oval 16">
              <a:extLst>
                <a:ext uri="{FF2B5EF4-FFF2-40B4-BE49-F238E27FC236}">
                  <a16:creationId xmlns:a16="http://schemas.microsoft.com/office/drawing/2014/main" id="{5215C256-550C-43C7-963D-43A2B1EA65D7}"/>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4</a:t>
              </a:r>
              <a:endParaRPr lang="fr-MA" b="1" dirty="0"/>
            </a:p>
          </p:txBody>
        </p:sp>
      </p:grpSp>
      <p:grpSp>
        <p:nvGrpSpPr>
          <p:cNvPr id="18" name="Group 17">
            <a:extLst>
              <a:ext uri="{FF2B5EF4-FFF2-40B4-BE49-F238E27FC236}">
                <a16:creationId xmlns:a16="http://schemas.microsoft.com/office/drawing/2014/main" id="{BA408AB1-1B50-4ED0-A3CF-44BC58447DB3}"/>
              </a:ext>
            </a:extLst>
          </p:cNvPr>
          <p:cNvGrpSpPr/>
          <p:nvPr/>
        </p:nvGrpSpPr>
        <p:grpSpPr>
          <a:xfrm>
            <a:off x="14809343" y="2509815"/>
            <a:ext cx="7569702" cy="3049159"/>
            <a:chOff x="4190499" y="2509815"/>
            <a:chExt cx="7569702" cy="3049159"/>
          </a:xfrm>
        </p:grpSpPr>
        <p:grpSp>
          <p:nvGrpSpPr>
            <p:cNvPr id="19" name="Group 18">
              <a:extLst>
                <a:ext uri="{FF2B5EF4-FFF2-40B4-BE49-F238E27FC236}">
                  <a16:creationId xmlns:a16="http://schemas.microsoft.com/office/drawing/2014/main" id="{B41C6213-6A4E-479B-A9E2-099A53B22F72}"/>
                </a:ext>
              </a:extLst>
            </p:cNvPr>
            <p:cNvGrpSpPr/>
            <p:nvPr/>
          </p:nvGrpSpPr>
          <p:grpSpPr>
            <a:xfrm>
              <a:off x="4190499" y="2509815"/>
              <a:ext cx="7569702" cy="3049159"/>
              <a:chOff x="4203199" y="2547914"/>
              <a:chExt cx="6676311" cy="2557779"/>
            </a:xfrm>
          </p:grpSpPr>
          <p:sp>
            <p:nvSpPr>
              <p:cNvPr id="21" name="Rectangle: Rounded Corners 20">
                <a:extLst>
                  <a:ext uri="{FF2B5EF4-FFF2-40B4-BE49-F238E27FC236}">
                    <a16:creationId xmlns:a16="http://schemas.microsoft.com/office/drawing/2014/main" id="{403164B4-54A4-42F8-AC7B-CAE7CFD182ED}"/>
                  </a:ext>
                </a:extLst>
              </p:cNvPr>
              <p:cNvSpPr/>
              <p:nvPr/>
            </p:nvSpPr>
            <p:spPr>
              <a:xfrm rot="5400000">
                <a:off x="6262465" y="488648"/>
                <a:ext cx="2557779"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A6533ED6-4BF2-45D0-98C8-2ED93D1F8B21}"/>
                  </a:ext>
                </a:extLst>
              </p:cNvPr>
              <p:cNvSpPr txBox="1"/>
              <p:nvPr/>
            </p:nvSpPr>
            <p:spPr>
              <a:xfrm>
                <a:off x="4832277" y="2792716"/>
                <a:ext cx="6047232" cy="2168690"/>
              </a:xfrm>
              <a:prstGeom prst="rect">
                <a:avLst/>
              </a:prstGeom>
              <a:noFill/>
            </p:spPr>
            <p:txBody>
              <a:bodyPr wrap="square" rtlCol="0">
                <a:spAutoFit/>
              </a:bodyPr>
              <a:lstStyle/>
              <a:p>
                <a:pPr>
                  <a:buNone/>
                </a:pPr>
                <a:r>
                  <a:rPr lang="fr-FR" b="1" dirty="0">
                    <a:solidFill>
                      <a:srgbClr val="11D5FD"/>
                    </a:solidFill>
                  </a:rPr>
                  <a:t>Recherches textuelles avancées</a:t>
                </a:r>
              </a:p>
              <a:p>
                <a:pPr>
                  <a:buNone/>
                </a:pPr>
                <a:endParaRPr lang="fr-FR" dirty="0">
                  <a:solidFill>
                    <a:schemeClr val="bg1"/>
                  </a:solidFill>
                </a:endParaRPr>
              </a:p>
              <a:p>
                <a:r>
                  <a:rPr lang="fr-FR" dirty="0">
                    <a:solidFill>
                      <a:schemeClr val="bg1"/>
                    </a:solidFill>
                  </a:rPr>
                  <a:t>L'opérateur </a:t>
                </a:r>
                <a:r>
                  <a:rPr lang="fr-FR" b="1" dirty="0"/>
                  <a:t>$regex </a:t>
                </a:r>
                <a:r>
                  <a:rPr lang="fr-FR" dirty="0">
                    <a:solidFill>
                      <a:schemeClr val="bg1"/>
                    </a:solidFill>
                  </a:rPr>
                  <a:t>permet de rechercher des modèles dans les chaînes de texte.</a:t>
                </a:r>
              </a:p>
              <a:p>
                <a:endParaRPr lang="fr-FR" dirty="0">
                  <a:solidFill>
                    <a:schemeClr val="bg1"/>
                  </a:solidFill>
                </a:endParaRPr>
              </a:p>
              <a:p>
                <a:r>
                  <a:rPr lang="fr-FR" b="1" dirty="0"/>
                  <a:t>MongoDB :</a:t>
                </a:r>
              </a:p>
              <a:p>
                <a:r>
                  <a:rPr lang="en-US" dirty="0" err="1">
                    <a:solidFill>
                      <a:schemeClr val="bg1"/>
                    </a:solidFill>
                  </a:rPr>
                  <a:t>db.collection.find</a:t>
                </a:r>
                <a:r>
                  <a:rPr lang="en-US" dirty="0">
                    <a:solidFill>
                      <a:schemeClr val="bg1"/>
                    </a:solidFill>
                  </a:rPr>
                  <a:t>({ </a:t>
                </a:r>
                <a:r>
                  <a:rPr lang="en-US" dirty="0" err="1">
                    <a:solidFill>
                      <a:schemeClr val="bg1"/>
                    </a:solidFill>
                  </a:rPr>
                  <a:t>champTexte</a:t>
                </a:r>
                <a:r>
                  <a:rPr lang="en-US" dirty="0">
                    <a:solidFill>
                      <a:schemeClr val="bg1"/>
                    </a:solidFill>
                  </a:rPr>
                  <a:t>: { $regex: "^</a:t>
                </a:r>
                <a:r>
                  <a:rPr lang="en-US" dirty="0" err="1">
                    <a:solidFill>
                      <a:schemeClr val="bg1"/>
                    </a:solidFill>
                  </a:rPr>
                  <a:t>lettre</a:t>
                </a:r>
                <a:r>
                  <a:rPr lang="en-US" dirty="0">
                    <a:solidFill>
                      <a:schemeClr val="bg1"/>
                    </a:solidFill>
                  </a:rPr>
                  <a:t>", $options: "</a:t>
                </a:r>
                <a:r>
                  <a:rPr lang="en-US" dirty="0" err="1">
                    <a:solidFill>
                      <a:schemeClr val="bg1"/>
                    </a:solidFill>
                  </a:rPr>
                  <a:t>i</a:t>
                </a:r>
                <a:r>
                  <a:rPr lang="en-US" dirty="0">
                    <a:solidFill>
                      <a:schemeClr val="bg1"/>
                    </a:solidFill>
                  </a:rPr>
                  <a:t>" } })</a:t>
                </a:r>
              </a:p>
              <a:p>
                <a:r>
                  <a:rPr lang="fr-FR" b="1" dirty="0"/>
                  <a:t>SQL équivalent :</a:t>
                </a:r>
              </a:p>
              <a:p>
                <a:r>
                  <a:rPr lang="en-US" dirty="0">
                    <a:solidFill>
                      <a:schemeClr val="bg1"/>
                    </a:solidFill>
                  </a:rPr>
                  <a:t>SELECT * FROM table WHERE champ LIKE '</a:t>
                </a:r>
                <a:r>
                  <a:rPr lang="en-US" dirty="0" err="1">
                    <a:solidFill>
                      <a:schemeClr val="bg1"/>
                    </a:solidFill>
                  </a:rPr>
                  <a:t>lettre</a:t>
                </a:r>
                <a:r>
                  <a:rPr lang="en-US" dirty="0">
                    <a:solidFill>
                      <a:schemeClr val="bg1"/>
                    </a:solidFill>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
          <p:nvSpPr>
            <p:cNvPr id="20" name="Oval 19">
              <a:extLst>
                <a:ext uri="{FF2B5EF4-FFF2-40B4-BE49-F238E27FC236}">
                  <a16:creationId xmlns:a16="http://schemas.microsoft.com/office/drawing/2014/main" id="{63121EE4-84A6-49C3-B7C7-638817C10E63}"/>
                </a:ext>
              </a:extLst>
            </p:cNvPr>
            <p:cNvSpPr/>
            <p:nvPr/>
          </p:nvSpPr>
          <p:spPr>
            <a:xfrm>
              <a:off x="4387026" y="27582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3</a:t>
              </a:r>
              <a:endParaRPr lang="fr-MA" b="1" dirty="0"/>
            </a:p>
          </p:txBody>
        </p:sp>
      </p:grpSp>
      <p:grpSp>
        <p:nvGrpSpPr>
          <p:cNvPr id="23" name="Group 22">
            <a:extLst>
              <a:ext uri="{FF2B5EF4-FFF2-40B4-BE49-F238E27FC236}">
                <a16:creationId xmlns:a16="http://schemas.microsoft.com/office/drawing/2014/main" id="{D713AA55-62A6-49D1-AE04-F4AFD0B6E0FC}"/>
              </a:ext>
            </a:extLst>
          </p:cNvPr>
          <p:cNvGrpSpPr/>
          <p:nvPr/>
        </p:nvGrpSpPr>
        <p:grpSpPr>
          <a:xfrm>
            <a:off x="4190499" y="7966720"/>
            <a:ext cx="7569702" cy="3049159"/>
            <a:chOff x="4190499" y="2509815"/>
            <a:chExt cx="7569702" cy="3049159"/>
          </a:xfrm>
        </p:grpSpPr>
        <p:grpSp>
          <p:nvGrpSpPr>
            <p:cNvPr id="24" name="Group 23">
              <a:extLst>
                <a:ext uri="{FF2B5EF4-FFF2-40B4-BE49-F238E27FC236}">
                  <a16:creationId xmlns:a16="http://schemas.microsoft.com/office/drawing/2014/main" id="{1946D351-2C82-440E-89E4-C07406EBC267}"/>
                </a:ext>
              </a:extLst>
            </p:cNvPr>
            <p:cNvGrpSpPr/>
            <p:nvPr/>
          </p:nvGrpSpPr>
          <p:grpSpPr>
            <a:xfrm>
              <a:off x="4190499" y="2509815"/>
              <a:ext cx="7569702" cy="3049159"/>
              <a:chOff x="4203199" y="2547914"/>
              <a:chExt cx="6676311" cy="2557779"/>
            </a:xfrm>
          </p:grpSpPr>
          <p:sp>
            <p:nvSpPr>
              <p:cNvPr id="26" name="Rectangle: Rounded Corners 25">
                <a:extLst>
                  <a:ext uri="{FF2B5EF4-FFF2-40B4-BE49-F238E27FC236}">
                    <a16:creationId xmlns:a16="http://schemas.microsoft.com/office/drawing/2014/main" id="{4D94584B-B0A1-40C3-977A-72261E270F2C}"/>
                  </a:ext>
                </a:extLst>
              </p:cNvPr>
              <p:cNvSpPr/>
              <p:nvPr/>
            </p:nvSpPr>
            <p:spPr>
              <a:xfrm rot="5400000">
                <a:off x="6262465" y="488648"/>
                <a:ext cx="2557779"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7" name="TextBox 26">
                <a:extLst>
                  <a:ext uri="{FF2B5EF4-FFF2-40B4-BE49-F238E27FC236}">
                    <a16:creationId xmlns:a16="http://schemas.microsoft.com/office/drawing/2014/main" id="{23A9EDBD-507A-42A8-9D47-7B61916A3E13}"/>
                  </a:ext>
                </a:extLst>
              </p:cNvPr>
              <p:cNvSpPr txBox="1"/>
              <p:nvPr/>
            </p:nvSpPr>
            <p:spPr>
              <a:xfrm>
                <a:off x="4832277" y="2792716"/>
                <a:ext cx="6047232" cy="2168691"/>
              </a:xfrm>
              <a:prstGeom prst="rect">
                <a:avLst/>
              </a:prstGeom>
              <a:noFill/>
            </p:spPr>
            <p:txBody>
              <a:bodyPr wrap="square" rtlCol="0">
                <a:spAutoFit/>
              </a:bodyPr>
              <a:lstStyle/>
              <a:p>
                <a:pPr>
                  <a:buNone/>
                </a:pPr>
                <a:r>
                  <a:rPr lang="fr-FR" b="1" dirty="0">
                    <a:solidFill>
                      <a:srgbClr val="11D5FD"/>
                    </a:solidFill>
                  </a:rPr>
                  <a:t>Rechercher plusieurs valeurs simultanément</a:t>
                </a:r>
              </a:p>
              <a:p>
                <a:pPr>
                  <a:buNone/>
                </a:pPr>
                <a:endParaRPr lang="fr-FR" dirty="0">
                  <a:solidFill>
                    <a:schemeClr val="bg1"/>
                  </a:solidFill>
                </a:endParaRPr>
              </a:p>
              <a:p>
                <a:r>
                  <a:rPr lang="fr-FR" dirty="0">
                    <a:solidFill>
                      <a:schemeClr val="bg1"/>
                    </a:solidFill>
                  </a:rPr>
                  <a:t>L'opérateur $in permet de rechercher des documents contenant au moins une des valeurs spécifiées.</a:t>
                </a:r>
              </a:p>
              <a:p>
                <a:endParaRPr lang="fr-FR" dirty="0">
                  <a:solidFill>
                    <a:schemeClr val="bg1"/>
                  </a:solidFill>
                </a:endParaRPr>
              </a:p>
              <a:p>
                <a:r>
                  <a:rPr lang="fr-FR" b="1" dirty="0"/>
                  <a:t>MongoDB :</a:t>
                </a:r>
              </a:p>
              <a:p>
                <a:r>
                  <a:rPr lang="fr-FR" dirty="0" err="1">
                    <a:solidFill>
                      <a:schemeClr val="bg1"/>
                    </a:solidFill>
                  </a:rPr>
                  <a:t>db.collection.find</a:t>
                </a:r>
                <a:r>
                  <a:rPr lang="fr-FR" dirty="0">
                    <a:solidFill>
                      <a:schemeClr val="bg1"/>
                    </a:solidFill>
                  </a:rPr>
                  <a:t>({ champ: { $in: [valeur1, valeur2, valeur3] } })</a:t>
                </a:r>
              </a:p>
              <a:p>
                <a:r>
                  <a:rPr lang="fr-FR" b="1" dirty="0"/>
                  <a:t>SQL équivalent :</a:t>
                </a:r>
              </a:p>
              <a:p>
                <a:r>
                  <a:rPr lang="en-US" dirty="0">
                    <a:solidFill>
                      <a:schemeClr val="bg1"/>
                    </a:solidFill>
                  </a:rPr>
                  <a:t>SELECT * FROM table WHERE champ IN (valeur1, valeur2, valeur3);</a:t>
                </a:r>
              </a:p>
            </p:txBody>
          </p:sp>
        </p:grpSp>
        <p:sp>
          <p:nvSpPr>
            <p:cNvPr id="25" name="Oval 24">
              <a:extLst>
                <a:ext uri="{FF2B5EF4-FFF2-40B4-BE49-F238E27FC236}">
                  <a16:creationId xmlns:a16="http://schemas.microsoft.com/office/drawing/2014/main" id="{98EA1EA4-DEE1-4336-9438-26ED6E1FCBF2}"/>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5</a:t>
              </a:r>
              <a:endParaRPr lang="fr-MA" b="1" dirty="0"/>
            </a:p>
          </p:txBody>
        </p:sp>
      </p:grpSp>
    </p:spTree>
    <p:extLst>
      <p:ext uri="{BB962C8B-B14F-4D97-AF65-F5344CB8AC3E}">
        <p14:creationId xmlns:p14="http://schemas.microsoft.com/office/powerpoint/2010/main" val="1745958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5040FE6-6BAF-4442-B2E8-C28EB7F27A01}"/>
              </a:ext>
            </a:extLst>
          </p:cNvPr>
          <p:cNvSpPr txBox="1"/>
          <p:nvPr/>
        </p:nvSpPr>
        <p:spPr>
          <a:xfrm>
            <a:off x="266837"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Recherche avec find()</a:t>
            </a:r>
            <a:endParaRPr lang="fr-MA" sz="3200" dirty="0">
              <a:latin typeface="Bahnschrift" panose="020B0502040204020203" pitchFamily="34" charset="0"/>
              <a:cs typeface="Aharoni" panose="02010803020104030203" pitchFamily="2" charset="-79"/>
            </a:endParaRPr>
          </a:p>
        </p:txBody>
      </p:sp>
      <p:grpSp>
        <p:nvGrpSpPr>
          <p:cNvPr id="32" name="Group 31">
            <a:extLst>
              <a:ext uri="{FF2B5EF4-FFF2-40B4-BE49-F238E27FC236}">
                <a16:creationId xmlns:a16="http://schemas.microsoft.com/office/drawing/2014/main" id="{7086345B-8890-47DA-A290-E29A6F9052AF}"/>
              </a:ext>
            </a:extLst>
          </p:cNvPr>
          <p:cNvGrpSpPr/>
          <p:nvPr/>
        </p:nvGrpSpPr>
        <p:grpSpPr>
          <a:xfrm>
            <a:off x="-1574811" y="-1620000"/>
            <a:ext cx="3240000" cy="3240000"/>
            <a:chOff x="-1574811" y="-1620000"/>
            <a:chExt cx="3240000" cy="3240000"/>
          </a:xfrm>
        </p:grpSpPr>
        <p:sp>
          <p:nvSpPr>
            <p:cNvPr id="33" name="Oval 32">
              <a:extLst>
                <a:ext uri="{FF2B5EF4-FFF2-40B4-BE49-F238E27FC236}">
                  <a16:creationId xmlns:a16="http://schemas.microsoft.com/office/drawing/2014/main" id="{B66D931D-5CCF-472D-9BE6-204F9529C0FB}"/>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4" name="TextBox 33">
              <a:extLst>
                <a:ext uri="{FF2B5EF4-FFF2-40B4-BE49-F238E27FC236}">
                  <a16:creationId xmlns:a16="http://schemas.microsoft.com/office/drawing/2014/main" id="{69B67C77-366F-49A3-90E4-E098DDEC6A5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2</a:t>
              </a:r>
            </a:p>
          </p:txBody>
        </p:sp>
      </p:grpSp>
      <p:grpSp>
        <p:nvGrpSpPr>
          <p:cNvPr id="35" name="Group 34">
            <a:extLst>
              <a:ext uri="{FF2B5EF4-FFF2-40B4-BE49-F238E27FC236}">
                <a16:creationId xmlns:a16="http://schemas.microsoft.com/office/drawing/2014/main" id="{3EB67ED2-EB02-47B5-B836-E952A7120328}"/>
              </a:ext>
            </a:extLst>
          </p:cNvPr>
          <p:cNvGrpSpPr/>
          <p:nvPr/>
        </p:nvGrpSpPr>
        <p:grpSpPr>
          <a:xfrm>
            <a:off x="2948918" y="324763"/>
            <a:ext cx="6294163"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Récupération &amp; Utilisation des filtres</a:t>
              </a:r>
              <a:endParaRPr lang="fr-MA" sz="2400" dirty="0">
                <a:solidFill>
                  <a:schemeClr val="tx1">
                    <a:lumMod val="75000"/>
                    <a:lumOff val="25000"/>
                  </a:schemeClr>
                </a:solidFill>
                <a:latin typeface="Fira Sans" panose="020B0503050000020004" pitchFamily="34" charset="0"/>
              </a:endParaRPr>
            </a:p>
          </p:txBody>
        </p:sp>
      </p:grpSp>
      <p:grpSp>
        <p:nvGrpSpPr>
          <p:cNvPr id="9" name="Group 8">
            <a:extLst>
              <a:ext uri="{FF2B5EF4-FFF2-40B4-BE49-F238E27FC236}">
                <a16:creationId xmlns:a16="http://schemas.microsoft.com/office/drawing/2014/main" id="{CB5E1FD3-F4D0-404C-BFC7-A488A03051A9}"/>
              </a:ext>
            </a:extLst>
          </p:cNvPr>
          <p:cNvGrpSpPr/>
          <p:nvPr/>
        </p:nvGrpSpPr>
        <p:grpSpPr>
          <a:xfrm>
            <a:off x="926960" y="2241662"/>
            <a:ext cx="2445977" cy="2438740"/>
            <a:chOff x="926960" y="2241662"/>
            <a:chExt cx="2445977" cy="2438740"/>
          </a:xfrm>
        </p:grpSpPr>
        <p:pic>
          <p:nvPicPr>
            <p:cNvPr id="11" name="Picture 10">
              <a:extLst>
                <a:ext uri="{FF2B5EF4-FFF2-40B4-BE49-F238E27FC236}">
                  <a16:creationId xmlns:a16="http://schemas.microsoft.com/office/drawing/2014/main" id="{2B7A2A34-34C2-4017-B258-AB0B67FDE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6" name="Oval 5">
              <a:extLst>
                <a:ext uri="{FF2B5EF4-FFF2-40B4-BE49-F238E27FC236}">
                  <a16:creationId xmlns:a16="http://schemas.microsoft.com/office/drawing/2014/main" id="{6DE90F01-365B-4AE1-B336-103C146A1B9A}"/>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14" name="Picture 13">
            <a:extLst>
              <a:ext uri="{FF2B5EF4-FFF2-40B4-BE49-F238E27FC236}">
                <a16:creationId xmlns:a16="http://schemas.microsoft.com/office/drawing/2014/main" id="{F071B048-4F1E-4A54-8026-EE2A03DC33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234" y="3616539"/>
            <a:ext cx="843303" cy="843303"/>
          </a:xfrm>
          <a:prstGeom prst="rect">
            <a:avLst/>
          </a:prstGeom>
        </p:spPr>
      </p:pic>
      <p:grpSp>
        <p:nvGrpSpPr>
          <p:cNvPr id="2" name="Group 1">
            <a:extLst>
              <a:ext uri="{FF2B5EF4-FFF2-40B4-BE49-F238E27FC236}">
                <a16:creationId xmlns:a16="http://schemas.microsoft.com/office/drawing/2014/main" id="{F388F072-A102-4C60-BF7E-1652637F8B4D}"/>
              </a:ext>
            </a:extLst>
          </p:cNvPr>
          <p:cNvGrpSpPr/>
          <p:nvPr/>
        </p:nvGrpSpPr>
        <p:grpSpPr>
          <a:xfrm>
            <a:off x="4190499" y="2509815"/>
            <a:ext cx="7569702" cy="3049159"/>
            <a:chOff x="4190499" y="2509815"/>
            <a:chExt cx="7569702" cy="3049159"/>
          </a:xfrm>
        </p:grpSpPr>
        <p:grpSp>
          <p:nvGrpSpPr>
            <p:cNvPr id="3" name="Group 2">
              <a:extLst>
                <a:ext uri="{FF2B5EF4-FFF2-40B4-BE49-F238E27FC236}">
                  <a16:creationId xmlns:a16="http://schemas.microsoft.com/office/drawing/2014/main" id="{647E42CB-D746-4D12-B49F-F4808F174FA7}"/>
                </a:ext>
              </a:extLst>
            </p:cNvPr>
            <p:cNvGrpSpPr/>
            <p:nvPr/>
          </p:nvGrpSpPr>
          <p:grpSpPr>
            <a:xfrm>
              <a:off x="4190499" y="2509815"/>
              <a:ext cx="7569702" cy="3049159"/>
              <a:chOff x="4203199" y="2547914"/>
              <a:chExt cx="6676311" cy="2557779"/>
            </a:xfrm>
          </p:grpSpPr>
          <p:sp>
            <p:nvSpPr>
              <p:cNvPr id="12" name="Rectangle: Rounded Corners 11">
                <a:extLst>
                  <a:ext uri="{FF2B5EF4-FFF2-40B4-BE49-F238E27FC236}">
                    <a16:creationId xmlns:a16="http://schemas.microsoft.com/office/drawing/2014/main" id="{DA28A2E2-4364-4CDC-AB12-3F8917B90869}"/>
                  </a:ext>
                </a:extLst>
              </p:cNvPr>
              <p:cNvSpPr/>
              <p:nvPr/>
            </p:nvSpPr>
            <p:spPr>
              <a:xfrm rot="5400000">
                <a:off x="6262465" y="488648"/>
                <a:ext cx="2557779"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TextBox 12">
                <a:extLst>
                  <a:ext uri="{FF2B5EF4-FFF2-40B4-BE49-F238E27FC236}">
                    <a16:creationId xmlns:a16="http://schemas.microsoft.com/office/drawing/2014/main" id="{5562223E-81AE-4576-8D14-7F216A0ACB4D}"/>
                  </a:ext>
                </a:extLst>
              </p:cNvPr>
              <p:cNvSpPr txBox="1"/>
              <p:nvPr/>
            </p:nvSpPr>
            <p:spPr>
              <a:xfrm>
                <a:off x="4832277" y="2792716"/>
                <a:ext cx="6047232" cy="2168691"/>
              </a:xfrm>
              <a:prstGeom prst="rect">
                <a:avLst/>
              </a:prstGeom>
              <a:noFill/>
            </p:spPr>
            <p:txBody>
              <a:bodyPr wrap="square" rtlCol="0">
                <a:spAutoFit/>
              </a:bodyPr>
              <a:lstStyle/>
              <a:p>
                <a:pPr>
                  <a:buNone/>
                </a:pPr>
                <a:r>
                  <a:rPr lang="fr-FR" b="1" dirty="0">
                    <a:solidFill>
                      <a:srgbClr val="11D5FD"/>
                    </a:solidFill>
                  </a:rPr>
                  <a:t>Rechercher plusieurs valeurs simultanément</a:t>
                </a:r>
              </a:p>
              <a:p>
                <a:pPr>
                  <a:buNone/>
                </a:pPr>
                <a:endParaRPr lang="fr-FR" dirty="0">
                  <a:solidFill>
                    <a:schemeClr val="bg1"/>
                  </a:solidFill>
                </a:endParaRPr>
              </a:p>
              <a:p>
                <a:r>
                  <a:rPr lang="fr-FR" dirty="0">
                    <a:solidFill>
                      <a:schemeClr val="bg1"/>
                    </a:solidFill>
                  </a:rPr>
                  <a:t>L'opérateur $in permet de rechercher des documents contenant au moins une des valeurs spécifiées.</a:t>
                </a:r>
              </a:p>
              <a:p>
                <a:endParaRPr lang="fr-FR" dirty="0">
                  <a:solidFill>
                    <a:schemeClr val="bg1"/>
                  </a:solidFill>
                </a:endParaRPr>
              </a:p>
              <a:p>
                <a:r>
                  <a:rPr lang="fr-FR" b="1" dirty="0"/>
                  <a:t>MongoDB :</a:t>
                </a:r>
              </a:p>
              <a:p>
                <a:r>
                  <a:rPr lang="fr-FR" dirty="0" err="1">
                    <a:solidFill>
                      <a:schemeClr val="bg1"/>
                    </a:solidFill>
                  </a:rPr>
                  <a:t>db.collection.find</a:t>
                </a:r>
                <a:r>
                  <a:rPr lang="fr-FR" dirty="0">
                    <a:solidFill>
                      <a:schemeClr val="bg1"/>
                    </a:solidFill>
                  </a:rPr>
                  <a:t>({ champ: { $in: [valeur1, valeur2, valeur3] } })</a:t>
                </a:r>
              </a:p>
              <a:p>
                <a:r>
                  <a:rPr lang="fr-FR" b="1" dirty="0"/>
                  <a:t>SQL équivalent :</a:t>
                </a:r>
              </a:p>
              <a:p>
                <a:r>
                  <a:rPr lang="en-US" dirty="0">
                    <a:solidFill>
                      <a:schemeClr val="bg1"/>
                    </a:solidFill>
                  </a:rPr>
                  <a:t>SELECT * FROM table WHERE champ IN (valeur1, valeur2, valeur3);</a:t>
                </a:r>
              </a:p>
            </p:txBody>
          </p:sp>
        </p:grpSp>
        <p:sp>
          <p:nvSpPr>
            <p:cNvPr id="17" name="Oval 16">
              <a:extLst>
                <a:ext uri="{FF2B5EF4-FFF2-40B4-BE49-F238E27FC236}">
                  <a16:creationId xmlns:a16="http://schemas.microsoft.com/office/drawing/2014/main" id="{E21634A3-5D5B-4B06-AF51-711E4AC65179}"/>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5</a:t>
              </a:r>
              <a:endParaRPr lang="fr-MA" b="1" dirty="0"/>
            </a:p>
          </p:txBody>
        </p:sp>
      </p:grpSp>
      <p:grpSp>
        <p:nvGrpSpPr>
          <p:cNvPr id="18" name="Group 17">
            <a:extLst>
              <a:ext uri="{FF2B5EF4-FFF2-40B4-BE49-F238E27FC236}">
                <a16:creationId xmlns:a16="http://schemas.microsoft.com/office/drawing/2014/main" id="{9E22AA17-C68C-46B7-976D-F2CE032D8439}"/>
              </a:ext>
            </a:extLst>
          </p:cNvPr>
          <p:cNvGrpSpPr/>
          <p:nvPr/>
        </p:nvGrpSpPr>
        <p:grpSpPr>
          <a:xfrm>
            <a:off x="16402171" y="2509816"/>
            <a:ext cx="5779000" cy="3049159"/>
            <a:chOff x="4190499" y="2509816"/>
            <a:chExt cx="5779000" cy="3049159"/>
          </a:xfrm>
        </p:grpSpPr>
        <p:grpSp>
          <p:nvGrpSpPr>
            <p:cNvPr id="19" name="Group 18">
              <a:extLst>
                <a:ext uri="{FF2B5EF4-FFF2-40B4-BE49-F238E27FC236}">
                  <a16:creationId xmlns:a16="http://schemas.microsoft.com/office/drawing/2014/main" id="{5D3156DF-1DB9-4EFC-968E-9ACA31D82F48}"/>
                </a:ext>
              </a:extLst>
            </p:cNvPr>
            <p:cNvGrpSpPr/>
            <p:nvPr/>
          </p:nvGrpSpPr>
          <p:grpSpPr>
            <a:xfrm>
              <a:off x="4190499" y="2509816"/>
              <a:ext cx="5779000" cy="3049159"/>
              <a:chOff x="4203199" y="2547915"/>
              <a:chExt cx="7267221" cy="2557779"/>
            </a:xfrm>
          </p:grpSpPr>
          <p:sp>
            <p:nvSpPr>
              <p:cNvPr id="21" name="Rectangle: Rounded Corners 20">
                <a:extLst>
                  <a:ext uri="{FF2B5EF4-FFF2-40B4-BE49-F238E27FC236}">
                    <a16:creationId xmlns:a16="http://schemas.microsoft.com/office/drawing/2014/main" id="{6BD5C92C-A436-46CA-A2E3-E8125B8D6722}"/>
                  </a:ext>
                </a:extLst>
              </p:cNvPr>
              <p:cNvSpPr/>
              <p:nvPr/>
            </p:nvSpPr>
            <p:spPr>
              <a:xfrm rot="5400000">
                <a:off x="6557920" y="193194"/>
                <a:ext cx="2557779" cy="726722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3F12F808-1DD3-4C53-B727-7358146585F0}"/>
                  </a:ext>
                </a:extLst>
              </p:cNvPr>
              <p:cNvSpPr txBox="1"/>
              <p:nvPr/>
            </p:nvSpPr>
            <p:spPr>
              <a:xfrm>
                <a:off x="4976012" y="2750101"/>
                <a:ext cx="6374573" cy="2168691"/>
              </a:xfrm>
              <a:prstGeom prst="rect">
                <a:avLst/>
              </a:prstGeom>
              <a:noFill/>
            </p:spPr>
            <p:txBody>
              <a:bodyPr wrap="square" rtlCol="0">
                <a:spAutoFit/>
              </a:bodyPr>
              <a:lstStyle/>
              <a:p>
                <a:pPr>
                  <a:buNone/>
                </a:pPr>
                <a:r>
                  <a:rPr lang="fr-FR" b="1" dirty="0">
                    <a:solidFill>
                      <a:srgbClr val="11D5FD"/>
                    </a:solidFill>
                  </a:rPr>
                  <a:t>Exclure certains résultats</a:t>
                </a:r>
              </a:p>
              <a:p>
                <a:pPr>
                  <a:buNone/>
                </a:pPr>
                <a:endParaRPr lang="fr-FR" dirty="0">
                  <a:solidFill>
                    <a:schemeClr val="bg1"/>
                  </a:solidFill>
                </a:endParaRPr>
              </a:p>
              <a:p>
                <a:r>
                  <a:rPr lang="fr-FR" dirty="0">
                    <a:solidFill>
                      <a:schemeClr val="bg1"/>
                    </a:solidFill>
                  </a:rPr>
                  <a:t>L'opérateur $ne permet de filtrer les documents ne correspondant pas à une valeur donnée.</a:t>
                </a:r>
              </a:p>
              <a:p>
                <a:endParaRPr lang="fr-FR" dirty="0">
                  <a:solidFill>
                    <a:schemeClr val="bg1"/>
                  </a:solidFill>
                </a:endParaRPr>
              </a:p>
              <a:p>
                <a:r>
                  <a:rPr lang="fr-FR" b="1" dirty="0"/>
                  <a:t>MongoDB :</a:t>
                </a:r>
              </a:p>
              <a:p>
                <a:r>
                  <a:rPr lang="fr-FR" dirty="0" err="1">
                    <a:solidFill>
                      <a:schemeClr val="bg1"/>
                    </a:solidFill>
                  </a:rPr>
                  <a:t>db.collection.find</a:t>
                </a:r>
                <a:r>
                  <a:rPr lang="fr-FR" dirty="0">
                    <a:solidFill>
                      <a:schemeClr val="bg1"/>
                    </a:solidFill>
                  </a:rPr>
                  <a:t>({ champ: { $ne: valeur } })</a:t>
                </a:r>
              </a:p>
              <a:p>
                <a:r>
                  <a:rPr lang="fr-FR" b="1" dirty="0"/>
                  <a:t>SQL équivalent :</a:t>
                </a:r>
              </a:p>
              <a:p>
                <a:r>
                  <a:rPr lang="en-US" dirty="0">
                    <a:solidFill>
                      <a:schemeClr val="bg1"/>
                    </a:solidFill>
                  </a:rPr>
                  <a:t>SELECT * FROM table WHERE champ &lt;&gt; </a:t>
                </a:r>
                <a:r>
                  <a:rPr lang="en-US" dirty="0" err="1">
                    <a:solidFill>
                      <a:schemeClr val="bg1"/>
                    </a:solidFill>
                  </a:rPr>
                  <a:t>valeur</a:t>
                </a:r>
                <a:r>
                  <a:rPr lang="en-US" dirty="0">
                    <a:solidFill>
                      <a:schemeClr val="bg1"/>
                    </a:solidFill>
                  </a:rPr>
                  <a:t>;</a:t>
                </a:r>
              </a:p>
            </p:txBody>
          </p:sp>
        </p:grpSp>
        <p:sp>
          <p:nvSpPr>
            <p:cNvPr id="20" name="Oval 19">
              <a:extLst>
                <a:ext uri="{FF2B5EF4-FFF2-40B4-BE49-F238E27FC236}">
                  <a16:creationId xmlns:a16="http://schemas.microsoft.com/office/drawing/2014/main" id="{18C84774-90DD-44B4-A557-E21874EDD51B}"/>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4</a:t>
              </a:r>
              <a:endParaRPr lang="fr-MA" b="1" dirty="0"/>
            </a:p>
          </p:txBody>
        </p:sp>
      </p:grpSp>
      <p:sp>
        <p:nvSpPr>
          <p:cNvPr id="23" name="TextBox 22">
            <a:extLst>
              <a:ext uri="{FF2B5EF4-FFF2-40B4-BE49-F238E27FC236}">
                <a16:creationId xmlns:a16="http://schemas.microsoft.com/office/drawing/2014/main" id="{0EEF6B4E-5793-4A0B-A622-F317F8380B67}"/>
              </a:ext>
            </a:extLst>
          </p:cNvPr>
          <p:cNvSpPr txBox="1"/>
          <p:nvPr/>
        </p:nvSpPr>
        <p:spPr>
          <a:xfrm>
            <a:off x="-6807474" y="4739404"/>
            <a:ext cx="3784463"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Recherche </a:t>
            </a:r>
            <a:r>
              <a:rPr lang="en-US" sz="3200" dirty="0" err="1">
                <a:latin typeface="Bahnschrift" panose="020B0502040204020203" pitchFamily="34" charset="0"/>
                <a:cs typeface="Aharoni" panose="02010803020104030203" pitchFamily="2" charset="-79"/>
              </a:rPr>
              <a:t>avancée</a:t>
            </a:r>
            <a:r>
              <a:rPr lang="en-US" sz="3200" dirty="0">
                <a:latin typeface="Bahnschrift" panose="020B0502040204020203" pitchFamily="34" charset="0"/>
                <a:cs typeface="Aharoni" panose="02010803020104030203" pitchFamily="2" charset="-79"/>
              </a:rPr>
              <a:t> avec Aggregation</a:t>
            </a:r>
            <a:endParaRPr lang="fr-MA" sz="3200" dirty="0">
              <a:latin typeface="Bahnschrift" panose="020B0502040204020203" pitchFamily="34" charset="0"/>
              <a:cs typeface="Aharoni" panose="02010803020104030203" pitchFamily="2" charset="-79"/>
            </a:endParaRPr>
          </a:p>
        </p:txBody>
      </p:sp>
      <p:grpSp>
        <p:nvGrpSpPr>
          <p:cNvPr id="24" name="Group 23">
            <a:extLst>
              <a:ext uri="{FF2B5EF4-FFF2-40B4-BE49-F238E27FC236}">
                <a16:creationId xmlns:a16="http://schemas.microsoft.com/office/drawing/2014/main" id="{0448FE88-7FA9-426B-A4F0-EE15A06C3451}"/>
              </a:ext>
            </a:extLst>
          </p:cNvPr>
          <p:cNvGrpSpPr/>
          <p:nvPr/>
        </p:nvGrpSpPr>
        <p:grpSpPr>
          <a:xfrm>
            <a:off x="15876150" y="2573724"/>
            <a:ext cx="6782301" cy="3049159"/>
            <a:chOff x="4190499" y="2509815"/>
            <a:chExt cx="6782301" cy="3049159"/>
          </a:xfrm>
        </p:grpSpPr>
        <p:grpSp>
          <p:nvGrpSpPr>
            <p:cNvPr id="25" name="Group 24">
              <a:extLst>
                <a:ext uri="{FF2B5EF4-FFF2-40B4-BE49-F238E27FC236}">
                  <a16:creationId xmlns:a16="http://schemas.microsoft.com/office/drawing/2014/main" id="{1CB51458-0C34-4C97-A04B-9B4398469CF1}"/>
                </a:ext>
              </a:extLst>
            </p:cNvPr>
            <p:cNvGrpSpPr/>
            <p:nvPr/>
          </p:nvGrpSpPr>
          <p:grpSpPr>
            <a:xfrm>
              <a:off x="4190499" y="2509815"/>
              <a:ext cx="6782301" cy="3049159"/>
              <a:chOff x="4203199" y="2547914"/>
              <a:chExt cx="6676311" cy="2557779"/>
            </a:xfrm>
          </p:grpSpPr>
          <p:sp>
            <p:nvSpPr>
              <p:cNvPr id="27" name="Rectangle: Rounded Corners 26">
                <a:extLst>
                  <a:ext uri="{FF2B5EF4-FFF2-40B4-BE49-F238E27FC236}">
                    <a16:creationId xmlns:a16="http://schemas.microsoft.com/office/drawing/2014/main" id="{9B3F5AE9-591D-4297-B4B9-E8E064F64EC3}"/>
                  </a:ext>
                </a:extLst>
              </p:cNvPr>
              <p:cNvSpPr/>
              <p:nvPr/>
            </p:nvSpPr>
            <p:spPr>
              <a:xfrm rot="5400000">
                <a:off x="6262465" y="488648"/>
                <a:ext cx="2557779"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8" name="TextBox 27">
                <a:extLst>
                  <a:ext uri="{FF2B5EF4-FFF2-40B4-BE49-F238E27FC236}">
                    <a16:creationId xmlns:a16="http://schemas.microsoft.com/office/drawing/2014/main" id="{0E571083-AC9B-45BD-8216-15767BE11E18}"/>
                  </a:ext>
                </a:extLst>
              </p:cNvPr>
              <p:cNvSpPr txBox="1"/>
              <p:nvPr/>
            </p:nvSpPr>
            <p:spPr>
              <a:xfrm>
                <a:off x="4832277" y="2792716"/>
                <a:ext cx="6047232" cy="2168691"/>
              </a:xfrm>
              <a:prstGeom prst="rect">
                <a:avLst/>
              </a:prstGeom>
              <a:noFill/>
            </p:spPr>
            <p:txBody>
              <a:bodyPr wrap="square" rtlCol="0">
                <a:spAutoFit/>
              </a:bodyPr>
              <a:lstStyle/>
              <a:p>
                <a:pPr>
                  <a:buNone/>
                </a:pPr>
                <a:r>
                  <a:rPr lang="fr-FR" b="1" dirty="0">
                    <a:solidFill>
                      <a:srgbClr val="11D5FD"/>
                    </a:solidFill>
                  </a:rPr>
                  <a:t>Filtrer les données avant traitement</a:t>
                </a:r>
              </a:p>
              <a:p>
                <a:pPr>
                  <a:buNone/>
                </a:pPr>
                <a:endParaRPr lang="fr-FR" dirty="0">
                  <a:solidFill>
                    <a:schemeClr val="bg1"/>
                  </a:solidFill>
                </a:endParaRPr>
              </a:p>
              <a:p>
                <a:r>
                  <a:rPr lang="fr-FR" dirty="0">
                    <a:solidFill>
                      <a:schemeClr val="bg1"/>
                    </a:solidFill>
                  </a:rPr>
                  <a:t>L'opérateur $match est utilisé pour restreindre l’ensemble des documents traités.</a:t>
                </a:r>
              </a:p>
              <a:p>
                <a:endParaRPr lang="fr-FR" dirty="0">
                  <a:solidFill>
                    <a:schemeClr val="bg1"/>
                  </a:solidFill>
                </a:endParaRPr>
              </a:p>
              <a:p>
                <a:r>
                  <a:rPr lang="fr-FR" b="1" dirty="0"/>
                  <a:t>MongoDB :</a:t>
                </a:r>
              </a:p>
              <a:p>
                <a:r>
                  <a:rPr lang="fr-FR" dirty="0" err="1">
                    <a:solidFill>
                      <a:schemeClr val="bg1"/>
                    </a:solidFill>
                  </a:rPr>
                  <a:t>db.collection.aggregate</a:t>
                </a:r>
                <a:r>
                  <a:rPr lang="fr-FR" dirty="0">
                    <a:solidFill>
                      <a:schemeClr val="bg1"/>
                    </a:solidFill>
                  </a:rPr>
                  <a:t>([ { $match: { champ: { $gt: valeur } } } ])</a:t>
                </a:r>
              </a:p>
              <a:p>
                <a:r>
                  <a:rPr lang="fr-FR" b="1" dirty="0"/>
                  <a:t>SQL équivalent :</a:t>
                </a:r>
              </a:p>
              <a:p>
                <a:r>
                  <a:rPr lang="en-US" dirty="0">
                    <a:solidFill>
                      <a:schemeClr val="bg1"/>
                    </a:solidFill>
                  </a:rPr>
                  <a:t>SELECT * FROM table WHERE champ &gt; </a:t>
                </a:r>
                <a:r>
                  <a:rPr lang="en-US" dirty="0" err="1">
                    <a:solidFill>
                      <a:schemeClr val="bg1"/>
                    </a:solidFill>
                  </a:rPr>
                  <a:t>valeur</a:t>
                </a:r>
                <a:r>
                  <a:rPr lang="en-US" dirty="0">
                    <a:solidFill>
                      <a:schemeClr val="bg1"/>
                    </a:solidFill>
                  </a:rPr>
                  <a:t>;</a:t>
                </a:r>
              </a:p>
            </p:txBody>
          </p:sp>
        </p:grpSp>
        <p:sp>
          <p:nvSpPr>
            <p:cNvPr id="26" name="Oval 25">
              <a:extLst>
                <a:ext uri="{FF2B5EF4-FFF2-40B4-BE49-F238E27FC236}">
                  <a16:creationId xmlns:a16="http://schemas.microsoft.com/office/drawing/2014/main" id="{6539A68D-6DF3-484B-8EA9-F8847E9E4B48}"/>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1</a:t>
              </a:r>
              <a:endParaRPr lang="fr-MA" b="1" dirty="0"/>
            </a:p>
          </p:txBody>
        </p:sp>
      </p:grpSp>
      <p:grpSp>
        <p:nvGrpSpPr>
          <p:cNvPr id="29" name="Group 28">
            <a:extLst>
              <a:ext uri="{FF2B5EF4-FFF2-40B4-BE49-F238E27FC236}">
                <a16:creationId xmlns:a16="http://schemas.microsoft.com/office/drawing/2014/main" id="{E25E6331-409A-4D1A-8687-AE4692DAEF6F}"/>
              </a:ext>
            </a:extLst>
          </p:cNvPr>
          <p:cNvGrpSpPr/>
          <p:nvPr/>
        </p:nvGrpSpPr>
        <p:grpSpPr>
          <a:xfrm>
            <a:off x="-6147351" y="2305571"/>
            <a:ext cx="2445977" cy="2438740"/>
            <a:chOff x="926960" y="2241662"/>
            <a:chExt cx="2445977" cy="2438740"/>
          </a:xfrm>
        </p:grpSpPr>
        <p:grpSp>
          <p:nvGrpSpPr>
            <p:cNvPr id="30" name="Group 29">
              <a:extLst>
                <a:ext uri="{FF2B5EF4-FFF2-40B4-BE49-F238E27FC236}">
                  <a16:creationId xmlns:a16="http://schemas.microsoft.com/office/drawing/2014/main" id="{B292CDA9-A53A-40B4-8727-C39DC1D2B387}"/>
                </a:ext>
              </a:extLst>
            </p:cNvPr>
            <p:cNvGrpSpPr/>
            <p:nvPr/>
          </p:nvGrpSpPr>
          <p:grpSpPr>
            <a:xfrm>
              <a:off x="926960" y="2241662"/>
              <a:ext cx="2445977" cy="2438740"/>
              <a:chOff x="926960" y="2241662"/>
              <a:chExt cx="2445977" cy="2438740"/>
            </a:xfrm>
          </p:grpSpPr>
          <p:pic>
            <p:nvPicPr>
              <p:cNvPr id="37" name="Picture 36">
                <a:extLst>
                  <a:ext uri="{FF2B5EF4-FFF2-40B4-BE49-F238E27FC236}">
                    <a16:creationId xmlns:a16="http://schemas.microsoft.com/office/drawing/2014/main" id="{9A18FFC5-9041-4C35-875C-FD7910F010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8" name="Oval 37">
                <a:extLst>
                  <a:ext uri="{FF2B5EF4-FFF2-40B4-BE49-F238E27FC236}">
                    <a16:creationId xmlns:a16="http://schemas.microsoft.com/office/drawing/2014/main" id="{3A67B1A1-ACC5-4121-9812-B2198624B9B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1" name="Picture 30">
              <a:extLst>
                <a:ext uri="{FF2B5EF4-FFF2-40B4-BE49-F238E27FC236}">
                  <a16:creationId xmlns:a16="http://schemas.microsoft.com/office/drawing/2014/main" id="{34EA35E5-4B95-40C2-84E5-34D915E3BD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67445" y="3602026"/>
              <a:ext cx="894855" cy="894855"/>
            </a:xfrm>
            <a:prstGeom prst="rect">
              <a:avLst/>
            </a:prstGeom>
          </p:spPr>
        </p:pic>
      </p:grpSp>
    </p:spTree>
    <p:extLst>
      <p:ext uri="{BB962C8B-B14F-4D97-AF65-F5344CB8AC3E}">
        <p14:creationId xmlns:p14="http://schemas.microsoft.com/office/powerpoint/2010/main" val="1492663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50c0f17229390cd2a311a0afffaec823">
            <a:hlinkClick r:id="" action="ppaction://media"/>
            <a:extLst>
              <a:ext uri="{FF2B5EF4-FFF2-40B4-BE49-F238E27FC236}">
                <a16:creationId xmlns:a16="http://schemas.microsoft.com/office/drawing/2014/main" id="{977137B3-BF43-4F83-9E0B-894A6E81308F}"/>
              </a:ext>
            </a:extLst>
          </p:cNvPr>
          <p:cNvPicPr>
            <a:picLocks noChangeAspect="1"/>
          </p:cNvPicPr>
          <p:nvPr>
            <a:videoFile r:link="rId1"/>
            <p:extLst>
              <p:ext uri="{DAA4B4D4-6D71-4841-9C94-3DE7FCFB9230}">
                <p14:media xmlns:p14="http://schemas.microsoft.com/office/powerpoint/2010/main" r:embed="rId2">
                  <p14:trim end="2346"/>
                </p14:media>
              </p:ext>
            </p:extLst>
          </p:nvPr>
        </p:nvPicPr>
        <p:blipFill>
          <a:blip r:embed="rId6"/>
          <a:stretch>
            <a:fillRect/>
          </a:stretch>
        </p:blipFill>
        <p:spPr>
          <a:xfrm>
            <a:off x="5548529" y="-2669781"/>
            <a:ext cx="6197647" cy="6197647"/>
          </a:xfrm>
          <a:prstGeom prst="rect">
            <a:avLst/>
          </a:prstGeom>
        </p:spPr>
      </p:pic>
      <p:pic>
        <p:nvPicPr>
          <p:cNvPr id="24" name="b2b4a39afcac7fdd99590da0695e3214">
            <a:hlinkClick r:id="" action="ppaction://media"/>
            <a:extLst>
              <a:ext uri="{FF2B5EF4-FFF2-40B4-BE49-F238E27FC236}">
                <a16:creationId xmlns:a16="http://schemas.microsoft.com/office/drawing/2014/main" id="{9AD5C887-69AE-4F1C-9E0C-5C8D9036C2D7}"/>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8001" y="-2264063"/>
            <a:ext cx="5480528" cy="6833904"/>
          </a:xfrm>
          <a:prstGeom prst="rect">
            <a:avLst/>
          </a:prstGeom>
        </p:spPr>
      </p:pic>
      <p:sp>
        <p:nvSpPr>
          <p:cNvPr id="22" name="Freeform: Shape 21">
            <a:extLst>
              <a:ext uri="{FF2B5EF4-FFF2-40B4-BE49-F238E27FC236}">
                <a16:creationId xmlns:a16="http://schemas.microsoft.com/office/drawing/2014/main" id="{3F1B8A75-43DD-48E7-930B-6224F2DE126C}"/>
              </a:ext>
            </a:extLst>
          </p:cNvPr>
          <p:cNvSpPr/>
          <p:nvPr/>
        </p:nvSpPr>
        <p:spPr>
          <a:xfrm>
            <a:off x="0" y="0"/>
            <a:ext cx="12192000" cy="6858000"/>
          </a:xfrm>
          <a:custGeom>
            <a:avLst/>
            <a:gdLst/>
            <a:ahLst/>
            <a:cxnLst/>
            <a:rect l="l" t="t" r="r" b="b"/>
            <a:pathLst>
              <a:path w="12192000" h="6858000">
                <a:moveTo>
                  <a:pt x="3394634" y="3796018"/>
                </a:moveTo>
                <a:lnTo>
                  <a:pt x="3508823" y="3796018"/>
                </a:lnTo>
                <a:cubicBezTo>
                  <a:pt x="3518422" y="3796018"/>
                  <a:pt x="3526794" y="3798362"/>
                  <a:pt x="3533937" y="3803050"/>
                </a:cubicBezTo>
                <a:cubicBezTo>
                  <a:pt x="3541081" y="3807738"/>
                  <a:pt x="3546606" y="3814436"/>
                  <a:pt x="3550513" y="3823142"/>
                </a:cubicBezTo>
                <a:cubicBezTo>
                  <a:pt x="3554420" y="3831848"/>
                  <a:pt x="3556373" y="3841894"/>
                  <a:pt x="3556373" y="3853280"/>
                </a:cubicBezTo>
                <a:cubicBezTo>
                  <a:pt x="3556150" y="3864665"/>
                  <a:pt x="3554085" y="3874711"/>
                  <a:pt x="3550178" y="3883417"/>
                </a:cubicBezTo>
                <a:cubicBezTo>
                  <a:pt x="3546272" y="3892124"/>
                  <a:pt x="3540746" y="3898821"/>
                  <a:pt x="3533603" y="3903509"/>
                </a:cubicBezTo>
                <a:cubicBezTo>
                  <a:pt x="3526459" y="3908197"/>
                  <a:pt x="3518199" y="3910541"/>
                  <a:pt x="3508823" y="3910541"/>
                </a:cubicBezTo>
                <a:lnTo>
                  <a:pt x="3394634" y="3910541"/>
                </a:lnTo>
                <a:close/>
                <a:moveTo>
                  <a:pt x="3941057" y="3707949"/>
                </a:moveTo>
                <a:lnTo>
                  <a:pt x="3941057" y="4194505"/>
                </a:lnTo>
                <a:lnTo>
                  <a:pt x="4028791" y="4194505"/>
                </a:lnTo>
                <a:lnTo>
                  <a:pt x="4028791" y="3843517"/>
                </a:lnTo>
                <a:lnTo>
                  <a:pt x="4201245" y="4194505"/>
                </a:lnTo>
                <a:lnTo>
                  <a:pt x="4314094" y="4194505"/>
                </a:lnTo>
                <a:lnTo>
                  <a:pt x="4314094" y="3707949"/>
                </a:lnTo>
                <a:lnTo>
                  <a:pt x="4226360" y="3707949"/>
                </a:lnTo>
                <a:lnTo>
                  <a:pt x="4226360" y="4064438"/>
                </a:lnTo>
                <a:lnTo>
                  <a:pt x="4053236" y="3707949"/>
                </a:lnTo>
                <a:close/>
                <a:moveTo>
                  <a:pt x="3743859" y="3707949"/>
                </a:moveTo>
                <a:lnTo>
                  <a:pt x="3743859" y="4194840"/>
                </a:lnTo>
                <a:lnTo>
                  <a:pt x="3838961" y="4194840"/>
                </a:lnTo>
                <a:lnTo>
                  <a:pt x="3838961" y="3707949"/>
                </a:lnTo>
                <a:close/>
                <a:moveTo>
                  <a:pt x="2893307" y="3707949"/>
                </a:moveTo>
                <a:lnTo>
                  <a:pt x="2893307" y="4194840"/>
                </a:lnTo>
                <a:lnTo>
                  <a:pt x="2926458" y="4194840"/>
                </a:lnTo>
                <a:lnTo>
                  <a:pt x="2985059" y="4194840"/>
                </a:lnTo>
                <a:lnTo>
                  <a:pt x="3219464" y="4194840"/>
                </a:lnTo>
                <a:lnTo>
                  <a:pt x="3219464" y="4106436"/>
                </a:lnTo>
                <a:lnTo>
                  <a:pt x="2985059" y="4106436"/>
                </a:lnTo>
                <a:lnTo>
                  <a:pt x="2985059" y="3997271"/>
                </a:lnTo>
                <a:lnTo>
                  <a:pt x="3182628" y="3997271"/>
                </a:lnTo>
                <a:lnTo>
                  <a:pt x="3182628" y="3908867"/>
                </a:lnTo>
                <a:lnTo>
                  <a:pt x="2985059" y="3908867"/>
                </a:lnTo>
                <a:lnTo>
                  <a:pt x="2985059" y="3796353"/>
                </a:lnTo>
                <a:lnTo>
                  <a:pt x="3219464" y="3796353"/>
                </a:lnTo>
                <a:lnTo>
                  <a:pt x="3219464" y="3707949"/>
                </a:lnTo>
                <a:lnTo>
                  <a:pt x="2985059" y="3707949"/>
                </a:lnTo>
                <a:lnTo>
                  <a:pt x="2926458" y="3707949"/>
                </a:lnTo>
                <a:close/>
                <a:moveTo>
                  <a:pt x="2483732" y="3707949"/>
                </a:moveTo>
                <a:lnTo>
                  <a:pt x="2483732" y="4194840"/>
                </a:lnTo>
                <a:lnTo>
                  <a:pt x="2516883" y="4194840"/>
                </a:lnTo>
                <a:lnTo>
                  <a:pt x="2575484" y="4194840"/>
                </a:lnTo>
                <a:lnTo>
                  <a:pt x="2809889" y="4194840"/>
                </a:lnTo>
                <a:lnTo>
                  <a:pt x="2809889" y="4106436"/>
                </a:lnTo>
                <a:lnTo>
                  <a:pt x="2575484" y="4106436"/>
                </a:lnTo>
                <a:lnTo>
                  <a:pt x="2575484" y="3997271"/>
                </a:lnTo>
                <a:lnTo>
                  <a:pt x="2773053" y="3997271"/>
                </a:lnTo>
                <a:lnTo>
                  <a:pt x="2773053" y="3908867"/>
                </a:lnTo>
                <a:lnTo>
                  <a:pt x="2575484" y="3908867"/>
                </a:lnTo>
                <a:lnTo>
                  <a:pt x="2575484" y="3796353"/>
                </a:lnTo>
                <a:lnTo>
                  <a:pt x="2809889" y="3796353"/>
                </a:lnTo>
                <a:lnTo>
                  <a:pt x="2809889" y="3707949"/>
                </a:lnTo>
                <a:lnTo>
                  <a:pt x="2575484" y="3707949"/>
                </a:lnTo>
                <a:lnTo>
                  <a:pt x="2516883" y="3707949"/>
                </a:lnTo>
                <a:close/>
                <a:moveTo>
                  <a:pt x="2007482" y="3707949"/>
                </a:moveTo>
                <a:lnTo>
                  <a:pt x="2007482" y="4194505"/>
                </a:lnTo>
                <a:lnTo>
                  <a:pt x="2095216" y="4194505"/>
                </a:lnTo>
                <a:lnTo>
                  <a:pt x="2095216" y="3843517"/>
                </a:lnTo>
                <a:lnTo>
                  <a:pt x="2267671" y="4194505"/>
                </a:lnTo>
                <a:lnTo>
                  <a:pt x="2380519" y="4194505"/>
                </a:lnTo>
                <a:lnTo>
                  <a:pt x="2380519" y="3707949"/>
                </a:lnTo>
                <a:lnTo>
                  <a:pt x="2292785" y="3707949"/>
                </a:lnTo>
                <a:lnTo>
                  <a:pt x="2292785" y="4064438"/>
                </a:lnTo>
                <a:lnTo>
                  <a:pt x="2119661" y="3707949"/>
                </a:lnTo>
                <a:close/>
                <a:moveTo>
                  <a:pt x="1810284" y="3707949"/>
                </a:moveTo>
                <a:lnTo>
                  <a:pt x="1810284" y="4194840"/>
                </a:lnTo>
                <a:lnTo>
                  <a:pt x="1905386" y="4194840"/>
                </a:lnTo>
                <a:lnTo>
                  <a:pt x="1905386" y="3707949"/>
                </a:lnTo>
                <a:close/>
                <a:moveTo>
                  <a:pt x="893057" y="3707949"/>
                </a:moveTo>
                <a:lnTo>
                  <a:pt x="893057" y="4194505"/>
                </a:lnTo>
                <a:lnTo>
                  <a:pt x="980791" y="4194505"/>
                </a:lnTo>
                <a:lnTo>
                  <a:pt x="980791" y="3843517"/>
                </a:lnTo>
                <a:lnTo>
                  <a:pt x="1153246" y="4194505"/>
                </a:lnTo>
                <a:lnTo>
                  <a:pt x="1266094" y="4194505"/>
                </a:lnTo>
                <a:lnTo>
                  <a:pt x="1266094" y="3707949"/>
                </a:lnTo>
                <a:lnTo>
                  <a:pt x="1178360" y="3707949"/>
                </a:lnTo>
                <a:lnTo>
                  <a:pt x="1178360" y="4064438"/>
                </a:lnTo>
                <a:lnTo>
                  <a:pt x="1005236" y="3707949"/>
                </a:lnTo>
                <a:close/>
                <a:moveTo>
                  <a:pt x="483482" y="3707949"/>
                </a:moveTo>
                <a:lnTo>
                  <a:pt x="483482" y="4194840"/>
                </a:lnTo>
                <a:lnTo>
                  <a:pt x="516633" y="4194840"/>
                </a:lnTo>
                <a:lnTo>
                  <a:pt x="575234" y="4194840"/>
                </a:lnTo>
                <a:lnTo>
                  <a:pt x="809638" y="4194840"/>
                </a:lnTo>
                <a:lnTo>
                  <a:pt x="809638" y="4106436"/>
                </a:lnTo>
                <a:lnTo>
                  <a:pt x="575234" y="4106436"/>
                </a:lnTo>
                <a:lnTo>
                  <a:pt x="575234" y="3997271"/>
                </a:lnTo>
                <a:lnTo>
                  <a:pt x="772804" y="3997271"/>
                </a:lnTo>
                <a:lnTo>
                  <a:pt x="772804" y="3908867"/>
                </a:lnTo>
                <a:lnTo>
                  <a:pt x="575234" y="3908867"/>
                </a:lnTo>
                <a:lnTo>
                  <a:pt x="575234" y="3796353"/>
                </a:lnTo>
                <a:lnTo>
                  <a:pt x="809638" y="3796353"/>
                </a:lnTo>
                <a:lnTo>
                  <a:pt x="809638" y="3707949"/>
                </a:lnTo>
                <a:lnTo>
                  <a:pt x="575234" y="3707949"/>
                </a:lnTo>
                <a:lnTo>
                  <a:pt x="516633" y="3707949"/>
                </a:lnTo>
                <a:close/>
                <a:moveTo>
                  <a:pt x="3302882" y="3707614"/>
                </a:moveTo>
                <a:lnTo>
                  <a:pt x="3302882" y="4194840"/>
                </a:lnTo>
                <a:lnTo>
                  <a:pt x="3394634" y="4194840"/>
                </a:lnTo>
                <a:lnTo>
                  <a:pt x="3394634" y="3998945"/>
                </a:lnTo>
                <a:lnTo>
                  <a:pt x="3450293" y="3998945"/>
                </a:lnTo>
                <a:lnTo>
                  <a:pt x="3560057" y="4194840"/>
                </a:lnTo>
                <a:lnTo>
                  <a:pt x="3671231" y="4194840"/>
                </a:lnTo>
                <a:lnTo>
                  <a:pt x="3554808" y="3994069"/>
                </a:lnTo>
                <a:lnTo>
                  <a:pt x="3570783" y="3988774"/>
                </a:lnTo>
                <a:cubicBezTo>
                  <a:pt x="3576273" y="3986513"/>
                  <a:pt x="3581572" y="3983876"/>
                  <a:pt x="3586678" y="3980863"/>
                </a:cubicBezTo>
                <a:cubicBezTo>
                  <a:pt x="3607105" y="3968808"/>
                  <a:pt x="3622899" y="3951785"/>
                  <a:pt x="3634062" y="3929796"/>
                </a:cubicBezTo>
                <a:cubicBezTo>
                  <a:pt x="3645224" y="3907807"/>
                  <a:pt x="3650805" y="3882301"/>
                  <a:pt x="3650805" y="3853280"/>
                </a:cubicBezTo>
                <a:cubicBezTo>
                  <a:pt x="3650805" y="3824258"/>
                  <a:pt x="3645224" y="3798753"/>
                  <a:pt x="3634062" y="3776763"/>
                </a:cubicBezTo>
                <a:cubicBezTo>
                  <a:pt x="3622899" y="3754774"/>
                  <a:pt x="3607161" y="3737752"/>
                  <a:pt x="3586846" y="3725697"/>
                </a:cubicBezTo>
                <a:cubicBezTo>
                  <a:pt x="3566531" y="3713642"/>
                  <a:pt x="3542979" y="3707614"/>
                  <a:pt x="3516190" y="3707614"/>
                </a:cubicBezTo>
                <a:lnTo>
                  <a:pt x="3394634" y="3707614"/>
                </a:lnTo>
                <a:lnTo>
                  <a:pt x="3339382" y="3707614"/>
                </a:lnTo>
                <a:close/>
                <a:moveTo>
                  <a:pt x="4584403" y="3702926"/>
                </a:moveTo>
                <a:cubicBezTo>
                  <a:pt x="4549131" y="3702926"/>
                  <a:pt x="4518100" y="3710460"/>
                  <a:pt x="4491311" y="3725529"/>
                </a:cubicBezTo>
                <a:cubicBezTo>
                  <a:pt x="4464522" y="3740598"/>
                  <a:pt x="4443817" y="3761862"/>
                  <a:pt x="4429194" y="3789321"/>
                </a:cubicBezTo>
                <a:cubicBezTo>
                  <a:pt x="4414572" y="3816780"/>
                  <a:pt x="4407260" y="3848592"/>
                  <a:pt x="4407260" y="3884757"/>
                </a:cubicBezTo>
                <a:lnTo>
                  <a:pt x="4407260" y="4028413"/>
                </a:lnTo>
                <a:cubicBezTo>
                  <a:pt x="4407260" y="4062569"/>
                  <a:pt x="4414683" y="4092595"/>
                  <a:pt x="4429529" y="4118491"/>
                </a:cubicBezTo>
                <a:cubicBezTo>
                  <a:pt x="4444375" y="4144387"/>
                  <a:pt x="4465359" y="4164423"/>
                  <a:pt x="4492483" y="4178599"/>
                </a:cubicBezTo>
                <a:cubicBezTo>
                  <a:pt x="4519607" y="4192775"/>
                  <a:pt x="4550917" y="4199863"/>
                  <a:pt x="4586412" y="4199863"/>
                </a:cubicBezTo>
                <a:cubicBezTo>
                  <a:pt x="4621685" y="4199863"/>
                  <a:pt x="4652715" y="4192329"/>
                  <a:pt x="4679505" y="4177260"/>
                </a:cubicBezTo>
                <a:cubicBezTo>
                  <a:pt x="4706293" y="4162191"/>
                  <a:pt x="4727000" y="4140871"/>
                  <a:pt x="4741622" y="4113301"/>
                </a:cubicBezTo>
                <a:cubicBezTo>
                  <a:pt x="4756244" y="4085731"/>
                  <a:pt x="4763555" y="4053863"/>
                  <a:pt x="4763555" y="4017698"/>
                </a:cubicBezTo>
                <a:lnTo>
                  <a:pt x="4763555" y="3922596"/>
                </a:lnTo>
                <a:lnTo>
                  <a:pt x="4594784" y="3922596"/>
                </a:lnTo>
                <a:lnTo>
                  <a:pt x="4594784" y="4011000"/>
                </a:lnTo>
                <a:lnTo>
                  <a:pt x="4668454" y="4011000"/>
                </a:lnTo>
                <a:lnTo>
                  <a:pt x="4668454" y="4019037"/>
                </a:lnTo>
                <a:cubicBezTo>
                  <a:pt x="4668454" y="4036673"/>
                  <a:pt x="4665106" y="4051965"/>
                  <a:pt x="4658408" y="4064913"/>
                </a:cubicBezTo>
                <a:cubicBezTo>
                  <a:pt x="4651711" y="4077861"/>
                  <a:pt x="4642167" y="4087740"/>
                  <a:pt x="4629777" y="4094549"/>
                </a:cubicBezTo>
                <a:cubicBezTo>
                  <a:pt x="4617387" y="4101358"/>
                  <a:pt x="4602932" y="4104762"/>
                  <a:pt x="4586412" y="4104762"/>
                </a:cubicBezTo>
                <a:cubicBezTo>
                  <a:pt x="4569669" y="4104762"/>
                  <a:pt x="4554936" y="4101637"/>
                  <a:pt x="4542210" y="4095386"/>
                </a:cubicBezTo>
                <a:cubicBezTo>
                  <a:pt x="4529486" y="4089135"/>
                  <a:pt x="4519664" y="4080205"/>
                  <a:pt x="4512742" y="4068597"/>
                </a:cubicBezTo>
                <a:cubicBezTo>
                  <a:pt x="4505822" y="4056988"/>
                  <a:pt x="4502362" y="4043594"/>
                  <a:pt x="4502362" y="4028413"/>
                </a:cubicBezTo>
                <a:lnTo>
                  <a:pt x="4502362" y="3884757"/>
                </a:lnTo>
                <a:cubicBezTo>
                  <a:pt x="4502362" y="3867567"/>
                  <a:pt x="4505766" y="3852387"/>
                  <a:pt x="4512575" y="3839215"/>
                </a:cubicBezTo>
                <a:cubicBezTo>
                  <a:pt x="4519384" y="3826044"/>
                  <a:pt x="4528983" y="3815887"/>
                  <a:pt x="4541373" y="3808743"/>
                </a:cubicBezTo>
                <a:cubicBezTo>
                  <a:pt x="4553763" y="3801599"/>
                  <a:pt x="4568107" y="3798027"/>
                  <a:pt x="4584403" y="3798027"/>
                </a:cubicBezTo>
                <a:cubicBezTo>
                  <a:pt x="4595565" y="3798027"/>
                  <a:pt x="4606337" y="3799981"/>
                  <a:pt x="4616718" y="3803887"/>
                </a:cubicBezTo>
                <a:cubicBezTo>
                  <a:pt x="4627098" y="3807794"/>
                  <a:pt x="4636140" y="3813487"/>
                  <a:pt x="4643841" y="3820965"/>
                </a:cubicBezTo>
                <a:cubicBezTo>
                  <a:pt x="4651543" y="3828444"/>
                  <a:pt x="4657069" y="3837318"/>
                  <a:pt x="4660417" y="3847587"/>
                </a:cubicBezTo>
                <a:lnTo>
                  <a:pt x="4759537" y="3847587"/>
                </a:lnTo>
                <a:cubicBezTo>
                  <a:pt x="4753732" y="3818789"/>
                  <a:pt x="4742626" y="3793451"/>
                  <a:pt x="4726218" y="3771573"/>
                </a:cubicBezTo>
                <a:cubicBezTo>
                  <a:pt x="4709810" y="3749695"/>
                  <a:pt x="4689328" y="3732785"/>
                  <a:pt x="4664770" y="3720841"/>
                </a:cubicBezTo>
                <a:cubicBezTo>
                  <a:pt x="4640214" y="3708898"/>
                  <a:pt x="4613425" y="3702926"/>
                  <a:pt x="4584403" y="3702926"/>
                </a:cubicBezTo>
                <a:close/>
                <a:moveTo>
                  <a:pt x="1536404" y="3702926"/>
                </a:moveTo>
                <a:cubicBezTo>
                  <a:pt x="1501131" y="3702926"/>
                  <a:pt x="1470101" y="3710460"/>
                  <a:pt x="1443311" y="3725529"/>
                </a:cubicBezTo>
                <a:cubicBezTo>
                  <a:pt x="1416522" y="3740598"/>
                  <a:pt x="1395817" y="3761862"/>
                  <a:pt x="1381194" y="3789321"/>
                </a:cubicBezTo>
                <a:cubicBezTo>
                  <a:pt x="1366572" y="3816780"/>
                  <a:pt x="1359261" y="3848592"/>
                  <a:pt x="1359261" y="3884757"/>
                </a:cubicBezTo>
                <a:lnTo>
                  <a:pt x="1359261" y="4028413"/>
                </a:lnTo>
                <a:cubicBezTo>
                  <a:pt x="1359261" y="4062569"/>
                  <a:pt x="1366683" y="4092595"/>
                  <a:pt x="1381529" y="4118491"/>
                </a:cubicBezTo>
                <a:cubicBezTo>
                  <a:pt x="1396375" y="4144387"/>
                  <a:pt x="1417360" y="4164423"/>
                  <a:pt x="1444483" y="4178599"/>
                </a:cubicBezTo>
                <a:cubicBezTo>
                  <a:pt x="1471607" y="4192775"/>
                  <a:pt x="1502917" y="4199863"/>
                  <a:pt x="1538413" y="4199863"/>
                </a:cubicBezTo>
                <a:cubicBezTo>
                  <a:pt x="1573685" y="4199863"/>
                  <a:pt x="1604716" y="4192329"/>
                  <a:pt x="1631505" y="4177260"/>
                </a:cubicBezTo>
                <a:cubicBezTo>
                  <a:pt x="1658294" y="4162191"/>
                  <a:pt x="1678999" y="4140871"/>
                  <a:pt x="1693622" y="4113301"/>
                </a:cubicBezTo>
                <a:cubicBezTo>
                  <a:pt x="1708244" y="4085731"/>
                  <a:pt x="1715555" y="4053863"/>
                  <a:pt x="1715555" y="4017698"/>
                </a:cubicBezTo>
                <a:lnTo>
                  <a:pt x="1715555" y="3922596"/>
                </a:lnTo>
                <a:lnTo>
                  <a:pt x="1546784" y="3922596"/>
                </a:lnTo>
                <a:lnTo>
                  <a:pt x="1546784" y="4011000"/>
                </a:lnTo>
                <a:lnTo>
                  <a:pt x="1620454" y="4011000"/>
                </a:lnTo>
                <a:lnTo>
                  <a:pt x="1620454" y="4019037"/>
                </a:lnTo>
                <a:cubicBezTo>
                  <a:pt x="1620454" y="4036673"/>
                  <a:pt x="1617105" y="4051965"/>
                  <a:pt x="1610408" y="4064913"/>
                </a:cubicBezTo>
                <a:cubicBezTo>
                  <a:pt x="1603711" y="4077861"/>
                  <a:pt x="1594167" y="4087740"/>
                  <a:pt x="1581777" y="4094549"/>
                </a:cubicBezTo>
                <a:cubicBezTo>
                  <a:pt x="1569387" y="4101358"/>
                  <a:pt x="1554933" y="4104762"/>
                  <a:pt x="1538413" y="4104762"/>
                </a:cubicBezTo>
                <a:cubicBezTo>
                  <a:pt x="1521670" y="4104762"/>
                  <a:pt x="1506935" y="4101637"/>
                  <a:pt x="1494211" y="4095386"/>
                </a:cubicBezTo>
                <a:cubicBezTo>
                  <a:pt x="1481486" y="4089135"/>
                  <a:pt x="1471663" y="4080205"/>
                  <a:pt x="1464743" y="4068597"/>
                </a:cubicBezTo>
                <a:cubicBezTo>
                  <a:pt x="1457822" y="4056988"/>
                  <a:pt x="1454362" y="4043594"/>
                  <a:pt x="1454362" y="4028413"/>
                </a:cubicBezTo>
                <a:lnTo>
                  <a:pt x="1454362" y="3884757"/>
                </a:lnTo>
                <a:cubicBezTo>
                  <a:pt x="1454362" y="3867567"/>
                  <a:pt x="1457766" y="3852387"/>
                  <a:pt x="1464575" y="3839215"/>
                </a:cubicBezTo>
                <a:cubicBezTo>
                  <a:pt x="1471384" y="3826044"/>
                  <a:pt x="1480984" y="3815887"/>
                  <a:pt x="1493373" y="3808743"/>
                </a:cubicBezTo>
                <a:cubicBezTo>
                  <a:pt x="1505764" y="3801599"/>
                  <a:pt x="1520107" y="3798027"/>
                  <a:pt x="1536404" y="3798027"/>
                </a:cubicBezTo>
                <a:cubicBezTo>
                  <a:pt x="1547566" y="3798027"/>
                  <a:pt x="1558337" y="3799981"/>
                  <a:pt x="1568718" y="3803887"/>
                </a:cubicBezTo>
                <a:cubicBezTo>
                  <a:pt x="1579099" y="3807794"/>
                  <a:pt x="1588140" y="3813487"/>
                  <a:pt x="1595842" y="3820965"/>
                </a:cubicBezTo>
                <a:cubicBezTo>
                  <a:pt x="1603544" y="3828444"/>
                  <a:pt x="1609069" y="3837318"/>
                  <a:pt x="1612417" y="3847587"/>
                </a:cubicBezTo>
                <a:lnTo>
                  <a:pt x="1711537" y="3847587"/>
                </a:lnTo>
                <a:cubicBezTo>
                  <a:pt x="1705733" y="3818789"/>
                  <a:pt x="1694627" y="3793451"/>
                  <a:pt x="1678218" y="3771573"/>
                </a:cubicBezTo>
                <a:cubicBezTo>
                  <a:pt x="1661810" y="3749695"/>
                  <a:pt x="1641327" y="3732785"/>
                  <a:pt x="1616771" y="3720841"/>
                </a:cubicBezTo>
                <a:cubicBezTo>
                  <a:pt x="1592214" y="3708898"/>
                  <a:pt x="1565425" y="3702926"/>
                  <a:pt x="1536404" y="3702926"/>
                </a:cubicBezTo>
                <a:close/>
                <a:moveTo>
                  <a:pt x="1880643" y="3043171"/>
                </a:moveTo>
                <a:lnTo>
                  <a:pt x="1938850" y="3209264"/>
                </a:lnTo>
                <a:lnTo>
                  <a:pt x="1822435" y="3209264"/>
                </a:lnTo>
                <a:close/>
                <a:moveTo>
                  <a:pt x="1099593" y="3043171"/>
                </a:moveTo>
                <a:lnTo>
                  <a:pt x="1157800" y="3209264"/>
                </a:lnTo>
                <a:lnTo>
                  <a:pt x="1041385" y="3209264"/>
                </a:lnTo>
                <a:close/>
                <a:moveTo>
                  <a:pt x="575234" y="2977203"/>
                </a:moveTo>
                <a:lnTo>
                  <a:pt x="646560" y="2977203"/>
                </a:lnTo>
                <a:cubicBezTo>
                  <a:pt x="676698" y="2977203"/>
                  <a:pt x="700027" y="2984458"/>
                  <a:pt x="716546" y="2998969"/>
                </a:cubicBezTo>
                <a:cubicBezTo>
                  <a:pt x="733066" y="3013480"/>
                  <a:pt x="741326" y="3034018"/>
                  <a:pt x="741326" y="3060584"/>
                </a:cubicBezTo>
                <a:lnTo>
                  <a:pt x="741326" y="3203905"/>
                </a:lnTo>
                <a:cubicBezTo>
                  <a:pt x="741326" y="3230471"/>
                  <a:pt x="733066" y="3251009"/>
                  <a:pt x="716546" y="3265521"/>
                </a:cubicBezTo>
                <a:cubicBezTo>
                  <a:pt x="700027" y="3280031"/>
                  <a:pt x="676698" y="3287287"/>
                  <a:pt x="646560" y="3287287"/>
                </a:cubicBezTo>
                <a:lnTo>
                  <a:pt x="575234" y="3287287"/>
                </a:lnTo>
                <a:close/>
                <a:moveTo>
                  <a:pt x="1851510" y="2888799"/>
                </a:moveTo>
                <a:lnTo>
                  <a:pt x="1665326" y="3375691"/>
                </a:lnTo>
                <a:lnTo>
                  <a:pt x="1764110" y="3375691"/>
                </a:lnTo>
                <a:lnTo>
                  <a:pt x="1791454" y="3297668"/>
                </a:lnTo>
                <a:lnTo>
                  <a:pt x="1969832" y="3297668"/>
                </a:lnTo>
                <a:lnTo>
                  <a:pt x="1997175" y="3375691"/>
                </a:lnTo>
                <a:lnTo>
                  <a:pt x="2095960" y="3375691"/>
                </a:lnTo>
                <a:lnTo>
                  <a:pt x="1909776" y="2888799"/>
                </a:lnTo>
                <a:close/>
                <a:moveTo>
                  <a:pt x="1311859" y="2888799"/>
                </a:moveTo>
                <a:lnTo>
                  <a:pt x="1311859" y="2977203"/>
                </a:lnTo>
                <a:lnTo>
                  <a:pt x="1444465" y="2977203"/>
                </a:lnTo>
                <a:lnTo>
                  <a:pt x="1444465" y="3375691"/>
                </a:lnTo>
                <a:lnTo>
                  <a:pt x="1536217" y="3375691"/>
                </a:lnTo>
                <a:lnTo>
                  <a:pt x="1536217" y="2977203"/>
                </a:lnTo>
                <a:lnTo>
                  <a:pt x="1668823" y="2977203"/>
                </a:lnTo>
                <a:lnTo>
                  <a:pt x="1668823" y="2888799"/>
                </a:lnTo>
                <a:close/>
                <a:moveTo>
                  <a:pt x="1070460" y="2888799"/>
                </a:moveTo>
                <a:lnTo>
                  <a:pt x="884276" y="3375691"/>
                </a:lnTo>
                <a:lnTo>
                  <a:pt x="983060" y="3375691"/>
                </a:lnTo>
                <a:lnTo>
                  <a:pt x="1010404" y="3297668"/>
                </a:lnTo>
                <a:lnTo>
                  <a:pt x="1188782" y="3297668"/>
                </a:lnTo>
                <a:lnTo>
                  <a:pt x="1216125" y="3375691"/>
                </a:lnTo>
                <a:lnTo>
                  <a:pt x="1314910" y="3375691"/>
                </a:lnTo>
                <a:lnTo>
                  <a:pt x="1128726" y="2888799"/>
                </a:lnTo>
                <a:close/>
                <a:moveTo>
                  <a:pt x="483482" y="2888799"/>
                </a:moveTo>
                <a:lnTo>
                  <a:pt x="483482" y="3375691"/>
                </a:lnTo>
                <a:lnTo>
                  <a:pt x="529693" y="3375691"/>
                </a:lnTo>
                <a:lnTo>
                  <a:pt x="575234" y="3375691"/>
                </a:lnTo>
                <a:lnTo>
                  <a:pt x="644216" y="3375691"/>
                </a:lnTo>
                <a:cubicBezTo>
                  <a:pt x="685962" y="3375691"/>
                  <a:pt x="721235" y="3368435"/>
                  <a:pt x="750033" y="3353924"/>
                </a:cubicBezTo>
                <a:cubicBezTo>
                  <a:pt x="778831" y="3339414"/>
                  <a:pt x="800430" y="3319098"/>
                  <a:pt x="814829" y="3292979"/>
                </a:cubicBezTo>
                <a:cubicBezTo>
                  <a:pt x="829228" y="3266860"/>
                  <a:pt x="836428" y="3236276"/>
                  <a:pt x="836428" y="3201227"/>
                </a:cubicBezTo>
                <a:lnTo>
                  <a:pt x="836428" y="3063263"/>
                </a:lnTo>
                <a:cubicBezTo>
                  <a:pt x="836428" y="3026428"/>
                  <a:pt x="828949" y="2994951"/>
                  <a:pt x="813992" y="2968832"/>
                </a:cubicBezTo>
                <a:cubicBezTo>
                  <a:pt x="799034" y="2942712"/>
                  <a:pt x="777213" y="2922844"/>
                  <a:pt x="748526" y="2909226"/>
                </a:cubicBezTo>
                <a:cubicBezTo>
                  <a:pt x="719839" y="2895608"/>
                  <a:pt x="685181" y="2888799"/>
                  <a:pt x="644551" y="2888799"/>
                </a:cubicBezTo>
                <a:lnTo>
                  <a:pt x="575234" y="2888799"/>
                </a:lnTo>
                <a:lnTo>
                  <a:pt x="529693" y="2888799"/>
                </a:lnTo>
                <a:close/>
                <a:moveTo>
                  <a:pt x="6192795" y="2212033"/>
                </a:moveTo>
                <a:cubicBezTo>
                  <a:pt x="6204106" y="2212033"/>
                  <a:pt x="6212887" y="2215407"/>
                  <a:pt x="6219138" y="2222154"/>
                </a:cubicBezTo>
                <a:cubicBezTo>
                  <a:pt x="6225389" y="2228901"/>
                  <a:pt x="6228514" y="2238326"/>
                  <a:pt x="6228514" y="2250431"/>
                </a:cubicBezTo>
                <a:lnTo>
                  <a:pt x="6228514" y="2346574"/>
                </a:lnTo>
                <a:cubicBezTo>
                  <a:pt x="6228514" y="2359076"/>
                  <a:pt x="6225389" y="2368700"/>
                  <a:pt x="6219138" y="2375447"/>
                </a:cubicBezTo>
                <a:cubicBezTo>
                  <a:pt x="6212887" y="2382193"/>
                  <a:pt x="6204106" y="2385567"/>
                  <a:pt x="6192795" y="2385567"/>
                </a:cubicBezTo>
                <a:cubicBezTo>
                  <a:pt x="6181484" y="2385567"/>
                  <a:pt x="6172703" y="2382193"/>
                  <a:pt x="6166453" y="2375447"/>
                </a:cubicBezTo>
                <a:cubicBezTo>
                  <a:pt x="6160202" y="2368700"/>
                  <a:pt x="6157076" y="2359076"/>
                  <a:pt x="6157076" y="2346574"/>
                </a:cubicBezTo>
                <a:lnTo>
                  <a:pt x="6157076" y="2250431"/>
                </a:lnTo>
                <a:cubicBezTo>
                  <a:pt x="6157076" y="2238326"/>
                  <a:pt x="6160251" y="2228901"/>
                  <a:pt x="6166601" y="2222154"/>
                </a:cubicBezTo>
                <a:cubicBezTo>
                  <a:pt x="6172951" y="2215407"/>
                  <a:pt x="6181683" y="2212033"/>
                  <a:pt x="6192795" y="2212033"/>
                </a:cubicBezTo>
                <a:close/>
                <a:moveTo>
                  <a:pt x="8040645" y="2211140"/>
                </a:moveTo>
                <a:cubicBezTo>
                  <a:pt x="8047987" y="2211140"/>
                  <a:pt x="8054238" y="2212629"/>
                  <a:pt x="8059397" y="2215605"/>
                </a:cubicBezTo>
                <a:cubicBezTo>
                  <a:pt x="8064557" y="2218582"/>
                  <a:pt x="8068476" y="2222947"/>
                  <a:pt x="8071155" y="2228702"/>
                </a:cubicBezTo>
                <a:cubicBezTo>
                  <a:pt x="8073834" y="2234457"/>
                  <a:pt x="8075173" y="2241501"/>
                  <a:pt x="8075173" y="2249836"/>
                </a:cubicBezTo>
                <a:lnTo>
                  <a:pt x="8075173" y="2349253"/>
                </a:lnTo>
                <a:cubicBezTo>
                  <a:pt x="8075173" y="2357190"/>
                  <a:pt x="8073834" y="2363987"/>
                  <a:pt x="8071155" y="2369642"/>
                </a:cubicBezTo>
                <a:cubicBezTo>
                  <a:pt x="8068476" y="2375298"/>
                  <a:pt x="8064557" y="2379614"/>
                  <a:pt x="8059397" y="2382590"/>
                </a:cubicBezTo>
                <a:cubicBezTo>
                  <a:pt x="8054238" y="2385567"/>
                  <a:pt x="8047987" y="2387055"/>
                  <a:pt x="8040645" y="2387055"/>
                </a:cubicBezTo>
                <a:cubicBezTo>
                  <a:pt x="8029136" y="2387055"/>
                  <a:pt x="8020256" y="2383335"/>
                  <a:pt x="8014005" y="2375893"/>
                </a:cubicBezTo>
                <a:cubicBezTo>
                  <a:pt x="8007754" y="2368452"/>
                  <a:pt x="8004629" y="2357885"/>
                  <a:pt x="8004629" y="2344193"/>
                </a:cubicBezTo>
                <a:lnTo>
                  <a:pt x="8004629" y="2255194"/>
                </a:lnTo>
                <a:cubicBezTo>
                  <a:pt x="8004629" y="2241104"/>
                  <a:pt x="8007754" y="2230240"/>
                  <a:pt x="8014005" y="2222600"/>
                </a:cubicBezTo>
                <a:cubicBezTo>
                  <a:pt x="8020256" y="2214960"/>
                  <a:pt x="8029136" y="2211140"/>
                  <a:pt x="8040645" y="2211140"/>
                </a:cubicBezTo>
                <a:close/>
                <a:moveTo>
                  <a:pt x="5907045" y="2211140"/>
                </a:moveTo>
                <a:cubicBezTo>
                  <a:pt x="5914388" y="2211140"/>
                  <a:pt x="5920638" y="2212629"/>
                  <a:pt x="5925798" y="2215605"/>
                </a:cubicBezTo>
                <a:cubicBezTo>
                  <a:pt x="5930957" y="2218582"/>
                  <a:pt x="5934876" y="2222947"/>
                  <a:pt x="5937555" y="2228702"/>
                </a:cubicBezTo>
                <a:cubicBezTo>
                  <a:pt x="5940234" y="2234457"/>
                  <a:pt x="5941573" y="2241501"/>
                  <a:pt x="5941573" y="2249836"/>
                </a:cubicBezTo>
                <a:lnTo>
                  <a:pt x="5941573" y="2349253"/>
                </a:lnTo>
                <a:cubicBezTo>
                  <a:pt x="5941573" y="2357190"/>
                  <a:pt x="5940234" y="2363987"/>
                  <a:pt x="5937555" y="2369642"/>
                </a:cubicBezTo>
                <a:cubicBezTo>
                  <a:pt x="5934876" y="2375298"/>
                  <a:pt x="5930957" y="2379614"/>
                  <a:pt x="5925798" y="2382590"/>
                </a:cubicBezTo>
                <a:cubicBezTo>
                  <a:pt x="5920638" y="2385567"/>
                  <a:pt x="5914388" y="2387055"/>
                  <a:pt x="5907045" y="2387055"/>
                </a:cubicBezTo>
                <a:cubicBezTo>
                  <a:pt x="5895536" y="2387055"/>
                  <a:pt x="5886656" y="2383335"/>
                  <a:pt x="5880405" y="2375893"/>
                </a:cubicBezTo>
                <a:cubicBezTo>
                  <a:pt x="5874155" y="2368452"/>
                  <a:pt x="5871029" y="2357885"/>
                  <a:pt x="5871029" y="2344193"/>
                </a:cubicBezTo>
                <a:lnTo>
                  <a:pt x="5871029" y="2255194"/>
                </a:lnTo>
                <a:cubicBezTo>
                  <a:pt x="5871029" y="2241104"/>
                  <a:pt x="5874155" y="2230240"/>
                  <a:pt x="5880405" y="2222600"/>
                </a:cubicBezTo>
                <a:cubicBezTo>
                  <a:pt x="5886656" y="2214960"/>
                  <a:pt x="5895536" y="2211140"/>
                  <a:pt x="5907045" y="2211140"/>
                </a:cubicBezTo>
                <a:close/>
                <a:moveTo>
                  <a:pt x="8619586" y="2210843"/>
                </a:moveTo>
                <a:cubicBezTo>
                  <a:pt x="8630897" y="2210843"/>
                  <a:pt x="8639628" y="2214762"/>
                  <a:pt x="8645780" y="2222600"/>
                </a:cubicBezTo>
                <a:cubicBezTo>
                  <a:pt x="8651932" y="2230438"/>
                  <a:pt x="8655008" y="2241402"/>
                  <a:pt x="8655008" y="2255491"/>
                </a:cubicBezTo>
                <a:lnTo>
                  <a:pt x="8655008" y="2342407"/>
                </a:lnTo>
                <a:cubicBezTo>
                  <a:pt x="8655008" y="2356694"/>
                  <a:pt x="8651932" y="2367708"/>
                  <a:pt x="8645780" y="2375447"/>
                </a:cubicBezTo>
                <a:cubicBezTo>
                  <a:pt x="8639628" y="2383186"/>
                  <a:pt x="8630897" y="2387055"/>
                  <a:pt x="8619586" y="2387055"/>
                </a:cubicBezTo>
                <a:cubicBezTo>
                  <a:pt x="8612244" y="2387055"/>
                  <a:pt x="8605944" y="2385517"/>
                  <a:pt x="8600685" y="2382442"/>
                </a:cubicBezTo>
                <a:cubicBezTo>
                  <a:pt x="8595426" y="2379366"/>
                  <a:pt x="8591458" y="2374951"/>
                  <a:pt x="8588779" y="2369196"/>
                </a:cubicBezTo>
                <a:cubicBezTo>
                  <a:pt x="8586100" y="2363441"/>
                  <a:pt x="8584760" y="2356397"/>
                  <a:pt x="8584760" y="2348062"/>
                </a:cubicBezTo>
                <a:lnTo>
                  <a:pt x="8584760" y="2249836"/>
                </a:lnTo>
                <a:cubicBezTo>
                  <a:pt x="8584760" y="2241501"/>
                  <a:pt x="8586100" y="2234407"/>
                  <a:pt x="8588779" y="2228553"/>
                </a:cubicBezTo>
                <a:cubicBezTo>
                  <a:pt x="8591458" y="2222699"/>
                  <a:pt x="8595426" y="2218284"/>
                  <a:pt x="8600685" y="2215308"/>
                </a:cubicBezTo>
                <a:cubicBezTo>
                  <a:pt x="8605944" y="2212331"/>
                  <a:pt x="8612244" y="2210843"/>
                  <a:pt x="8619586" y="2210843"/>
                </a:cubicBezTo>
                <a:close/>
                <a:moveTo>
                  <a:pt x="10891299" y="2209652"/>
                </a:moveTo>
                <a:cubicBezTo>
                  <a:pt x="10903006" y="2209652"/>
                  <a:pt x="10912532" y="2213472"/>
                  <a:pt x="10919874" y="2221112"/>
                </a:cubicBezTo>
                <a:cubicBezTo>
                  <a:pt x="10927216" y="2228752"/>
                  <a:pt x="10930888" y="2239120"/>
                  <a:pt x="10930888" y="2252217"/>
                </a:cubicBezTo>
                <a:lnTo>
                  <a:pt x="10930888" y="2274243"/>
                </a:lnTo>
                <a:lnTo>
                  <a:pt x="10848734" y="2274243"/>
                </a:lnTo>
                <a:lnTo>
                  <a:pt x="10848734" y="2259063"/>
                </a:lnTo>
                <a:cubicBezTo>
                  <a:pt x="10848734" y="2243386"/>
                  <a:pt x="10852455" y="2231232"/>
                  <a:pt x="10859896" y="2222600"/>
                </a:cubicBezTo>
                <a:cubicBezTo>
                  <a:pt x="10867338" y="2213968"/>
                  <a:pt x="10877805" y="2209652"/>
                  <a:pt x="10891299" y="2209652"/>
                </a:cubicBezTo>
                <a:close/>
                <a:moveTo>
                  <a:pt x="9910224" y="2209652"/>
                </a:moveTo>
                <a:cubicBezTo>
                  <a:pt x="9921932" y="2209652"/>
                  <a:pt x="9931456" y="2213472"/>
                  <a:pt x="9938799" y="2221112"/>
                </a:cubicBezTo>
                <a:cubicBezTo>
                  <a:pt x="9946141" y="2228752"/>
                  <a:pt x="9949812" y="2239120"/>
                  <a:pt x="9949812" y="2252217"/>
                </a:cubicBezTo>
                <a:lnTo>
                  <a:pt x="9949812" y="2274243"/>
                </a:lnTo>
                <a:lnTo>
                  <a:pt x="9867659" y="2274243"/>
                </a:lnTo>
                <a:lnTo>
                  <a:pt x="9867659" y="2259063"/>
                </a:lnTo>
                <a:cubicBezTo>
                  <a:pt x="9867659" y="2243386"/>
                  <a:pt x="9871380" y="2231232"/>
                  <a:pt x="9878821" y="2222600"/>
                </a:cubicBezTo>
                <a:cubicBezTo>
                  <a:pt x="9886262" y="2213968"/>
                  <a:pt x="9896730" y="2209652"/>
                  <a:pt x="9910224" y="2209652"/>
                </a:cubicBezTo>
                <a:close/>
                <a:moveTo>
                  <a:pt x="8329074" y="2209652"/>
                </a:moveTo>
                <a:cubicBezTo>
                  <a:pt x="8340782" y="2209652"/>
                  <a:pt x="8350307" y="2213472"/>
                  <a:pt x="8357649" y="2221112"/>
                </a:cubicBezTo>
                <a:cubicBezTo>
                  <a:pt x="8364991" y="2228752"/>
                  <a:pt x="8368662" y="2239120"/>
                  <a:pt x="8368662" y="2252217"/>
                </a:cubicBezTo>
                <a:lnTo>
                  <a:pt x="8368662" y="2274243"/>
                </a:lnTo>
                <a:lnTo>
                  <a:pt x="8286509" y="2274243"/>
                </a:lnTo>
                <a:lnTo>
                  <a:pt x="8286509" y="2259063"/>
                </a:lnTo>
                <a:cubicBezTo>
                  <a:pt x="8286509" y="2243386"/>
                  <a:pt x="8290230" y="2231232"/>
                  <a:pt x="8297671" y="2222600"/>
                </a:cubicBezTo>
                <a:cubicBezTo>
                  <a:pt x="8305113" y="2213968"/>
                  <a:pt x="8315580" y="2209652"/>
                  <a:pt x="8329074" y="2209652"/>
                </a:cubicBezTo>
                <a:close/>
                <a:moveTo>
                  <a:pt x="7357524" y="2209652"/>
                </a:moveTo>
                <a:cubicBezTo>
                  <a:pt x="7369232" y="2209652"/>
                  <a:pt x="7378757" y="2213472"/>
                  <a:pt x="7386099" y="2221112"/>
                </a:cubicBezTo>
                <a:cubicBezTo>
                  <a:pt x="7393441" y="2228752"/>
                  <a:pt x="7397112" y="2239120"/>
                  <a:pt x="7397112" y="2252217"/>
                </a:cubicBezTo>
                <a:lnTo>
                  <a:pt x="7397112" y="2274243"/>
                </a:lnTo>
                <a:lnTo>
                  <a:pt x="7314959" y="2274243"/>
                </a:lnTo>
                <a:lnTo>
                  <a:pt x="7314959" y="2259063"/>
                </a:lnTo>
                <a:cubicBezTo>
                  <a:pt x="7314959" y="2243386"/>
                  <a:pt x="7318680" y="2231232"/>
                  <a:pt x="7326121" y="2222600"/>
                </a:cubicBezTo>
                <a:cubicBezTo>
                  <a:pt x="7333563" y="2213968"/>
                  <a:pt x="7344030" y="2209652"/>
                  <a:pt x="7357524" y="2209652"/>
                </a:cubicBezTo>
                <a:close/>
                <a:moveTo>
                  <a:pt x="7071774" y="2209652"/>
                </a:moveTo>
                <a:cubicBezTo>
                  <a:pt x="7083482" y="2209652"/>
                  <a:pt x="7093007" y="2213472"/>
                  <a:pt x="7100349" y="2221112"/>
                </a:cubicBezTo>
                <a:cubicBezTo>
                  <a:pt x="7107691" y="2228752"/>
                  <a:pt x="7111362" y="2239120"/>
                  <a:pt x="7111362" y="2252217"/>
                </a:cubicBezTo>
                <a:lnTo>
                  <a:pt x="7111362" y="2274243"/>
                </a:lnTo>
                <a:lnTo>
                  <a:pt x="7029209" y="2274243"/>
                </a:lnTo>
                <a:lnTo>
                  <a:pt x="7029209" y="2259063"/>
                </a:lnTo>
                <a:cubicBezTo>
                  <a:pt x="7029209" y="2243386"/>
                  <a:pt x="7032930" y="2231232"/>
                  <a:pt x="7040371" y="2222600"/>
                </a:cubicBezTo>
                <a:cubicBezTo>
                  <a:pt x="7047813" y="2213968"/>
                  <a:pt x="7058280" y="2209652"/>
                  <a:pt x="7071774" y="2209652"/>
                </a:cubicBezTo>
                <a:close/>
                <a:moveTo>
                  <a:pt x="9082740" y="2144763"/>
                </a:moveTo>
                <a:lnTo>
                  <a:pt x="9082740" y="2453730"/>
                </a:lnTo>
                <a:lnTo>
                  <a:pt x="9160428" y="2453730"/>
                </a:lnTo>
                <a:lnTo>
                  <a:pt x="9160428" y="2144763"/>
                </a:lnTo>
                <a:close/>
                <a:moveTo>
                  <a:pt x="8792822" y="2144763"/>
                </a:moveTo>
                <a:lnTo>
                  <a:pt x="8792822" y="2355206"/>
                </a:lnTo>
                <a:cubicBezTo>
                  <a:pt x="8792822" y="2388742"/>
                  <a:pt x="8800016" y="2414291"/>
                  <a:pt x="8814402" y="2431852"/>
                </a:cubicBezTo>
                <a:cubicBezTo>
                  <a:pt x="8828789" y="2449414"/>
                  <a:pt x="8849774" y="2458195"/>
                  <a:pt x="8877356" y="2458195"/>
                </a:cubicBezTo>
                <a:cubicBezTo>
                  <a:pt x="8893827" y="2458195"/>
                  <a:pt x="8907668" y="2453036"/>
                  <a:pt x="8918880" y="2442717"/>
                </a:cubicBezTo>
                <a:cubicBezTo>
                  <a:pt x="8924486" y="2437558"/>
                  <a:pt x="8929360" y="2431505"/>
                  <a:pt x="8933502" y="2424560"/>
                </a:cubicBezTo>
                <a:lnTo>
                  <a:pt x="8939567" y="2410622"/>
                </a:lnTo>
                <a:lnTo>
                  <a:pt x="8939567" y="2453730"/>
                </a:lnTo>
                <a:lnTo>
                  <a:pt x="9016660" y="2453730"/>
                </a:lnTo>
                <a:lnTo>
                  <a:pt x="9016660" y="2144763"/>
                </a:lnTo>
                <a:lnTo>
                  <a:pt x="8939567" y="2144763"/>
                </a:lnTo>
                <a:lnTo>
                  <a:pt x="8939567" y="2352229"/>
                </a:lnTo>
                <a:cubicBezTo>
                  <a:pt x="8939567" y="2364136"/>
                  <a:pt x="8936640" y="2373214"/>
                  <a:pt x="8930786" y="2379465"/>
                </a:cubicBezTo>
                <a:cubicBezTo>
                  <a:pt x="8924932" y="2385716"/>
                  <a:pt x="8916350" y="2388742"/>
                  <a:pt x="8905039" y="2388543"/>
                </a:cubicBezTo>
                <a:cubicBezTo>
                  <a:pt x="8893728" y="2388742"/>
                  <a:pt x="8885046" y="2385815"/>
                  <a:pt x="8878994" y="2379763"/>
                </a:cubicBezTo>
                <a:cubicBezTo>
                  <a:pt x="8872942" y="2373710"/>
                  <a:pt x="8869915" y="2365029"/>
                  <a:pt x="8869915" y="2353718"/>
                </a:cubicBezTo>
                <a:lnTo>
                  <a:pt x="8869915" y="2144763"/>
                </a:lnTo>
                <a:close/>
                <a:moveTo>
                  <a:pt x="10891299" y="2140001"/>
                </a:moveTo>
                <a:cubicBezTo>
                  <a:pt x="10866892" y="2140001"/>
                  <a:pt x="10846104" y="2144763"/>
                  <a:pt x="10828940" y="2154288"/>
                </a:cubicBezTo>
                <a:cubicBezTo>
                  <a:pt x="10811775" y="2163813"/>
                  <a:pt x="10798628" y="2177753"/>
                  <a:pt x="10789500" y="2196109"/>
                </a:cubicBezTo>
                <a:cubicBezTo>
                  <a:pt x="10780372" y="2214464"/>
                  <a:pt x="10775808" y="2236540"/>
                  <a:pt x="10775808" y="2262337"/>
                </a:cubicBezTo>
                <a:lnTo>
                  <a:pt x="10775808" y="2341514"/>
                </a:lnTo>
                <a:cubicBezTo>
                  <a:pt x="10775808" y="2366120"/>
                  <a:pt x="10780472" y="2387105"/>
                  <a:pt x="10789798" y="2404468"/>
                </a:cubicBezTo>
                <a:cubicBezTo>
                  <a:pt x="10799124" y="2421831"/>
                  <a:pt x="10812767" y="2435127"/>
                  <a:pt x="10830726" y="2444354"/>
                </a:cubicBezTo>
                <a:cubicBezTo>
                  <a:pt x="10848684" y="2453582"/>
                  <a:pt x="10870166" y="2458195"/>
                  <a:pt x="10895168" y="2458195"/>
                </a:cubicBezTo>
                <a:cubicBezTo>
                  <a:pt x="10923545" y="2458195"/>
                  <a:pt x="10946663" y="2451845"/>
                  <a:pt x="10964522" y="2439145"/>
                </a:cubicBezTo>
                <a:cubicBezTo>
                  <a:pt x="10982382" y="2426445"/>
                  <a:pt x="10994288" y="2407792"/>
                  <a:pt x="11000242" y="2383186"/>
                </a:cubicBezTo>
                <a:lnTo>
                  <a:pt x="10935352" y="2358480"/>
                </a:lnTo>
                <a:cubicBezTo>
                  <a:pt x="10931978" y="2368799"/>
                  <a:pt x="10926720" y="2376588"/>
                  <a:pt x="10919576" y="2381846"/>
                </a:cubicBezTo>
                <a:cubicBezTo>
                  <a:pt x="10912432" y="2387105"/>
                  <a:pt x="10903701" y="2389734"/>
                  <a:pt x="10893382" y="2389734"/>
                </a:cubicBezTo>
                <a:cubicBezTo>
                  <a:pt x="10879095" y="2389734"/>
                  <a:pt x="10868082" y="2385716"/>
                  <a:pt x="10860343" y="2377679"/>
                </a:cubicBezTo>
                <a:cubicBezTo>
                  <a:pt x="10852604" y="2369642"/>
                  <a:pt x="10848734" y="2358183"/>
                  <a:pt x="10848734" y="2343300"/>
                </a:cubicBezTo>
                <a:lnTo>
                  <a:pt x="10848734" y="2329012"/>
                </a:lnTo>
                <a:lnTo>
                  <a:pt x="11003813" y="2329012"/>
                </a:lnTo>
                <a:lnTo>
                  <a:pt x="11003813" y="2274839"/>
                </a:lnTo>
                <a:cubicBezTo>
                  <a:pt x="11003813" y="2246462"/>
                  <a:pt x="10999447" y="2222154"/>
                  <a:pt x="10990716" y="2201913"/>
                </a:cubicBezTo>
                <a:cubicBezTo>
                  <a:pt x="10981985" y="2181672"/>
                  <a:pt x="10969186" y="2166293"/>
                  <a:pt x="10952318" y="2155776"/>
                </a:cubicBezTo>
                <a:cubicBezTo>
                  <a:pt x="10935451" y="2145259"/>
                  <a:pt x="10915112" y="2140001"/>
                  <a:pt x="10891299" y="2140001"/>
                </a:cubicBezTo>
                <a:close/>
                <a:moveTo>
                  <a:pt x="10315632" y="2140001"/>
                </a:moveTo>
                <a:cubicBezTo>
                  <a:pt x="10293208" y="2140001"/>
                  <a:pt x="10273860" y="2143821"/>
                  <a:pt x="10257588" y="2151460"/>
                </a:cubicBezTo>
                <a:cubicBezTo>
                  <a:pt x="10241317" y="2159100"/>
                  <a:pt x="10228815" y="2170064"/>
                  <a:pt x="10220084" y="2184351"/>
                </a:cubicBezTo>
                <a:cubicBezTo>
                  <a:pt x="10211353" y="2198639"/>
                  <a:pt x="10206987" y="2215506"/>
                  <a:pt x="10206987" y="2234953"/>
                </a:cubicBezTo>
                <a:cubicBezTo>
                  <a:pt x="10206987" y="2255392"/>
                  <a:pt x="10210906" y="2271614"/>
                  <a:pt x="10218744" y="2283620"/>
                </a:cubicBezTo>
                <a:cubicBezTo>
                  <a:pt x="10226582" y="2295625"/>
                  <a:pt x="10236306" y="2304356"/>
                  <a:pt x="10247915" y="2309813"/>
                </a:cubicBezTo>
                <a:cubicBezTo>
                  <a:pt x="10259524" y="2315270"/>
                  <a:pt x="10274059" y="2320281"/>
                  <a:pt x="10291522" y="2324845"/>
                </a:cubicBezTo>
                <a:cubicBezTo>
                  <a:pt x="10292316" y="2325043"/>
                  <a:pt x="10293010" y="2325192"/>
                  <a:pt x="10293605" y="2325292"/>
                </a:cubicBezTo>
                <a:cubicBezTo>
                  <a:pt x="10294200" y="2325391"/>
                  <a:pt x="10294796" y="2325539"/>
                  <a:pt x="10295391" y="2325738"/>
                </a:cubicBezTo>
                <a:cubicBezTo>
                  <a:pt x="10298170" y="2326333"/>
                  <a:pt x="10300898" y="2326929"/>
                  <a:pt x="10303576" y="2327524"/>
                </a:cubicBezTo>
                <a:cubicBezTo>
                  <a:pt x="10306256" y="2328119"/>
                  <a:pt x="10308884" y="2328814"/>
                  <a:pt x="10311464" y="2329608"/>
                </a:cubicBezTo>
                <a:cubicBezTo>
                  <a:pt x="10323172" y="2332187"/>
                  <a:pt x="10332251" y="2334469"/>
                  <a:pt x="10338700" y="2336454"/>
                </a:cubicBezTo>
                <a:cubicBezTo>
                  <a:pt x="10345150" y="2338438"/>
                  <a:pt x="10350458" y="2341464"/>
                  <a:pt x="10354624" y="2345532"/>
                </a:cubicBezTo>
                <a:cubicBezTo>
                  <a:pt x="10358792" y="2349600"/>
                  <a:pt x="10360876" y="2355007"/>
                  <a:pt x="10360876" y="2361754"/>
                </a:cubicBezTo>
                <a:cubicBezTo>
                  <a:pt x="10360876" y="2369494"/>
                  <a:pt x="10357304" y="2375695"/>
                  <a:pt x="10350160" y="2380358"/>
                </a:cubicBezTo>
                <a:cubicBezTo>
                  <a:pt x="10343016" y="2385021"/>
                  <a:pt x="10333392" y="2387353"/>
                  <a:pt x="10321287" y="2387353"/>
                </a:cubicBezTo>
                <a:cubicBezTo>
                  <a:pt x="10307595" y="2387353"/>
                  <a:pt x="10295391" y="2384178"/>
                  <a:pt x="10284676" y="2377828"/>
                </a:cubicBezTo>
                <a:cubicBezTo>
                  <a:pt x="10273960" y="2371478"/>
                  <a:pt x="10265626" y="2362350"/>
                  <a:pt x="10259672" y="2350443"/>
                </a:cubicBezTo>
                <a:lnTo>
                  <a:pt x="10196569" y="2383186"/>
                </a:lnTo>
                <a:cubicBezTo>
                  <a:pt x="10201134" y="2399061"/>
                  <a:pt x="10208872" y="2412604"/>
                  <a:pt x="10219786" y="2423816"/>
                </a:cubicBezTo>
                <a:cubicBezTo>
                  <a:pt x="10230700" y="2435027"/>
                  <a:pt x="10244392" y="2443560"/>
                  <a:pt x="10260863" y="2449414"/>
                </a:cubicBezTo>
                <a:cubicBezTo>
                  <a:pt x="10277334" y="2455268"/>
                  <a:pt x="10295986" y="2458195"/>
                  <a:pt x="10316822" y="2458195"/>
                </a:cubicBezTo>
                <a:cubicBezTo>
                  <a:pt x="10340238" y="2458195"/>
                  <a:pt x="10360578" y="2454226"/>
                  <a:pt x="10377842" y="2446289"/>
                </a:cubicBezTo>
                <a:cubicBezTo>
                  <a:pt x="10395106" y="2438351"/>
                  <a:pt x="10408352" y="2427040"/>
                  <a:pt x="10417579" y="2412356"/>
                </a:cubicBezTo>
                <a:cubicBezTo>
                  <a:pt x="10426806" y="2397672"/>
                  <a:pt x="10431420" y="2380408"/>
                  <a:pt x="10431420" y="2360564"/>
                </a:cubicBezTo>
                <a:cubicBezTo>
                  <a:pt x="10431420" y="2337744"/>
                  <a:pt x="10427004" y="2320033"/>
                  <a:pt x="10418174" y="2307432"/>
                </a:cubicBezTo>
                <a:cubicBezTo>
                  <a:pt x="10409344" y="2294831"/>
                  <a:pt x="10398728" y="2285951"/>
                  <a:pt x="10386325" y="2280792"/>
                </a:cubicBezTo>
                <a:cubicBezTo>
                  <a:pt x="10373922" y="2275633"/>
                  <a:pt x="10357899" y="2271068"/>
                  <a:pt x="10338254" y="2267100"/>
                </a:cubicBezTo>
                <a:cubicBezTo>
                  <a:pt x="10337856" y="2266901"/>
                  <a:pt x="10337460" y="2266802"/>
                  <a:pt x="10337063" y="2266802"/>
                </a:cubicBezTo>
                <a:cubicBezTo>
                  <a:pt x="10336666" y="2266802"/>
                  <a:pt x="10336270" y="2266703"/>
                  <a:pt x="10335872" y="2266504"/>
                </a:cubicBezTo>
                <a:cubicBezTo>
                  <a:pt x="10335078" y="2266306"/>
                  <a:pt x="10334235" y="2266108"/>
                  <a:pt x="10333342" y="2265909"/>
                </a:cubicBezTo>
                <a:cubicBezTo>
                  <a:pt x="10332449" y="2265711"/>
                  <a:pt x="10331606" y="2265512"/>
                  <a:pt x="10330812" y="2265314"/>
                </a:cubicBezTo>
                <a:cubicBezTo>
                  <a:pt x="10318509" y="2262734"/>
                  <a:pt x="10308934" y="2260402"/>
                  <a:pt x="10302088" y="2258319"/>
                </a:cubicBezTo>
                <a:cubicBezTo>
                  <a:pt x="10295242" y="2256235"/>
                  <a:pt x="10289538" y="2253259"/>
                  <a:pt x="10284973" y="2249389"/>
                </a:cubicBezTo>
                <a:cubicBezTo>
                  <a:pt x="10280409" y="2245520"/>
                  <a:pt x="10278127" y="2240410"/>
                  <a:pt x="10278127" y="2234060"/>
                </a:cubicBezTo>
                <a:cubicBezTo>
                  <a:pt x="10278127" y="2226916"/>
                  <a:pt x="10281352" y="2221211"/>
                  <a:pt x="10287800" y="2216945"/>
                </a:cubicBezTo>
                <a:cubicBezTo>
                  <a:pt x="10294250" y="2212678"/>
                  <a:pt x="10303130" y="2210545"/>
                  <a:pt x="10314441" y="2210545"/>
                </a:cubicBezTo>
                <a:cubicBezTo>
                  <a:pt x="10325355" y="2210545"/>
                  <a:pt x="10335078" y="2213323"/>
                  <a:pt x="10343612" y="2218879"/>
                </a:cubicBezTo>
                <a:cubicBezTo>
                  <a:pt x="10352144" y="2224436"/>
                  <a:pt x="10358990" y="2232274"/>
                  <a:pt x="10364150" y="2242394"/>
                </a:cubicBezTo>
                <a:lnTo>
                  <a:pt x="10426658" y="2211438"/>
                </a:lnTo>
                <a:cubicBezTo>
                  <a:pt x="10422292" y="2196357"/>
                  <a:pt x="10414950" y="2183458"/>
                  <a:pt x="10404631" y="2172743"/>
                </a:cubicBezTo>
                <a:cubicBezTo>
                  <a:pt x="10394312" y="2162027"/>
                  <a:pt x="10381612" y="2153891"/>
                  <a:pt x="10366531" y="2148335"/>
                </a:cubicBezTo>
                <a:cubicBezTo>
                  <a:pt x="10351450" y="2142779"/>
                  <a:pt x="10334483" y="2140001"/>
                  <a:pt x="10315632" y="2140001"/>
                </a:cubicBezTo>
                <a:close/>
                <a:moveTo>
                  <a:pt x="9910224" y="2140001"/>
                </a:moveTo>
                <a:cubicBezTo>
                  <a:pt x="9885816" y="2140001"/>
                  <a:pt x="9865030" y="2144763"/>
                  <a:pt x="9847865" y="2154288"/>
                </a:cubicBezTo>
                <a:cubicBezTo>
                  <a:pt x="9830700" y="2163813"/>
                  <a:pt x="9817554" y="2177753"/>
                  <a:pt x="9808426" y="2196109"/>
                </a:cubicBezTo>
                <a:cubicBezTo>
                  <a:pt x="9799297" y="2214464"/>
                  <a:pt x="9794733" y="2236540"/>
                  <a:pt x="9794733" y="2262337"/>
                </a:cubicBezTo>
                <a:lnTo>
                  <a:pt x="9794733" y="2341514"/>
                </a:lnTo>
                <a:cubicBezTo>
                  <a:pt x="9794733" y="2366120"/>
                  <a:pt x="9799396" y="2387105"/>
                  <a:pt x="9808723" y="2404468"/>
                </a:cubicBezTo>
                <a:cubicBezTo>
                  <a:pt x="9818050" y="2421831"/>
                  <a:pt x="9831692" y="2435127"/>
                  <a:pt x="9849650" y="2444354"/>
                </a:cubicBezTo>
                <a:cubicBezTo>
                  <a:pt x="9867609" y="2453582"/>
                  <a:pt x="9889090" y="2458195"/>
                  <a:pt x="9914094" y="2458195"/>
                </a:cubicBezTo>
                <a:cubicBezTo>
                  <a:pt x="9942470" y="2458195"/>
                  <a:pt x="9965588" y="2451845"/>
                  <a:pt x="9983447" y="2439145"/>
                </a:cubicBezTo>
                <a:cubicBezTo>
                  <a:pt x="10001306" y="2426445"/>
                  <a:pt x="10013213" y="2407792"/>
                  <a:pt x="10019166" y="2383186"/>
                </a:cubicBezTo>
                <a:lnTo>
                  <a:pt x="9954277" y="2358480"/>
                </a:lnTo>
                <a:cubicBezTo>
                  <a:pt x="9950904" y="2368799"/>
                  <a:pt x="9945645" y="2376588"/>
                  <a:pt x="9938501" y="2381846"/>
                </a:cubicBezTo>
                <a:cubicBezTo>
                  <a:pt x="9931358" y="2387105"/>
                  <a:pt x="9922626" y="2389734"/>
                  <a:pt x="9912308" y="2389734"/>
                </a:cubicBezTo>
                <a:cubicBezTo>
                  <a:pt x="9898020" y="2389734"/>
                  <a:pt x="9887006" y="2385716"/>
                  <a:pt x="9879268" y="2377679"/>
                </a:cubicBezTo>
                <a:cubicBezTo>
                  <a:pt x="9871528" y="2369642"/>
                  <a:pt x="9867659" y="2358183"/>
                  <a:pt x="9867659" y="2343300"/>
                </a:cubicBezTo>
                <a:lnTo>
                  <a:pt x="9867659" y="2329012"/>
                </a:lnTo>
                <a:lnTo>
                  <a:pt x="10022738" y="2329012"/>
                </a:lnTo>
                <a:lnTo>
                  <a:pt x="10022738" y="2274839"/>
                </a:lnTo>
                <a:cubicBezTo>
                  <a:pt x="10022738" y="2246462"/>
                  <a:pt x="10018372" y="2222154"/>
                  <a:pt x="10009641" y="2201913"/>
                </a:cubicBezTo>
                <a:cubicBezTo>
                  <a:pt x="10000910" y="2181672"/>
                  <a:pt x="9988110" y="2166293"/>
                  <a:pt x="9971244" y="2155776"/>
                </a:cubicBezTo>
                <a:cubicBezTo>
                  <a:pt x="9954376" y="2145259"/>
                  <a:pt x="9934036" y="2140001"/>
                  <a:pt x="9910224" y="2140001"/>
                </a:cubicBezTo>
                <a:close/>
                <a:moveTo>
                  <a:pt x="9315506" y="2140001"/>
                </a:moveTo>
                <a:cubicBezTo>
                  <a:pt x="9293083" y="2140001"/>
                  <a:pt x="9273736" y="2143821"/>
                  <a:pt x="9257464" y="2151460"/>
                </a:cubicBezTo>
                <a:cubicBezTo>
                  <a:pt x="9241192" y="2159100"/>
                  <a:pt x="9228690" y="2170064"/>
                  <a:pt x="9219959" y="2184351"/>
                </a:cubicBezTo>
                <a:cubicBezTo>
                  <a:pt x="9211228" y="2198639"/>
                  <a:pt x="9206862" y="2215506"/>
                  <a:pt x="9206862" y="2234953"/>
                </a:cubicBezTo>
                <a:cubicBezTo>
                  <a:pt x="9206862" y="2255392"/>
                  <a:pt x="9210781" y="2271614"/>
                  <a:pt x="9218620" y="2283620"/>
                </a:cubicBezTo>
                <a:cubicBezTo>
                  <a:pt x="9226458" y="2295625"/>
                  <a:pt x="9236181" y="2304356"/>
                  <a:pt x="9247790" y="2309813"/>
                </a:cubicBezTo>
                <a:cubicBezTo>
                  <a:pt x="9259398" y="2315270"/>
                  <a:pt x="9273934" y="2320281"/>
                  <a:pt x="9291396" y="2324845"/>
                </a:cubicBezTo>
                <a:cubicBezTo>
                  <a:pt x="9292190" y="2325043"/>
                  <a:pt x="9292885" y="2325192"/>
                  <a:pt x="9293480" y="2325292"/>
                </a:cubicBezTo>
                <a:cubicBezTo>
                  <a:pt x="9294075" y="2325391"/>
                  <a:pt x="9294671" y="2325539"/>
                  <a:pt x="9295266" y="2325738"/>
                </a:cubicBezTo>
                <a:cubicBezTo>
                  <a:pt x="9298044" y="2326333"/>
                  <a:pt x="9300772" y="2326929"/>
                  <a:pt x="9303452" y="2327524"/>
                </a:cubicBezTo>
                <a:cubicBezTo>
                  <a:pt x="9306130" y="2328119"/>
                  <a:pt x="9308760" y="2328814"/>
                  <a:pt x="9311340" y="2329608"/>
                </a:cubicBezTo>
                <a:cubicBezTo>
                  <a:pt x="9323047" y="2332187"/>
                  <a:pt x="9332126" y="2334469"/>
                  <a:pt x="9338575" y="2336454"/>
                </a:cubicBezTo>
                <a:cubicBezTo>
                  <a:pt x="9345024" y="2338438"/>
                  <a:pt x="9350332" y="2341464"/>
                  <a:pt x="9354500" y="2345532"/>
                </a:cubicBezTo>
                <a:cubicBezTo>
                  <a:pt x="9358667" y="2349600"/>
                  <a:pt x="9360750" y="2355007"/>
                  <a:pt x="9360750" y="2361754"/>
                </a:cubicBezTo>
                <a:cubicBezTo>
                  <a:pt x="9360750" y="2369494"/>
                  <a:pt x="9357178" y="2375695"/>
                  <a:pt x="9350035" y="2380358"/>
                </a:cubicBezTo>
                <a:cubicBezTo>
                  <a:pt x="9342891" y="2385021"/>
                  <a:pt x="9333267" y="2387353"/>
                  <a:pt x="9321162" y="2387353"/>
                </a:cubicBezTo>
                <a:cubicBezTo>
                  <a:pt x="9307470" y="2387353"/>
                  <a:pt x="9295266" y="2384178"/>
                  <a:pt x="9284550" y="2377828"/>
                </a:cubicBezTo>
                <a:cubicBezTo>
                  <a:pt x="9273835" y="2371478"/>
                  <a:pt x="9265500" y="2362350"/>
                  <a:pt x="9259547" y="2350443"/>
                </a:cubicBezTo>
                <a:lnTo>
                  <a:pt x="9196444" y="2383186"/>
                </a:lnTo>
                <a:cubicBezTo>
                  <a:pt x="9201008" y="2399061"/>
                  <a:pt x="9208747" y="2412604"/>
                  <a:pt x="9219661" y="2423816"/>
                </a:cubicBezTo>
                <a:cubicBezTo>
                  <a:pt x="9230576" y="2435027"/>
                  <a:pt x="9244268" y="2443560"/>
                  <a:pt x="9260738" y="2449414"/>
                </a:cubicBezTo>
                <a:cubicBezTo>
                  <a:pt x="9277208" y="2455268"/>
                  <a:pt x="9295861" y="2458195"/>
                  <a:pt x="9316697" y="2458195"/>
                </a:cubicBezTo>
                <a:cubicBezTo>
                  <a:pt x="9340113" y="2458195"/>
                  <a:pt x="9360453" y="2454226"/>
                  <a:pt x="9377717" y="2446289"/>
                </a:cubicBezTo>
                <a:cubicBezTo>
                  <a:pt x="9394981" y="2438351"/>
                  <a:pt x="9408226" y="2427040"/>
                  <a:pt x="9417454" y="2412356"/>
                </a:cubicBezTo>
                <a:cubicBezTo>
                  <a:pt x="9426681" y="2397672"/>
                  <a:pt x="9431295" y="2380408"/>
                  <a:pt x="9431295" y="2360564"/>
                </a:cubicBezTo>
                <a:cubicBezTo>
                  <a:pt x="9431295" y="2337744"/>
                  <a:pt x="9426880" y="2320033"/>
                  <a:pt x="9418049" y="2307432"/>
                </a:cubicBezTo>
                <a:cubicBezTo>
                  <a:pt x="9409218" y="2294831"/>
                  <a:pt x="9398602" y="2285951"/>
                  <a:pt x="9386200" y="2280792"/>
                </a:cubicBezTo>
                <a:cubicBezTo>
                  <a:pt x="9373798" y="2275633"/>
                  <a:pt x="9357774" y="2271068"/>
                  <a:pt x="9338128" y="2267100"/>
                </a:cubicBezTo>
                <a:cubicBezTo>
                  <a:pt x="9337732" y="2266901"/>
                  <a:pt x="9337334" y="2266802"/>
                  <a:pt x="9336938" y="2266802"/>
                </a:cubicBezTo>
                <a:cubicBezTo>
                  <a:pt x="9336541" y="2266802"/>
                  <a:pt x="9336144" y="2266703"/>
                  <a:pt x="9335747" y="2266504"/>
                </a:cubicBezTo>
                <a:cubicBezTo>
                  <a:pt x="9334953" y="2266306"/>
                  <a:pt x="9334110" y="2266108"/>
                  <a:pt x="9333217" y="2265909"/>
                </a:cubicBezTo>
                <a:cubicBezTo>
                  <a:pt x="9332324" y="2265711"/>
                  <a:pt x="9331481" y="2265512"/>
                  <a:pt x="9330687" y="2265314"/>
                </a:cubicBezTo>
                <a:cubicBezTo>
                  <a:pt x="9318384" y="2262734"/>
                  <a:pt x="9308809" y="2260402"/>
                  <a:pt x="9301963" y="2258319"/>
                </a:cubicBezTo>
                <a:cubicBezTo>
                  <a:pt x="9295117" y="2256235"/>
                  <a:pt x="9289412" y="2253259"/>
                  <a:pt x="9284848" y="2249389"/>
                </a:cubicBezTo>
                <a:cubicBezTo>
                  <a:pt x="9280284" y="2245520"/>
                  <a:pt x="9278002" y="2240410"/>
                  <a:pt x="9278002" y="2234060"/>
                </a:cubicBezTo>
                <a:cubicBezTo>
                  <a:pt x="9278002" y="2226916"/>
                  <a:pt x="9281226" y="2221211"/>
                  <a:pt x="9287676" y="2216945"/>
                </a:cubicBezTo>
                <a:cubicBezTo>
                  <a:pt x="9294125" y="2212678"/>
                  <a:pt x="9303005" y="2210545"/>
                  <a:pt x="9314316" y="2210545"/>
                </a:cubicBezTo>
                <a:cubicBezTo>
                  <a:pt x="9325230" y="2210545"/>
                  <a:pt x="9334953" y="2213323"/>
                  <a:pt x="9343486" y="2218879"/>
                </a:cubicBezTo>
                <a:cubicBezTo>
                  <a:pt x="9352019" y="2224436"/>
                  <a:pt x="9358865" y="2232274"/>
                  <a:pt x="9364024" y="2242394"/>
                </a:cubicBezTo>
                <a:lnTo>
                  <a:pt x="9426532" y="2211438"/>
                </a:lnTo>
                <a:cubicBezTo>
                  <a:pt x="9422167" y="2196357"/>
                  <a:pt x="9414825" y="2183458"/>
                  <a:pt x="9404506" y="2172743"/>
                </a:cubicBezTo>
                <a:cubicBezTo>
                  <a:pt x="9394187" y="2162027"/>
                  <a:pt x="9381487" y="2153891"/>
                  <a:pt x="9366406" y="2148335"/>
                </a:cubicBezTo>
                <a:cubicBezTo>
                  <a:pt x="9351324" y="2142779"/>
                  <a:pt x="9334358" y="2140001"/>
                  <a:pt x="9315506" y="2140001"/>
                </a:cubicBezTo>
                <a:close/>
                <a:moveTo>
                  <a:pt x="8329074" y="2140001"/>
                </a:moveTo>
                <a:cubicBezTo>
                  <a:pt x="8304666" y="2140001"/>
                  <a:pt x="8283880" y="2144763"/>
                  <a:pt x="8266715" y="2154288"/>
                </a:cubicBezTo>
                <a:cubicBezTo>
                  <a:pt x="8249550" y="2163813"/>
                  <a:pt x="8236404" y="2177753"/>
                  <a:pt x="8227275" y="2196109"/>
                </a:cubicBezTo>
                <a:cubicBezTo>
                  <a:pt x="8218147" y="2214464"/>
                  <a:pt x="8213583" y="2236540"/>
                  <a:pt x="8213583" y="2262337"/>
                </a:cubicBezTo>
                <a:lnTo>
                  <a:pt x="8213583" y="2341514"/>
                </a:lnTo>
                <a:cubicBezTo>
                  <a:pt x="8213583" y="2366120"/>
                  <a:pt x="8218247" y="2387105"/>
                  <a:pt x="8227573" y="2404468"/>
                </a:cubicBezTo>
                <a:cubicBezTo>
                  <a:pt x="8236900" y="2421831"/>
                  <a:pt x="8250542" y="2435127"/>
                  <a:pt x="8268501" y="2444354"/>
                </a:cubicBezTo>
                <a:cubicBezTo>
                  <a:pt x="8286459" y="2453582"/>
                  <a:pt x="8307940" y="2458195"/>
                  <a:pt x="8332943" y="2458195"/>
                </a:cubicBezTo>
                <a:cubicBezTo>
                  <a:pt x="8361320" y="2458195"/>
                  <a:pt x="8384438" y="2451845"/>
                  <a:pt x="8402297" y="2439145"/>
                </a:cubicBezTo>
                <a:cubicBezTo>
                  <a:pt x="8420156" y="2426445"/>
                  <a:pt x="8432063" y="2407792"/>
                  <a:pt x="8438016" y="2383186"/>
                </a:cubicBezTo>
                <a:lnTo>
                  <a:pt x="8373127" y="2358480"/>
                </a:lnTo>
                <a:cubicBezTo>
                  <a:pt x="8369754" y="2368799"/>
                  <a:pt x="8364495" y="2376588"/>
                  <a:pt x="8357351" y="2381846"/>
                </a:cubicBezTo>
                <a:cubicBezTo>
                  <a:pt x="8350208" y="2387105"/>
                  <a:pt x="8341476" y="2389734"/>
                  <a:pt x="8331158" y="2389734"/>
                </a:cubicBezTo>
                <a:cubicBezTo>
                  <a:pt x="8316870" y="2389734"/>
                  <a:pt x="8305857" y="2385716"/>
                  <a:pt x="8298118" y="2377679"/>
                </a:cubicBezTo>
                <a:cubicBezTo>
                  <a:pt x="8290379" y="2369642"/>
                  <a:pt x="8286509" y="2358183"/>
                  <a:pt x="8286509" y="2343300"/>
                </a:cubicBezTo>
                <a:lnTo>
                  <a:pt x="8286509" y="2329012"/>
                </a:lnTo>
                <a:lnTo>
                  <a:pt x="8441588" y="2329012"/>
                </a:lnTo>
                <a:lnTo>
                  <a:pt x="8441588" y="2274839"/>
                </a:lnTo>
                <a:cubicBezTo>
                  <a:pt x="8441588" y="2246462"/>
                  <a:pt x="8437222" y="2222154"/>
                  <a:pt x="8428491" y="2201913"/>
                </a:cubicBezTo>
                <a:cubicBezTo>
                  <a:pt x="8419760" y="2181672"/>
                  <a:pt x="8406960" y="2166293"/>
                  <a:pt x="8390093" y="2155776"/>
                </a:cubicBezTo>
                <a:cubicBezTo>
                  <a:pt x="8373226" y="2145259"/>
                  <a:pt x="8352886" y="2140001"/>
                  <a:pt x="8329074" y="2140001"/>
                </a:cubicBezTo>
                <a:close/>
                <a:moveTo>
                  <a:pt x="7629582" y="2140001"/>
                </a:moveTo>
                <a:cubicBezTo>
                  <a:pt x="7607158" y="2140001"/>
                  <a:pt x="7587811" y="2143821"/>
                  <a:pt x="7571539" y="2151460"/>
                </a:cubicBezTo>
                <a:cubicBezTo>
                  <a:pt x="7555267" y="2159100"/>
                  <a:pt x="7542766" y="2170064"/>
                  <a:pt x="7534034" y="2184351"/>
                </a:cubicBezTo>
                <a:cubicBezTo>
                  <a:pt x="7525303" y="2198639"/>
                  <a:pt x="7520937" y="2215506"/>
                  <a:pt x="7520937" y="2234953"/>
                </a:cubicBezTo>
                <a:cubicBezTo>
                  <a:pt x="7520937" y="2255392"/>
                  <a:pt x="7524856" y="2271614"/>
                  <a:pt x="7532695" y="2283620"/>
                </a:cubicBezTo>
                <a:cubicBezTo>
                  <a:pt x="7540533" y="2295625"/>
                  <a:pt x="7550256" y="2304356"/>
                  <a:pt x="7561865" y="2309813"/>
                </a:cubicBezTo>
                <a:cubicBezTo>
                  <a:pt x="7573474" y="2315270"/>
                  <a:pt x="7588009" y="2320281"/>
                  <a:pt x="7605472" y="2324845"/>
                </a:cubicBezTo>
                <a:cubicBezTo>
                  <a:pt x="7606265" y="2325043"/>
                  <a:pt x="7606960" y="2325192"/>
                  <a:pt x="7607555" y="2325292"/>
                </a:cubicBezTo>
                <a:cubicBezTo>
                  <a:pt x="7608150" y="2325391"/>
                  <a:pt x="7608746" y="2325539"/>
                  <a:pt x="7609341" y="2325738"/>
                </a:cubicBezTo>
                <a:cubicBezTo>
                  <a:pt x="7612119" y="2326333"/>
                  <a:pt x="7614848" y="2326929"/>
                  <a:pt x="7617527" y="2327524"/>
                </a:cubicBezTo>
                <a:cubicBezTo>
                  <a:pt x="7620206" y="2328119"/>
                  <a:pt x="7622835" y="2328814"/>
                  <a:pt x="7625415" y="2329608"/>
                </a:cubicBezTo>
                <a:cubicBezTo>
                  <a:pt x="7637123" y="2332187"/>
                  <a:pt x="7646201" y="2334469"/>
                  <a:pt x="7652650" y="2336454"/>
                </a:cubicBezTo>
                <a:cubicBezTo>
                  <a:pt x="7659099" y="2338438"/>
                  <a:pt x="7664408" y="2341464"/>
                  <a:pt x="7668575" y="2345532"/>
                </a:cubicBezTo>
                <a:cubicBezTo>
                  <a:pt x="7672742" y="2349600"/>
                  <a:pt x="7674826" y="2355007"/>
                  <a:pt x="7674826" y="2361754"/>
                </a:cubicBezTo>
                <a:cubicBezTo>
                  <a:pt x="7674826" y="2369494"/>
                  <a:pt x="7671254" y="2375695"/>
                  <a:pt x="7664110" y="2380358"/>
                </a:cubicBezTo>
                <a:cubicBezTo>
                  <a:pt x="7656966" y="2385021"/>
                  <a:pt x="7647342" y="2387353"/>
                  <a:pt x="7635237" y="2387353"/>
                </a:cubicBezTo>
                <a:cubicBezTo>
                  <a:pt x="7621545" y="2387353"/>
                  <a:pt x="7609341" y="2384178"/>
                  <a:pt x="7598626" y="2377828"/>
                </a:cubicBezTo>
                <a:cubicBezTo>
                  <a:pt x="7587910" y="2371478"/>
                  <a:pt x="7579576" y="2362350"/>
                  <a:pt x="7573622" y="2350443"/>
                </a:cubicBezTo>
                <a:lnTo>
                  <a:pt x="7510519" y="2383186"/>
                </a:lnTo>
                <a:cubicBezTo>
                  <a:pt x="7515084" y="2399061"/>
                  <a:pt x="7522822" y="2412604"/>
                  <a:pt x="7533736" y="2423816"/>
                </a:cubicBezTo>
                <a:cubicBezTo>
                  <a:pt x="7544651" y="2435027"/>
                  <a:pt x="7558343" y="2443560"/>
                  <a:pt x="7574813" y="2449414"/>
                </a:cubicBezTo>
                <a:cubicBezTo>
                  <a:pt x="7591284" y="2455268"/>
                  <a:pt x="7609936" y="2458195"/>
                  <a:pt x="7630772" y="2458195"/>
                </a:cubicBezTo>
                <a:cubicBezTo>
                  <a:pt x="7654188" y="2458195"/>
                  <a:pt x="7674528" y="2454226"/>
                  <a:pt x="7691792" y="2446289"/>
                </a:cubicBezTo>
                <a:cubicBezTo>
                  <a:pt x="7709056" y="2438351"/>
                  <a:pt x="7722302" y="2427040"/>
                  <a:pt x="7731529" y="2412356"/>
                </a:cubicBezTo>
                <a:cubicBezTo>
                  <a:pt x="7740756" y="2397672"/>
                  <a:pt x="7745370" y="2380408"/>
                  <a:pt x="7745370" y="2360564"/>
                </a:cubicBezTo>
                <a:cubicBezTo>
                  <a:pt x="7745370" y="2337744"/>
                  <a:pt x="7740955" y="2320033"/>
                  <a:pt x="7732124" y="2307432"/>
                </a:cubicBezTo>
                <a:cubicBezTo>
                  <a:pt x="7723294" y="2294831"/>
                  <a:pt x="7712678" y="2285951"/>
                  <a:pt x="7700275" y="2280792"/>
                </a:cubicBezTo>
                <a:cubicBezTo>
                  <a:pt x="7687873" y="2275633"/>
                  <a:pt x="7671849" y="2271068"/>
                  <a:pt x="7652204" y="2267100"/>
                </a:cubicBezTo>
                <a:cubicBezTo>
                  <a:pt x="7651807" y="2266901"/>
                  <a:pt x="7651410" y="2266802"/>
                  <a:pt x="7651013" y="2266802"/>
                </a:cubicBezTo>
                <a:cubicBezTo>
                  <a:pt x="7650616" y="2266802"/>
                  <a:pt x="7650219" y="2266703"/>
                  <a:pt x="7649822" y="2266504"/>
                </a:cubicBezTo>
                <a:cubicBezTo>
                  <a:pt x="7649029" y="2266306"/>
                  <a:pt x="7648185" y="2266108"/>
                  <a:pt x="7647292" y="2265909"/>
                </a:cubicBezTo>
                <a:cubicBezTo>
                  <a:pt x="7646399" y="2265711"/>
                  <a:pt x="7645556" y="2265512"/>
                  <a:pt x="7644762" y="2265314"/>
                </a:cubicBezTo>
                <a:cubicBezTo>
                  <a:pt x="7632459" y="2262734"/>
                  <a:pt x="7622884" y="2260402"/>
                  <a:pt x="7616039" y="2258319"/>
                </a:cubicBezTo>
                <a:cubicBezTo>
                  <a:pt x="7609192" y="2256235"/>
                  <a:pt x="7603487" y="2253259"/>
                  <a:pt x="7598923" y="2249389"/>
                </a:cubicBezTo>
                <a:cubicBezTo>
                  <a:pt x="7594359" y="2245520"/>
                  <a:pt x="7592077" y="2240410"/>
                  <a:pt x="7592077" y="2234060"/>
                </a:cubicBezTo>
                <a:cubicBezTo>
                  <a:pt x="7592077" y="2226916"/>
                  <a:pt x="7595302" y="2221211"/>
                  <a:pt x="7601751" y="2216945"/>
                </a:cubicBezTo>
                <a:cubicBezTo>
                  <a:pt x="7608200" y="2212678"/>
                  <a:pt x="7617080" y="2210545"/>
                  <a:pt x="7628391" y="2210545"/>
                </a:cubicBezTo>
                <a:cubicBezTo>
                  <a:pt x="7639305" y="2210545"/>
                  <a:pt x="7649029" y="2213323"/>
                  <a:pt x="7657562" y="2218879"/>
                </a:cubicBezTo>
                <a:cubicBezTo>
                  <a:pt x="7666094" y="2224436"/>
                  <a:pt x="7672940" y="2232274"/>
                  <a:pt x="7678100" y="2242394"/>
                </a:cubicBezTo>
                <a:lnTo>
                  <a:pt x="7740608" y="2211438"/>
                </a:lnTo>
                <a:cubicBezTo>
                  <a:pt x="7736242" y="2196357"/>
                  <a:pt x="7728900" y="2183458"/>
                  <a:pt x="7718581" y="2172743"/>
                </a:cubicBezTo>
                <a:cubicBezTo>
                  <a:pt x="7708262" y="2162027"/>
                  <a:pt x="7695562" y="2153891"/>
                  <a:pt x="7680481" y="2148335"/>
                </a:cubicBezTo>
                <a:cubicBezTo>
                  <a:pt x="7665400" y="2142779"/>
                  <a:pt x="7648433" y="2140001"/>
                  <a:pt x="7629582" y="2140001"/>
                </a:cubicBezTo>
                <a:close/>
                <a:moveTo>
                  <a:pt x="7357524" y="2140001"/>
                </a:moveTo>
                <a:cubicBezTo>
                  <a:pt x="7333116" y="2140001"/>
                  <a:pt x="7312330" y="2144763"/>
                  <a:pt x="7295165" y="2154288"/>
                </a:cubicBezTo>
                <a:cubicBezTo>
                  <a:pt x="7278000" y="2163813"/>
                  <a:pt x="7264854" y="2177753"/>
                  <a:pt x="7255726" y="2196109"/>
                </a:cubicBezTo>
                <a:cubicBezTo>
                  <a:pt x="7246597" y="2214464"/>
                  <a:pt x="7242033" y="2236540"/>
                  <a:pt x="7242033" y="2262337"/>
                </a:cubicBezTo>
                <a:lnTo>
                  <a:pt x="7242033" y="2341514"/>
                </a:lnTo>
                <a:cubicBezTo>
                  <a:pt x="7242033" y="2366120"/>
                  <a:pt x="7246697" y="2387105"/>
                  <a:pt x="7256023" y="2404468"/>
                </a:cubicBezTo>
                <a:cubicBezTo>
                  <a:pt x="7265350" y="2421831"/>
                  <a:pt x="7278992" y="2435127"/>
                  <a:pt x="7296951" y="2444354"/>
                </a:cubicBezTo>
                <a:cubicBezTo>
                  <a:pt x="7314910" y="2453582"/>
                  <a:pt x="7336390" y="2458195"/>
                  <a:pt x="7361394" y="2458195"/>
                </a:cubicBezTo>
                <a:cubicBezTo>
                  <a:pt x="7389770" y="2458195"/>
                  <a:pt x="7412888" y="2451845"/>
                  <a:pt x="7430748" y="2439145"/>
                </a:cubicBezTo>
                <a:cubicBezTo>
                  <a:pt x="7448607" y="2426445"/>
                  <a:pt x="7460513" y="2407792"/>
                  <a:pt x="7466466" y="2383186"/>
                </a:cubicBezTo>
                <a:lnTo>
                  <a:pt x="7401577" y="2358480"/>
                </a:lnTo>
                <a:cubicBezTo>
                  <a:pt x="7398204" y="2368799"/>
                  <a:pt x="7392945" y="2376588"/>
                  <a:pt x="7385801" y="2381846"/>
                </a:cubicBezTo>
                <a:cubicBezTo>
                  <a:pt x="7378658" y="2387105"/>
                  <a:pt x="7369926" y="2389734"/>
                  <a:pt x="7359608" y="2389734"/>
                </a:cubicBezTo>
                <a:cubicBezTo>
                  <a:pt x="7345320" y="2389734"/>
                  <a:pt x="7334307" y="2385716"/>
                  <a:pt x="7326568" y="2377679"/>
                </a:cubicBezTo>
                <a:cubicBezTo>
                  <a:pt x="7318829" y="2369642"/>
                  <a:pt x="7314959" y="2358183"/>
                  <a:pt x="7314959" y="2343300"/>
                </a:cubicBezTo>
                <a:lnTo>
                  <a:pt x="7314959" y="2329012"/>
                </a:lnTo>
                <a:lnTo>
                  <a:pt x="7470038" y="2329012"/>
                </a:lnTo>
                <a:lnTo>
                  <a:pt x="7470038" y="2274839"/>
                </a:lnTo>
                <a:cubicBezTo>
                  <a:pt x="7470038" y="2246462"/>
                  <a:pt x="7465672" y="2222154"/>
                  <a:pt x="7456941" y="2201913"/>
                </a:cubicBezTo>
                <a:cubicBezTo>
                  <a:pt x="7448210" y="2181672"/>
                  <a:pt x="7435411" y="2166293"/>
                  <a:pt x="7418544" y="2155776"/>
                </a:cubicBezTo>
                <a:cubicBezTo>
                  <a:pt x="7401676" y="2145259"/>
                  <a:pt x="7381336" y="2140001"/>
                  <a:pt x="7357524" y="2140001"/>
                </a:cubicBezTo>
                <a:close/>
                <a:moveTo>
                  <a:pt x="7071774" y="2140001"/>
                </a:moveTo>
                <a:cubicBezTo>
                  <a:pt x="7047366" y="2140001"/>
                  <a:pt x="7026580" y="2144763"/>
                  <a:pt x="7009415" y="2154288"/>
                </a:cubicBezTo>
                <a:cubicBezTo>
                  <a:pt x="6992250" y="2163813"/>
                  <a:pt x="6979104" y="2177753"/>
                  <a:pt x="6969976" y="2196109"/>
                </a:cubicBezTo>
                <a:cubicBezTo>
                  <a:pt x="6960847" y="2214464"/>
                  <a:pt x="6956283" y="2236540"/>
                  <a:pt x="6956283" y="2262337"/>
                </a:cubicBezTo>
                <a:lnTo>
                  <a:pt x="6956283" y="2341514"/>
                </a:lnTo>
                <a:cubicBezTo>
                  <a:pt x="6956283" y="2366120"/>
                  <a:pt x="6960947" y="2387105"/>
                  <a:pt x="6970273" y="2404468"/>
                </a:cubicBezTo>
                <a:cubicBezTo>
                  <a:pt x="6979600" y="2421831"/>
                  <a:pt x="6993242" y="2435127"/>
                  <a:pt x="7011201" y="2444354"/>
                </a:cubicBezTo>
                <a:cubicBezTo>
                  <a:pt x="7029160" y="2453582"/>
                  <a:pt x="7050640" y="2458195"/>
                  <a:pt x="7075644" y="2458195"/>
                </a:cubicBezTo>
                <a:cubicBezTo>
                  <a:pt x="7104020" y="2458195"/>
                  <a:pt x="7127138" y="2451845"/>
                  <a:pt x="7144998" y="2439145"/>
                </a:cubicBezTo>
                <a:cubicBezTo>
                  <a:pt x="7162857" y="2426445"/>
                  <a:pt x="7174763" y="2407792"/>
                  <a:pt x="7180716" y="2383186"/>
                </a:cubicBezTo>
                <a:lnTo>
                  <a:pt x="7115827" y="2358480"/>
                </a:lnTo>
                <a:cubicBezTo>
                  <a:pt x="7112454" y="2368799"/>
                  <a:pt x="7107195" y="2376588"/>
                  <a:pt x="7100051" y="2381846"/>
                </a:cubicBezTo>
                <a:cubicBezTo>
                  <a:pt x="7092908" y="2387105"/>
                  <a:pt x="7084176" y="2389734"/>
                  <a:pt x="7073858" y="2389734"/>
                </a:cubicBezTo>
                <a:cubicBezTo>
                  <a:pt x="7059570" y="2389734"/>
                  <a:pt x="7048557" y="2385716"/>
                  <a:pt x="7040818" y="2377679"/>
                </a:cubicBezTo>
                <a:cubicBezTo>
                  <a:pt x="7033079" y="2369642"/>
                  <a:pt x="7029209" y="2358183"/>
                  <a:pt x="7029209" y="2343300"/>
                </a:cubicBezTo>
                <a:lnTo>
                  <a:pt x="7029209" y="2329012"/>
                </a:lnTo>
                <a:lnTo>
                  <a:pt x="7184288" y="2329012"/>
                </a:lnTo>
                <a:lnTo>
                  <a:pt x="7184288" y="2274839"/>
                </a:lnTo>
                <a:cubicBezTo>
                  <a:pt x="7184288" y="2246462"/>
                  <a:pt x="7179923" y="2222154"/>
                  <a:pt x="7171191" y="2201913"/>
                </a:cubicBezTo>
                <a:cubicBezTo>
                  <a:pt x="7162460" y="2181672"/>
                  <a:pt x="7149661" y="2166293"/>
                  <a:pt x="7132794" y="2155776"/>
                </a:cubicBezTo>
                <a:cubicBezTo>
                  <a:pt x="7115926" y="2145259"/>
                  <a:pt x="7095586" y="2140001"/>
                  <a:pt x="7071774" y="2140001"/>
                </a:cubicBezTo>
                <a:close/>
                <a:moveTo>
                  <a:pt x="8649054" y="2139703"/>
                </a:moveTo>
                <a:cubicBezTo>
                  <a:pt x="8634172" y="2139703"/>
                  <a:pt x="8620578" y="2144664"/>
                  <a:pt x="8608275" y="2154586"/>
                </a:cubicBezTo>
                <a:cubicBezTo>
                  <a:pt x="8602124" y="2159547"/>
                  <a:pt x="8596568" y="2165500"/>
                  <a:pt x="8591606" y="2172445"/>
                </a:cubicBezTo>
                <a:lnTo>
                  <a:pt x="8584760" y="2184893"/>
                </a:lnTo>
                <a:lnTo>
                  <a:pt x="8584760" y="2144763"/>
                </a:lnTo>
                <a:lnTo>
                  <a:pt x="8507072" y="2144763"/>
                </a:lnTo>
                <a:lnTo>
                  <a:pt x="8507072" y="2579341"/>
                </a:lnTo>
                <a:lnTo>
                  <a:pt x="8584760" y="2579341"/>
                </a:lnTo>
                <a:lnTo>
                  <a:pt x="8584760" y="2413818"/>
                </a:lnTo>
                <a:lnTo>
                  <a:pt x="8591458" y="2427648"/>
                </a:lnTo>
                <a:cubicBezTo>
                  <a:pt x="8595824" y="2434172"/>
                  <a:pt x="8600933" y="2439740"/>
                  <a:pt x="8606787" y="2444354"/>
                </a:cubicBezTo>
                <a:cubicBezTo>
                  <a:pt x="8618495" y="2453582"/>
                  <a:pt x="8632386" y="2458195"/>
                  <a:pt x="8648459" y="2458195"/>
                </a:cubicBezTo>
                <a:cubicBezTo>
                  <a:pt x="8666120" y="2458195"/>
                  <a:pt x="8681201" y="2453879"/>
                  <a:pt x="8693703" y="2445247"/>
                </a:cubicBezTo>
                <a:cubicBezTo>
                  <a:pt x="8706204" y="2436615"/>
                  <a:pt x="8715729" y="2424064"/>
                  <a:pt x="8722278" y="2407594"/>
                </a:cubicBezTo>
                <a:cubicBezTo>
                  <a:pt x="8728826" y="2391123"/>
                  <a:pt x="8732100" y="2371180"/>
                  <a:pt x="8732100" y="2347765"/>
                </a:cubicBezTo>
                <a:lnTo>
                  <a:pt x="8732100" y="2249836"/>
                </a:lnTo>
                <a:cubicBezTo>
                  <a:pt x="8732100" y="2226618"/>
                  <a:pt x="8728826" y="2206775"/>
                  <a:pt x="8722278" y="2190304"/>
                </a:cubicBezTo>
                <a:cubicBezTo>
                  <a:pt x="8715729" y="2173834"/>
                  <a:pt x="8706254" y="2161283"/>
                  <a:pt x="8693852" y="2152651"/>
                </a:cubicBezTo>
                <a:cubicBezTo>
                  <a:pt x="8681449" y="2144019"/>
                  <a:pt x="8666517" y="2139703"/>
                  <a:pt x="8649054" y="2139703"/>
                </a:cubicBezTo>
                <a:close/>
                <a:moveTo>
                  <a:pt x="6814897" y="2139703"/>
                </a:moveTo>
                <a:cubicBezTo>
                  <a:pt x="6797831" y="2139703"/>
                  <a:pt x="6783097" y="2144713"/>
                  <a:pt x="6770695" y="2154735"/>
                </a:cubicBezTo>
                <a:cubicBezTo>
                  <a:pt x="6764494" y="2159745"/>
                  <a:pt x="6758875" y="2165909"/>
                  <a:pt x="6753840" y="2173227"/>
                </a:cubicBezTo>
                <a:lnTo>
                  <a:pt x="6746733" y="2186747"/>
                </a:lnTo>
                <a:lnTo>
                  <a:pt x="6746733" y="2144763"/>
                </a:lnTo>
                <a:lnTo>
                  <a:pt x="6668747" y="2144763"/>
                </a:lnTo>
                <a:lnTo>
                  <a:pt x="6668747" y="2453730"/>
                </a:lnTo>
                <a:lnTo>
                  <a:pt x="6746733" y="2453730"/>
                </a:lnTo>
                <a:lnTo>
                  <a:pt x="6746733" y="2251026"/>
                </a:lnTo>
                <a:cubicBezTo>
                  <a:pt x="6746733" y="2238525"/>
                  <a:pt x="6749760" y="2228950"/>
                  <a:pt x="6755812" y="2222302"/>
                </a:cubicBezTo>
                <a:cubicBezTo>
                  <a:pt x="6761864" y="2215655"/>
                  <a:pt x="6770546" y="2212331"/>
                  <a:pt x="6781857" y="2212331"/>
                </a:cubicBezTo>
                <a:cubicBezTo>
                  <a:pt x="6793763" y="2212331"/>
                  <a:pt x="6802891" y="2215655"/>
                  <a:pt x="6809241" y="2222302"/>
                </a:cubicBezTo>
                <a:cubicBezTo>
                  <a:pt x="6815591" y="2228950"/>
                  <a:pt x="6818766" y="2238525"/>
                  <a:pt x="6818766" y="2251026"/>
                </a:cubicBezTo>
                <a:lnTo>
                  <a:pt x="6818766" y="2453730"/>
                </a:lnTo>
                <a:lnTo>
                  <a:pt x="6896455" y="2453730"/>
                </a:lnTo>
                <a:lnTo>
                  <a:pt x="6896455" y="2241799"/>
                </a:lnTo>
                <a:cubicBezTo>
                  <a:pt x="6896455" y="2209454"/>
                  <a:pt x="6889311" y="2184351"/>
                  <a:pt x="6875023" y="2166492"/>
                </a:cubicBezTo>
                <a:cubicBezTo>
                  <a:pt x="6860736" y="2148633"/>
                  <a:pt x="6840694" y="2139703"/>
                  <a:pt x="6814897" y="2139703"/>
                </a:cubicBezTo>
                <a:close/>
                <a:moveTo>
                  <a:pt x="6519622" y="2139703"/>
                </a:moveTo>
                <a:cubicBezTo>
                  <a:pt x="6502556" y="2139703"/>
                  <a:pt x="6487822" y="2144713"/>
                  <a:pt x="6475420" y="2154735"/>
                </a:cubicBezTo>
                <a:cubicBezTo>
                  <a:pt x="6469219" y="2159745"/>
                  <a:pt x="6463600" y="2165909"/>
                  <a:pt x="6458565" y="2173227"/>
                </a:cubicBezTo>
                <a:lnTo>
                  <a:pt x="6451458" y="2186747"/>
                </a:lnTo>
                <a:lnTo>
                  <a:pt x="6451458" y="2144763"/>
                </a:lnTo>
                <a:lnTo>
                  <a:pt x="6373473" y="2144763"/>
                </a:lnTo>
                <a:lnTo>
                  <a:pt x="6373473" y="2453730"/>
                </a:lnTo>
                <a:lnTo>
                  <a:pt x="6451458" y="2453730"/>
                </a:lnTo>
                <a:lnTo>
                  <a:pt x="6451458" y="2251026"/>
                </a:lnTo>
                <a:cubicBezTo>
                  <a:pt x="6451458" y="2238525"/>
                  <a:pt x="6454485" y="2228950"/>
                  <a:pt x="6460537" y="2222302"/>
                </a:cubicBezTo>
                <a:cubicBezTo>
                  <a:pt x="6466589" y="2215655"/>
                  <a:pt x="6475271" y="2212331"/>
                  <a:pt x="6486582" y="2212331"/>
                </a:cubicBezTo>
                <a:cubicBezTo>
                  <a:pt x="6498488" y="2212331"/>
                  <a:pt x="6507616" y="2215655"/>
                  <a:pt x="6513966" y="2222302"/>
                </a:cubicBezTo>
                <a:cubicBezTo>
                  <a:pt x="6520316" y="2228950"/>
                  <a:pt x="6523491" y="2238525"/>
                  <a:pt x="6523491" y="2251026"/>
                </a:cubicBezTo>
                <a:lnTo>
                  <a:pt x="6523491" y="2453730"/>
                </a:lnTo>
                <a:lnTo>
                  <a:pt x="6601180" y="2453730"/>
                </a:lnTo>
                <a:lnTo>
                  <a:pt x="6601180" y="2241799"/>
                </a:lnTo>
                <a:cubicBezTo>
                  <a:pt x="6601180" y="2209454"/>
                  <a:pt x="6594036" y="2184351"/>
                  <a:pt x="6579748" y="2166492"/>
                </a:cubicBezTo>
                <a:cubicBezTo>
                  <a:pt x="6565461" y="2148633"/>
                  <a:pt x="6545419" y="2139703"/>
                  <a:pt x="6519622" y="2139703"/>
                </a:cubicBezTo>
                <a:close/>
                <a:moveTo>
                  <a:pt x="6192795" y="2139703"/>
                </a:moveTo>
                <a:cubicBezTo>
                  <a:pt x="6168983" y="2139703"/>
                  <a:pt x="6148643" y="2143920"/>
                  <a:pt x="6131776" y="2152353"/>
                </a:cubicBezTo>
                <a:cubicBezTo>
                  <a:pt x="6114908" y="2160787"/>
                  <a:pt x="6102060" y="2173090"/>
                  <a:pt x="6093229" y="2189263"/>
                </a:cubicBezTo>
                <a:cubicBezTo>
                  <a:pt x="6084399" y="2205435"/>
                  <a:pt x="6079984" y="2224932"/>
                  <a:pt x="6079984" y="2247752"/>
                </a:cubicBezTo>
                <a:lnTo>
                  <a:pt x="6079984" y="2348658"/>
                </a:lnTo>
                <a:cubicBezTo>
                  <a:pt x="6079984" y="2371676"/>
                  <a:pt x="6084399" y="2391371"/>
                  <a:pt x="6093229" y="2407742"/>
                </a:cubicBezTo>
                <a:cubicBezTo>
                  <a:pt x="6102060" y="2424113"/>
                  <a:pt x="6114908" y="2436615"/>
                  <a:pt x="6131776" y="2445247"/>
                </a:cubicBezTo>
                <a:cubicBezTo>
                  <a:pt x="6148643" y="2453879"/>
                  <a:pt x="6168983" y="2458195"/>
                  <a:pt x="6192795" y="2458195"/>
                </a:cubicBezTo>
                <a:cubicBezTo>
                  <a:pt x="6216608" y="2458195"/>
                  <a:pt x="6236997" y="2453929"/>
                  <a:pt x="6253964" y="2445396"/>
                </a:cubicBezTo>
                <a:cubicBezTo>
                  <a:pt x="6270930" y="2436863"/>
                  <a:pt x="6283828" y="2424461"/>
                  <a:pt x="6292659" y="2408189"/>
                </a:cubicBezTo>
                <a:cubicBezTo>
                  <a:pt x="6301489" y="2391917"/>
                  <a:pt x="6305905" y="2372371"/>
                  <a:pt x="6305905" y="2349551"/>
                </a:cubicBezTo>
                <a:lnTo>
                  <a:pt x="6305905" y="2247752"/>
                </a:lnTo>
                <a:cubicBezTo>
                  <a:pt x="6305905" y="2224932"/>
                  <a:pt x="6301489" y="2205435"/>
                  <a:pt x="6292659" y="2189263"/>
                </a:cubicBezTo>
                <a:cubicBezTo>
                  <a:pt x="6283828" y="2173090"/>
                  <a:pt x="6270930" y="2160787"/>
                  <a:pt x="6253964" y="2152353"/>
                </a:cubicBezTo>
                <a:cubicBezTo>
                  <a:pt x="6236997" y="2143920"/>
                  <a:pt x="6216608" y="2139703"/>
                  <a:pt x="6192795" y="2139703"/>
                </a:cubicBezTo>
                <a:close/>
                <a:moveTo>
                  <a:pt x="11231222" y="2020938"/>
                </a:moveTo>
                <a:lnTo>
                  <a:pt x="11231222" y="2371875"/>
                </a:lnTo>
                <a:cubicBezTo>
                  <a:pt x="11231222" y="2397870"/>
                  <a:pt x="11237969" y="2418011"/>
                  <a:pt x="11251463" y="2432299"/>
                </a:cubicBezTo>
                <a:cubicBezTo>
                  <a:pt x="11264956" y="2446586"/>
                  <a:pt x="11283808" y="2453730"/>
                  <a:pt x="11308018" y="2453730"/>
                </a:cubicBezTo>
                <a:lnTo>
                  <a:pt x="11342546" y="2453730"/>
                </a:lnTo>
                <a:lnTo>
                  <a:pt x="11342546" y="2378126"/>
                </a:lnTo>
                <a:lnTo>
                  <a:pt x="11330938" y="2378126"/>
                </a:lnTo>
                <a:cubicBezTo>
                  <a:pt x="11323992" y="2378126"/>
                  <a:pt x="11318584" y="2376191"/>
                  <a:pt x="11314715" y="2372321"/>
                </a:cubicBezTo>
                <a:cubicBezTo>
                  <a:pt x="11310846" y="2368452"/>
                  <a:pt x="11308911" y="2362945"/>
                  <a:pt x="11308911" y="2355801"/>
                </a:cubicBezTo>
                <a:lnTo>
                  <a:pt x="11308911" y="2020938"/>
                </a:lnTo>
                <a:close/>
                <a:moveTo>
                  <a:pt x="11069298" y="2020938"/>
                </a:moveTo>
                <a:lnTo>
                  <a:pt x="11069298" y="2371875"/>
                </a:lnTo>
                <a:cubicBezTo>
                  <a:pt x="11069298" y="2397870"/>
                  <a:pt x="11076044" y="2418011"/>
                  <a:pt x="11089538" y="2432299"/>
                </a:cubicBezTo>
                <a:cubicBezTo>
                  <a:pt x="11103032" y="2446586"/>
                  <a:pt x="11121884" y="2453730"/>
                  <a:pt x="11146093" y="2453730"/>
                </a:cubicBezTo>
                <a:lnTo>
                  <a:pt x="11180621" y="2453730"/>
                </a:lnTo>
                <a:lnTo>
                  <a:pt x="11180621" y="2378126"/>
                </a:lnTo>
                <a:lnTo>
                  <a:pt x="11169012" y="2378126"/>
                </a:lnTo>
                <a:cubicBezTo>
                  <a:pt x="11162067" y="2378126"/>
                  <a:pt x="11156660" y="2376191"/>
                  <a:pt x="11152790" y="2372321"/>
                </a:cubicBezTo>
                <a:cubicBezTo>
                  <a:pt x="11148920" y="2368452"/>
                  <a:pt x="11146986" y="2362945"/>
                  <a:pt x="11146986" y="2355801"/>
                </a:cubicBezTo>
                <a:lnTo>
                  <a:pt x="11146986" y="2020938"/>
                </a:lnTo>
                <a:close/>
                <a:moveTo>
                  <a:pt x="10488272" y="2020938"/>
                </a:moveTo>
                <a:lnTo>
                  <a:pt x="10488272" y="2453730"/>
                </a:lnTo>
                <a:lnTo>
                  <a:pt x="10565961" y="2453730"/>
                </a:lnTo>
                <a:lnTo>
                  <a:pt x="10565961" y="2251919"/>
                </a:lnTo>
                <a:cubicBezTo>
                  <a:pt x="10565961" y="2239418"/>
                  <a:pt x="10568987" y="2229793"/>
                  <a:pt x="10575040" y="2223047"/>
                </a:cubicBezTo>
                <a:cubicBezTo>
                  <a:pt x="10581092" y="2216300"/>
                  <a:pt x="10589872" y="2212926"/>
                  <a:pt x="10601382" y="2212926"/>
                </a:cubicBezTo>
                <a:cubicBezTo>
                  <a:pt x="10613288" y="2212926"/>
                  <a:pt x="10622416" y="2216300"/>
                  <a:pt x="10628766" y="2223047"/>
                </a:cubicBezTo>
                <a:cubicBezTo>
                  <a:pt x="10635116" y="2229793"/>
                  <a:pt x="10638292" y="2239418"/>
                  <a:pt x="10638292" y="2251919"/>
                </a:cubicBezTo>
                <a:lnTo>
                  <a:pt x="10638292" y="2453730"/>
                </a:lnTo>
                <a:lnTo>
                  <a:pt x="10715980" y="2453730"/>
                </a:lnTo>
                <a:lnTo>
                  <a:pt x="10715980" y="2241799"/>
                </a:lnTo>
                <a:cubicBezTo>
                  <a:pt x="10715980" y="2209255"/>
                  <a:pt x="10708885" y="2184103"/>
                  <a:pt x="10694697" y="2166343"/>
                </a:cubicBezTo>
                <a:cubicBezTo>
                  <a:pt x="10680508" y="2148583"/>
                  <a:pt x="10660416" y="2139703"/>
                  <a:pt x="10634422" y="2139703"/>
                </a:cubicBezTo>
                <a:cubicBezTo>
                  <a:pt x="10617356" y="2139703"/>
                  <a:pt x="10602622" y="2144763"/>
                  <a:pt x="10590220" y="2154883"/>
                </a:cubicBezTo>
                <a:cubicBezTo>
                  <a:pt x="10584018" y="2159943"/>
                  <a:pt x="10578425" y="2166120"/>
                  <a:pt x="10573440" y="2173412"/>
                </a:cubicBezTo>
                <a:lnTo>
                  <a:pt x="10565961" y="2187777"/>
                </a:lnTo>
                <a:lnTo>
                  <a:pt x="10565961" y="2020938"/>
                </a:lnTo>
                <a:close/>
                <a:moveTo>
                  <a:pt x="9640547" y="2020938"/>
                </a:moveTo>
                <a:lnTo>
                  <a:pt x="9640547" y="2371875"/>
                </a:lnTo>
                <a:cubicBezTo>
                  <a:pt x="9640547" y="2397870"/>
                  <a:pt x="9647294" y="2418011"/>
                  <a:pt x="9660788" y="2432299"/>
                </a:cubicBezTo>
                <a:cubicBezTo>
                  <a:pt x="9674282" y="2446586"/>
                  <a:pt x="9693133" y="2453730"/>
                  <a:pt x="9717342" y="2453730"/>
                </a:cubicBezTo>
                <a:lnTo>
                  <a:pt x="9751870" y="2453730"/>
                </a:lnTo>
                <a:lnTo>
                  <a:pt x="9751870" y="2378126"/>
                </a:lnTo>
                <a:lnTo>
                  <a:pt x="9740262" y="2378126"/>
                </a:lnTo>
                <a:cubicBezTo>
                  <a:pt x="9733317" y="2378126"/>
                  <a:pt x="9727910" y="2376191"/>
                  <a:pt x="9724040" y="2372321"/>
                </a:cubicBezTo>
                <a:cubicBezTo>
                  <a:pt x="9720170" y="2368452"/>
                  <a:pt x="9718236" y="2362945"/>
                  <a:pt x="9718236" y="2355801"/>
                </a:cubicBezTo>
                <a:lnTo>
                  <a:pt x="9718236" y="2020938"/>
                </a:lnTo>
                <a:close/>
                <a:moveTo>
                  <a:pt x="9082740" y="2020938"/>
                </a:moveTo>
                <a:lnTo>
                  <a:pt x="9082740" y="2098329"/>
                </a:lnTo>
                <a:lnTo>
                  <a:pt x="9160428" y="2098329"/>
                </a:lnTo>
                <a:lnTo>
                  <a:pt x="9160428" y="2020938"/>
                </a:lnTo>
                <a:close/>
                <a:moveTo>
                  <a:pt x="8075173" y="2020938"/>
                </a:moveTo>
                <a:lnTo>
                  <a:pt x="8075173" y="2184974"/>
                </a:lnTo>
                <a:lnTo>
                  <a:pt x="8068253" y="2172482"/>
                </a:lnTo>
                <a:cubicBezTo>
                  <a:pt x="8063242" y="2165562"/>
                  <a:pt x="8057611" y="2159646"/>
                  <a:pt x="8051361" y="2154735"/>
                </a:cubicBezTo>
                <a:cubicBezTo>
                  <a:pt x="8038859" y="2144912"/>
                  <a:pt x="8025068" y="2140001"/>
                  <a:pt x="8009986" y="2140001"/>
                </a:cubicBezTo>
                <a:cubicBezTo>
                  <a:pt x="7992722" y="2140001"/>
                  <a:pt x="7977939" y="2144267"/>
                  <a:pt x="7965636" y="2152800"/>
                </a:cubicBezTo>
                <a:cubicBezTo>
                  <a:pt x="7953333" y="2161333"/>
                  <a:pt x="7943956" y="2173785"/>
                  <a:pt x="7937507" y="2190156"/>
                </a:cubicBezTo>
                <a:cubicBezTo>
                  <a:pt x="7931058" y="2206527"/>
                  <a:pt x="7927833" y="2226222"/>
                  <a:pt x="7927833" y="2249240"/>
                </a:cubicBezTo>
                <a:lnTo>
                  <a:pt x="7927833" y="2349551"/>
                </a:lnTo>
                <a:cubicBezTo>
                  <a:pt x="7927833" y="2372569"/>
                  <a:pt x="7931058" y="2392215"/>
                  <a:pt x="7937507" y="2408486"/>
                </a:cubicBezTo>
                <a:cubicBezTo>
                  <a:pt x="7943956" y="2424758"/>
                  <a:pt x="7953333" y="2437161"/>
                  <a:pt x="7965636" y="2445694"/>
                </a:cubicBezTo>
                <a:cubicBezTo>
                  <a:pt x="7977939" y="2454226"/>
                  <a:pt x="7992722" y="2458493"/>
                  <a:pt x="8009986" y="2458493"/>
                </a:cubicBezTo>
                <a:cubicBezTo>
                  <a:pt x="8026457" y="2458493"/>
                  <a:pt x="8040695" y="2453829"/>
                  <a:pt x="8052700" y="2444503"/>
                </a:cubicBezTo>
                <a:cubicBezTo>
                  <a:pt x="8058703" y="2439840"/>
                  <a:pt x="8063924" y="2434234"/>
                  <a:pt x="8068364" y="2427685"/>
                </a:cubicBezTo>
                <a:lnTo>
                  <a:pt x="8075173" y="2413744"/>
                </a:lnTo>
                <a:lnTo>
                  <a:pt x="8075173" y="2453730"/>
                </a:lnTo>
                <a:lnTo>
                  <a:pt x="8152861" y="2453730"/>
                </a:lnTo>
                <a:lnTo>
                  <a:pt x="8152861" y="2020938"/>
                </a:lnTo>
                <a:close/>
                <a:moveTo>
                  <a:pt x="5941573" y="2020938"/>
                </a:moveTo>
                <a:lnTo>
                  <a:pt x="5941573" y="2184974"/>
                </a:lnTo>
                <a:lnTo>
                  <a:pt x="5934653" y="2172482"/>
                </a:lnTo>
                <a:cubicBezTo>
                  <a:pt x="5929642" y="2165562"/>
                  <a:pt x="5924012" y="2159646"/>
                  <a:pt x="5917761" y="2154735"/>
                </a:cubicBezTo>
                <a:cubicBezTo>
                  <a:pt x="5905259" y="2144912"/>
                  <a:pt x="5891468" y="2140001"/>
                  <a:pt x="5876387" y="2140001"/>
                </a:cubicBezTo>
                <a:cubicBezTo>
                  <a:pt x="5859123" y="2140001"/>
                  <a:pt x="5844339" y="2144267"/>
                  <a:pt x="5832036" y="2152800"/>
                </a:cubicBezTo>
                <a:cubicBezTo>
                  <a:pt x="5819733" y="2161333"/>
                  <a:pt x="5810356" y="2173785"/>
                  <a:pt x="5803907" y="2190156"/>
                </a:cubicBezTo>
                <a:cubicBezTo>
                  <a:pt x="5797458" y="2206527"/>
                  <a:pt x="5794234" y="2226222"/>
                  <a:pt x="5794234" y="2249240"/>
                </a:cubicBezTo>
                <a:lnTo>
                  <a:pt x="5794234" y="2349551"/>
                </a:lnTo>
                <a:cubicBezTo>
                  <a:pt x="5794234" y="2372569"/>
                  <a:pt x="5797458" y="2392215"/>
                  <a:pt x="5803907" y="2408486"/>
                </a:cubicBezTo>
                <a:cubicBezTo>
                  <a:pt x="5810356" y="2424758"/>
                  <a:pt x="5819733" y="2437161"/>
                  <a:pt x="5832036" y="2445694"/>
                </a:cubicBezTo>
                <a:cubicBezTo>
                  <a:pt x="5844339" y="2454226"/>
                  <a:pt x="5859123" y="2458493"/>
                  <a:pt x="5876387" y="2458493"/>
                </a:cubicBezTo>
                <a:cubicBezTo>
                  <a:pt x="5892857" y="2458493"/>
                  <a:pt x="5907095" y="2453829"/>
                  <a:pt x="5919100" y="2444503"/>
                </a:cubicBezTo>
                <a:cubicBezTo>
                  <a:pt x="5925103" y="2439840"/>
                  <a:pt x="5930324" y="2434234"/>
                  <a:pt x="5934764" y="2427685"/>
                </a:cubicBezTo>
                <a:lnTo>
                  <a:pt x="5941573" y="2413744"/>
                </a:lnTo>
                <a:lnTo>
                  <a:pt x="5941573" y="2453730"/>
                </a:lnTo>
                <a:lnTo>
                  <a:pt x="6019262" y="2453730"/>
                </a:lnTo>
                <a:lnTo>
                  <a:pt x="6019262" y="2020938"/>
                </a:lnTo>
                <a:close/>
                <a:moveTo>
                  <a:pt x="7105111" y="1956049"/>
                </a:moveTo>
                <a:lnTo>
                  <a:pt x="7025935" y="2061717"/>
                </a:lnTo>
                <a:lnTo>
                  <a:pt x="7076834" y="2102198"/>
                </a:lnTo>
                <a:lnTo>
                  <a:pt x="7161666" y="2002186"/>
                </a:lnTo>
                <a:close/>
                <a:moveTo>
                  <a:pt x="8548446" y="1606005"/>
                </a:moveTo>
                <a:lnTo>
                  <a:pt x="8594583" y="1606005"/>
                </a:lnTo>
                <a:lnTo>
                  <a:pt x="8594583" y="1638747"/>
                </a:lnTo>
                <a:cubicBezTo>
                  <a:pt x="8594583" y="1649463"/>
                  <a:pt x="8590516" y="1657450"/>
                  <a:pt x="8582379" y="1662709"/>
                </a:cubicBezTo>
                <a:cubicBezTo>
                  <a:pt x="8574244" y="1667967"/>
                  <a:pt x="8562238" y="1670597"/>
                  <a:pt x="8546363" y="1670597"/>
                </a:cubicBezTo>
                <a:cubicBezTo>
                  <a:pt x="8534854" y="1670597"/>
                  <a:pt x="8526222" y="1668265"/>
                  <a:pt x="8520467" y="1663602"/>
                </a:cubicBezTo>
                <a:cubicBezTo>
                  <a:pt x="8514712" y="1658938"/>
                  <a:pt x="8511835" y="1651844"/>
                  <a:pt x="8511835" y="1642319"/>
                </a:cubicBezTo>
                <a:cubicBezTo>
                  <a:pt x="8511835" y="1630214"/>
                  <a:pt x="8514911" y="1621136"/>
                  <a:pt x="8521062" y="1615084"/>
                </a:cubicBezTo>
                <a:cubicBezTo>
                  <a:pt x="8527214" y="1609031"/>
                  <a:pt x="8536342" y="1606005"/>
                  <a:pt x="8548446" y="1606005"/>
                </a:cubicBezTo>
                <a:close/>
                <a:moveTo>
                  <a:pt x="7091122" y="1606005"/>
                </a:moveTo>
                <a:lnTo>
                  <a:pt x="7137258" y="1606005"/>
                </a:lnTo>
                <a:lnTo>
                  <a:pt x="7137258" y="1638747"/>
                </a:lnTo>
                <a:cubicBezTo>
                  <a:pt x="7137258" y="1649463"/>
                  <a:pt x="7133190" y="1657450"/>
                  <a:pt x="7125055" y="1662709"/>
                </a:cubicBezTo>
                <a:cubicBezTo>
                  <a:pt x="7116919" y="1667967"/>
                  <a:pt x="7104913" y="1670597"/>
                  <a:pt x="7089038" y="1670597"/>
                </a:cubicBezTo>
                <a:cubicBezTo>
                  <a:pt x="7077529" y="1670597"/>
                  <a:pt x="7068897" y="1668265"/>
                  <a:pt x="7063142" y="1663602"/>
                </a:cubicBezTo>
                <a:cubicBezTo>
                  <a:pt x="7057387" y="1658938"/>
                  <a:pt x="7054510" y="1651844"/>
                  <a:pt x="7054510" y="1642319"/>
                </a:cubicBezTo>
                <a:cubicBezTo>
                  <a:pt x="7054510" y="1630214"/>
                  <a:pt x="7057586" y="1621136"/>
                  <a:pt x="7063737" y="1615084"/>
                </a:cubicBezTo>
                <a:cubicBezTo>
                  <a:pt x="7069889" y="1609031"/>
                  <a:pt x="7079017" y="1606005"/>
                  <a:pt x="7091122" y="1606005"/>
                </a:cubicBezTo>
                <a:close/>
                <a:moveTo>
                  <a:pt x="9155070" y="1488133"/>
                </a:moveTo>
                <a:cubicBezTo>
                  <a:pt x="9166381" y="1488133"/>
                  <a:pt x="9175162" y="1491507"/>
                  <a:pt x="9181412" y="1498254"/>
                </a:cubicBezTo>
                <a:cubicBezTo>
                  <a:pt x="9187663" y="1505001"/>
                  <a:pt x="9190789" y="1514426"/>
                  <a:pt x="9190789" y="1526531"/>
                </a:cubicBezTo>
                <a:lnTo>
                  <a:pt x="9190789" y="1622674"/>
                </a:lnTo>
                <a:cubicBezTo>
                  <a:pt x="9190789" y="1635175"/>
                  <a:pt x="9187663" y="1644800"/>
                  <a:pt x="9181412" y="1651546"/>
                </a:cubicBezTo>
                <a:cubicBezTo>
                  <a:pt x="9175162" y="1658293"/>
                  <a:pt x="9166381" y="1661667"/>
                  <a:pt x="9155070" y="1661667"/>
                </a:cubicBezTo>
                <a:cubicBezTo>
                  <a:pt x="9143759" y="1661667"/>
                  <a:pt x="9134978" y="1658293"/>
                  <a:pt x="9128727" y="1651546"/>
                </a:cubicBezTo>
                <a:cubicBezTo>
                  <a:pt x="9122476" y="1644800"/>
                  <a:pt x="9119351" y="1635175"/>
                  <a:pt x="9119351" y="1622674"/>
                </a:cubicBezTo>
                <a:lnTo>
                  <a:pt x="9119351" y="1526531"/>
                </a:lnTo>
                <a:cubicBezTo>
                  <a:pt x="9119351" y="1514426"/>
                  <a:pt x="9122526" y="1505001"/>
                  <a:pt x="9128876" y="1498254"/>
                </a:cubicBezTo>
                <a:cubicBezTo>
                  <a:pt x="9135226" y="1491507"/>
                  <a:pt x="9143958" y="1488133"/>
                  <a:pt x="9155070" y="1488133"/>
                </a:cubicBezTo>
                <a:close/>
                <a:moveTo>
                  <a:pt x="9878970" y="1487240"/>
                </a:moveTo>
                <a:cubicBezTo>
                  <a:pt x="9886312" y="1487240"/>
                  <a:pt x="9892563" y="1488729"/>
                  <a:pt x="9897722" y="1491705"/>
                </a:cubicBezTo>
                <a:cubicBezTo>
                  <a:pt x="9902882" y="1494682"/>
                  <a:pt x="9906800" y="1499047"/>
                  <a:pt x="9909480" y="1504802"/>
                </a:cubicBezTo>
                <a:cubicBezTo>
                  <a:pt x="9912158" y="1510557"/>
                  <a:pt x="9913498" y="1517601"/>
                  <a:pt x="9913498" y="1525936"/>
                </a:cubicBezTo>
                <a:lnTo>
                  <a:pt x="9913498" y="1625353"/>
                </a:lnTo>
                <a:cubicBezTo>
                  <a:pt x="9913498" y="1633290"/>
                  <a:pt x="9912158" y="1640087"/>
                  <a:pt x="9909480" y="1645742"/>
                </a:cubicBezTo>
                <a:cubicBezTo>
                  <a:pt x="9906800" y="1651398"/>
                  <a:pt x="9902882" y="1655714"/>
                  <a:pt x="9897722" y="1658690"/>
                </a:cubicBezTo>
                <a:cubicBezTo>
                  <a:pt x="9892563" y="1661667"/>
                  <a:pt x="9886312" y="1663155"/>
                  <a:pt x="9878970" y="1663155"/>
                </a:cubicBezTo>
                <a:cubicBezTo>
                  <a:pt x="9867460" y="1663155"/>
                  <a:pt x="9858580" y="1659434"/>
                  <a:pt x="9852330" y="1651993"/>
                </a:cubicBezTo>
                <a:cubicBezTo>
                  <a:pt x="9846079" y="1644552"/>
                  <a:pt x="9842954" y="1633985"/>
                  <a:pt x="9842954" y="1620293"/>
                </a:cubicBezTo>
                <a:lnTo>
                  <a:pt x="9842954" y="1531293"/>
                </a:lnTo>
                <a:cubicBezTo>
                  <a:pt x="9842954" y="1517204"/>
                  <a:pt x="9846079" y="1506340"/>
                  <a:pt x="9852330" y="1498700"/>
                </a:cubicBezTo>
                <a:cubicBezTo>
                  <a:pt x="9858580" y="1491060"/>
                  <a:pt x="9867460" y="1487240"/>
                  <a:pt x="9878970" y="1487240"/>
                </a:cubicBezTo>
                <a:close/>
                <a:moveTo>
                  <a:pt x="7819486" y="1486943"/>
                </a:moveTo>
                <a:cubicBezTo>
                  <a:pt x="7830797" y="1486943"/>
                  <a:pt x="7839529" y="1490862"/>
                  <a:pt x="7845680" y="1498700"/>
                </a:cubicBezTo>
                <a:cubicBezTo>
                  <a:pt x="7851832" y="1506538"/>
                  <a:pt x="7854908" y="1517502"/>
                  <a:pt x="7854908" y="1531591"/>
                </a:cubicBezTo>
                <a:lnTo>
                  <a:pt x="7854908" y="1618507"/>
                </a:lnTo>
                <a:cubicBezTo>
                  <a:pt x="7854908" y="1632794"/>
                  <a:pt x="7851832" y="1643807"/>
                  <a:pt x="7845680" y="1651546"/>
                </a:cubicBezTo>
                <a:cubicBezTo>
                  <a:pt x="7839529" y="1659286"/>
                  <a:pt x="7830797" y="1663155"/>
                  <a:pt x="7819486" y="1663155"/>
                </a:cubicBezTo>
                <a:cubicBezTo>
                  <a:pt x="7812144" y="1663155"/>
                  <a:pt x="7805844" y="1661617"/>
                  <a:pt x="7800585" y="1658541"/>
                </a:cubicBezTo>
                <a:cubicBezTo>
                  <a:pt x="7795327" y="1655466"/>
                  <a:pt x="7791358" y="1651050"/>
                  <a:pt x="7788679" y="1645296"/>
                </a:cubicBezTo>
                <a:cubicBezTo>
                  <a:pt x="7786000" y="1639541"/>
                  <a:pt x="7784661" y="1632497"/>
                  <a:pt x="7784661" y="1624162"/>
                </a:cubicBezTo>
                <a:lnTo>
                  <a:pt x="7784661" y="1525936"/>
                </a:lnTo>
                <a:cubicBezTo>
                  <a:pt x="7784661" y="1517601"/>
                  <a:pt x="7786000" y="1510507"/>
                  <a:pt x="7788679" y="1504653"/>
                </a:cubicBezTo>
                <a:cubicBezTo>
                  <a:pt x="7791358" y="1498799"/>
                  <a:pt x="7795327" y="1494384"/>
                  <a:pt x="7800585" y="1491407"/>
                </a:cubicBezTo>
                <a:cubicBezTo>
                  <a:pt x="7805844" y="1488431"/>
                  <a:pt x="7812144" y="1486943"/>
                  <a:pt x="7819486" y="1486943"/>
                </a:cubicBezTo>
                <a:close/>
                <a:moveTo>
                  <a:pt x="10167399" y="1485752"/>
                </a:moveTo>
                <a:cubicBezTo>
                  <a:pt x="10179106" y="1485752"/>
                  <a:pt x="10188632" y="1489572"/>
                  <a:pt x="10195974" y="1497212"/>
                </a:cubicBezTo>
                <a:cubicBezTo>
                  <a:pt x="10203316" y="1504852"/>
                  <a:pt x="10206987" y="1515220"/>
                  <a:pt x="10206987" y="1528317"/>
                </a:cubicBezTo>
                <a:lnTo>
                  <a:pt x="10206987" y="1550343"/>
                </a:lnTo>
                <a:lnTo>
                  <a:pt x="10124834" y="1550343"/>
                </a:lnTo>
                <a:lnTo>
                  <a:pt x="10124834" y="1535163"/>
                </a:lnTo>
                <a:cubicBezTo>
                  <a:pt x="10124834" y="1519486"/>
                  <a:pt x="10128554" y="1507332"/>
                  <a:pt x="10135996" y="1498700"/>
                </a:cubicBezTo>
                <a:cubicBezTo>
                  <a:pt x="10143438" y="1490068"/>
                  <a:pt x="10153905" y="1485752"/>
                  <a:pt x="10167399" y="1485752"/>
                </a:cubicBezTo>
                <a:close/>
                <a:moveTo>
                  <a:pt x="8911290" y="1420863"/>
                </a:moveTo>
                <a:lnTo>
                  <a:pt x="8911290" y="1729830"/>
                </a:lnTo>
                <a:lnTo>
                  <a:pt x="8988978" y="1729830"/>
                </a:lnTo>
                <a:lnTo>
                  <a:pt x="8988978" y="1420863"/>
                </a:lnTo>
                <a:close/>
                <a:moveTo>
                  <a:pt x="7992722" y="1420863"/>
                </a:moveTo>
                <a:lnTo>
                  <a:pt x="7992722" y="1631306"/>
                </a:lnTo>
                <a:cubicBezTo>
                  <a:pt x="7992722" y="1664842"/>
                  <a:pt x="7999916" y="1690391"/>
                  <a:pt x="8014302" y="1707952"/>
                </a:cubicBezTo>
                <a:cubicBezTo>
                  <a:pt x="8028689" y="1725514"/>
                  <a:pt x="8049674" y="1734295"/>
                  <a:pt x="8077257" y="1734295"/>
                </a:cubicBezTo>
                <a:cubicBezTo>
                  <a:pt x="8093727" y="1734295"/>
                  <a:pt x="8107568" y="1729136"/>
                  <a:pt x="8118780" y="1718817"/>
                </a:cubicBezTo>
                <a:cubicBezTo>
                  <a:pt x="8124386" y="1713657"/>
                  <a:pt x="8129260" y="1707605"/>
                  <a:pt x="8133402" y="1700660"/>
                </a:cubicBezTo>
                <a:lnTo>
                  <a:pt x="8139467" y="1686722"/>
                </a:lnTo>
                <a:lnTo>
                  <a:pt x="8139467" y="1729830"/>
                </a:lnTo>
                <a:lnTo>
                  <a:pt x="8216560" y="1729830"/>
                </a:lnTo>
                <a:lnTo>
                  <a:pt x="8216560" y="1420863"/>
                </a:lnTo>
                <a:lnTo>
                  <a:pt x="8139467" y="1420863"/>
                </a:lnTo>
                <a:lnTo>
                  <a:pt x="8139467" y="1628329"/>
                </a:lnTo>
                <a:cubicBezTo>
                  <a:pt x="8139467" y="1640236"/>
                  <a:pt x="8136540" y="1649314"/>
                  <a:pt x="8130686" y="1655565"/>
                </a:cubicBezTo>
                <a:cubicBezTo>
                  <a:pt x="8124832" y="1661816"/>
                  <a:pt x="8116250" y="1664842"/>
                  <a:pt x="8104939" y="1664643"/>
                </a:cubicBezTo>
                <a:cubicBezTo>
                  <a:pt x="8093628" y="1664842"/>
                  <a:pt x="8084946" y="1661915"/>
                  <a:pt x="8078894" y="1655863"/>
                </a:cubicBezTo>
                <a:cubicBezTo>
                  <a:pt x="8072842" y="1649810"/>
                  <a:pt x="8069815" y="1641129"/>
                  <a:pt x="8069815" y="1629818"/>
                </a:cubicBezTo>
                <a:lnTo>
                  <a:pt x="8069815" y="1420863"/>
                </a:lnTo>
                <a:close/>
                <a:moveTo>
                  <a:pt x="7568265" y="1420863"/>
                </a:moveTo>
                <a:lnTo>
                  <a:pt x="7568265" y="1729830"/>
                </a:lnTo>
                <a:lnTo>
                  <a:pt x="7645953" y="1729830"/>
                </a:lnTo>
                <a:lnTo>
                  <a:pt x="7645953" y="1420863"/>
                </a:lnTo>
                <a:close/>
                <a:moveTo>
                  <a:pt x="10439457" y="1416100"/>
                </a:moveTo>
                <a:cubicBezTo>
                  <a:pt x="10417034" y="1416100"/>
                  <a:pt x="10397686" y="1419920"/>
                  <a:pt x="10381414" y="1427560"/>
                </a:cubicBezTo>
                <a:cubicBezTo>
                  <a:pt x="10365142" y="1435200"/>
                  <a:pt x="10352640" y="1446164"/>
                  <a:pt x="10343909" y="1460451"/>
                </a:cubicBezTo>
                <a:cubicBezTo>
                  <a:pt x="10335178" y="1474739"/>
                  <a:pt x="10330812" y="1491606"/>
                  <a:pt x="10330812" y="1511053"/>
                </a:cubicBezTo>
                <a:cubicBezTo>
                  <a:pt x="10330812" y="1531492"/>
                  <a:pt x="10334732" y="1547714"/>
                  <a:pt x="10342570" y="1559720"/>
                </a:cubicBezTo>
                <a:cubicBezTo>
                  <a:pt x="10350408" y="1571725"/>
                  <a:pt x="10360131" y="1580456"/>
                  <a:pt x="10371740" y="1585913"/>
                </a:cubicBezTo>
                <a:cubicBezTo>
                  <a:pt x="10383348" y="1591370"/>
                  <a:pt x="10397884" y="1596381"/>
                  <a:pt x="10415346" y="1600945"/>
                </a:cubicBezTo>
                <a:cubicBezTo>
                  <a:pt x="10416140" y="1601143"/>
                  <a:pt x="10416835" y="1601292"/>
                  <a:pt x="10417430" y="1601391"/>
                </a:cubicBezTo>
                <a:cubicBezTo>
                  <a:pt x="10418026" y="1601491"/>
                  <a:pt x="10418621" y="1601640"/>
                  <a:pt x="10419216" y="1601838"/>
                </a:cubicBezTo>
                <a:cubicBezTo>
                  <a:pt x="10421994" y="1602433"/>
                  <a:pt x="10424723" y="1603029"/>
                  <a:pt x="10427402" y="1603624"/>
                </a:cubicBezTo>
                <a:cubicBezTo>
                  <a:pt x="10430080" y="1604219"/>
                  <a:pt x="10432710" y="1604914"/>
                  <a:pt x="10435290" y="1605707"/>
                </a:cubicBezTo>
                <a:cubicBezTo>
                  <a:pt x="10446997" y="1608287"/>
                  <a:pt x="10456076" y="1610569"/>
                  <a:pt x="10462525" y="1612554"/>
                </a:cubicBezTo>
                <a:cubicBezTo>
                  <a:pt x="10468974" y="1614538"/>
                  <a:pt x="10474282" y="1617564"/>
                  <a:pt x="10478450" y="1621632"/>
                </a:cubicBezTo>
                <a:cubicBezTo>
                  <a:pt x="10482617" y="1625700"/>
                  <a:pt x="10484700" y="1631108"/>
                  <a:pt x="10484700" y="1637854"/>
                </a:cubicBezTo>
                <a:cubicBezTo>
                  <a:pt x="10484700" y="1645593"/>
                  <a:pt x="10481129" y="1651795"/>
                  <a:pt x="10473985" y="1656458"/>
                </a:cubicBezTo>
                <a:cubicBezTo>
                  <a:pt x="10466842" y="1661121"/>
                  <a:pt x="10457217" y="1663453"/>
                  <a:pt x="10445112" y="1663453"/>
                </a:cubicBezTo>
                <a:cubicBezTo>
                  <a:pt x="10431420" y="1663453"/>
                  <a:pt x="10419216" y="1660278"/>
                  <a:pt x="10408500" y="1653928"/>
                </a:cubicBezTo>
                <a:cubicBezTo>
                  <a:pt x="10397785" y="1647578"/>
                  <a:pt x="10389450" y="1638450"/>
                  <a:pt x="10383498" y="1626543"/>
                </a:cubicBezTo>
                <a:lnTo>
                  <a:pt x="10320394" y="1659286"/>
                </a:lnTo>
                <a:cubicBezTo>
                  <a:pt x="10324958" y="1675161"/>
                  <a:pt x="10332697" y="1688704"/>
                  <a:pt x="10343612" y="1699916"/>
                </a:cubicBezTo>
                <a:cubicBezTo>
                  <a:pt x="10354526" y="1711127"/>
                  <a:pt x="10368218" y="1719660"/>
                  <a:pt x="10384688" y="1725514"/>
                </a:cubicBezTo>
                <a:cubicBezTo>
                  <a:pt x="10401158" y="1731368"/>
                  <a:pt x="10419812" y="1734295"/>
                  <a:pt x="10440648" y="1734295"/>
                </a:cubicBezTo>
                <a:cubicBezTo>
                  <a:pt x="10464063" y="1734295"/>
                  <a:pt x="10484403" y="1730326"/>
                  <a:pt x="10501667" y="1722389"/>
                </a:cubicBezTo>
                <a:cubicBezTo>
                  <a:pt x="10518931" y="1714451"/>
                  <a:pt x="10532177" y="1703140"/>
                  <a:pt x="10541404" y="1688456"/>
                </a:cubicBezTo>
                <a:cubicBezTo>
                  <a:pt x="10550632" y="1673772"/>
                  <a:pt x="10555245" y="1656507"/>
                  <a:pt x="10555245" y="1636664"/>
                </a:cubicBezTo>
                <a:cubicBezTo>
                  <a:pt x="10555245" y="1613843"/>
                  <a:pt x="10550830" y="1596133"/>
                  <a:pt x="10542000" y="1583532"/>
                </a:cubicBezTo>
                <a:cubicBezTo>
                  <a:pt x="10533168" y="1570931"/>
                  <a:pt x="10522552" y="1562051"/>
                  <a:pt x="10510150" y="1556892"/>
                </a:cubicBezTo>
                <a:cubicBezTo>
                  <a:pt x="10497748" y="1551733"/>
                  <a:pt x="10481724" y="1547168"/>
                  <a:pt x="10462079" y="1543200"/>
                </a:cubicBezTo>
                <a:cubicBezTo>
                  <a:pt x="10461682" y="1543001"/>
                  <a:pt x="10461284" y="1542902"/>
                  <a:pt x="10460888" y="1542902"/>
                </a:cubicBezTo>
                <a:cubicBezTo>
                  <a:pt x="10460491" y="1542902"/>
                  <a:pt x="10460094" y="1542803"/>
                  <a:pt x="10459698" y="1542604"/>
                </a:cubicBezTo>
                <a:cubicBezTo>
                  <a:pt x="10458904" y="1542406"/>
                  <a:pt x="10458060" y="1542208"/>
                  <a:pt x="10457168" y="1542009"/>
                </a:cubicBezTo>
                <a:cubicBezTo>
                  <a:pt x="10456274" y="1541811"/>
                  <a:pt x="10455431" y="1541612"/>
                  <a:pt x="10454638" y="1541414"/>
                </a:cubicBezTo>
                <a:cubicBezTo>
                  <a:pt x="10442334" y="1538834"/>
                  <a:pt x="10432760" y="1536502"/>
                  <a:pt x="10425914" y="1534419"/>
                </a:cubicBezTo>
                <a:cubicBezTo>
                  <a:pt x="10419068" y="1532335"/>
                  <a:pt x="10413362" y="1529359"/>
                  <a:pt x="10408798" y="1525489"/>
                </a:cubicBezTo>
                <a:cubicBezTo>
                  <a:pt x="10404234" y="1521620"/>
                  <a:pt x="10401952" y="1516510"/>
                  <a:pt x="10401952" y="1510160"/>
                </a:cubicBezTo>
                <a:cubicBezTo>
                  <a:pt x="10401952" y="1503016"/>
                  <a:pt x="10405176" y="1497311"/>
                  <a:pt x="10411626" y="1493045"/>
                </a:cubicBezTo>
                <a:cubicBezTo>
                  <a:pt x="10418075" y="1488778"/>
                  <a:pt x="10426956" y="1486645"/>
                  <a:pt x="10438266" y="1486645"/>
                </a:cubicBezTo>
                <a:cubicBezTo>
                  <a:pt x="10449180" y="1486645"/>
                  <a:pt x="10458904" y="1489423"/>
                  <a:pt x="10467436" y="1494979"/>
                </a:cubicBezTo>
                <a:cubicBezTo>
                  <a:pt x="10475969" y="1500536"/>
                  <a:pt x="10482816" y="1508374"/>
                  <a:pt x="10487975" y="1518494"/>
                </a:cubicBezTo>
                <a:lnTo>
                  <a:pt x="10550482" y="1487538"/>
                </a:lnTo>
                <a:cubicBezTo>
                  <a:pt x="10546116" y="1472457"/>
                  <a:pt x="10538774" y="1459558"/>
                  <a:pt x="10528456" y="1448843"/>
                </a:cubicBezTo>
                <a:cubicBezTo>
                  <a:pt x="10518137" y="1438127"/>
                  <a:pt x="10505437" y="1429991"/>
                  <a:pt x="10490356" y="1424435"/>
                </a:cubicBezTo>
                <a:cubicBezTo>
                  <a:pt x="10475274" y="1418879"/>
                  <a:pt x="10458308" y="1416100"/>
                  <a:pt x="10439457" y="1416100"/>
                </a:cubicBezTo>
                <a:close/>
                <a:moveTo>
                  <a:pt x="10167399" y="1416100"/>
                </a:moveTo>
                <a:cubicBezTo>
                  <a:pt x="10142991" y="1416100"/>
                  <a:pt x="10122204" y="1420863"/>
                  <a:pt x="10105040" y="1430388"/>
                </a:cubicBezTo>
                <a:cubicBezTo>
                  <a:pt x="10087875" y="1439913"/>
                  <a:pt x="10074728" y="1453853"/>
                  <a:pt x="10065600" y="1472209"/>
                </a:cubicBezTo>
                <a:cubicBezTo>
                  <a:pt x="10056472" y="1490564"/>
                  <a:pt x="10051908" y="1512640"/>
                  <a:pt x="10051908" y="1538437"/>
                </a:cubicBezTo>
                <a:lnTo>
                  <a:pt x="10051908" y="1617614"/>
                </a:lnTo>
                <a:cubicBezTo>
                  <a:pt x="10051908" y="1642220"/>
                  <a:pt x="10056572" y="1663205"/>
                  <a:pt x="10065898" y="1680568"/>
                </a:cubicBezTo>
                <a:cubicBezTo>
                  <a:pt x="10075224" y="1697931"/>
                  <a:pt x="10088867" y="1711227"/>
                  <a:pt x="10106826" y="1720454"/>
                </a:cubicBezTo>
                <a:cubicBezTo>
                  <a:pt x="10124784" y="1729681"/>
                  <a:pt x="10146265" y="1734295"/>
                  <a:pt x="10171268" y="1734295"/>
                </a:cubicBezTo>
                <a:cubicBezTo>
                  <a:pt x="10199645" y="1734295"/>
                  <a:pt x="10222763" y="1727945"/>
                  <a:pt x="10240622" y="1715245"/>
                </a:cubicBezTo>
                <a:cubicBezTo>
                  <a:pt x="10258482" y="1702545"/>
                  <a:pt x="10270388" y="1683892"/>
                  <a:pt x="10276341" y="1659286"/>
                </a:cubicBezTo>
                <a:lnTo>
                  <a:pt x="10211452" y="1634580"/>
                </a:lnTo>
                <a:cubicBezTo>
                  <a:pt x="10208078" y="1644899"/>
                  <a:pt x="10202820" y="1652688"/>
                  <a:pt x="10195676" y="1657946"/>
                </a:cubicBezTo>
                <a:cubicBezTo>
                  <a:pt x="10188532" y="1663205"/>
                  <a:pt x="10179801" y="1665834"/>
                  <a:pt x="10169482" y="1665834"/>
                </a:cubicBezTo>
                <a:cubicBezTo>
                  <a:pt x="10155195" y="1665834"/>
                  <a:pt x="10144182" y="1661816"/>
                  <a:pt x="10136442" y="1653779"/>
                </a:cubicBezTo>
                <a:cubicBezTo>
                  <a:pt x="10128704" y="1645742"/>
                  <a:pt x="10124834" y="1634282"/>
                  <a:pt x="10124834" y="1619400"/>
                </a:cubicBezTo>
                <a:lnTo>
                  <a:pt x="10124834" y="1605112"/>
                </a:lnTo>
                <a:lnTo>
                  <a:pt x="10279913" y="1605112"/>
                </a:lnTo>
                <a:lnTo>
                  <a:pt x="10279913" y="1550939"/>
                </a:lnTo>
                <a:cubicBezTo>
                  <a:pt x="10279913" y="1522562"/>
                  <a:pt x="10275547" y="1498254"/>
                  <a:pt x="10266816" y="1478013"/>
                </a:cubicBezTo>
                <a:cubicBezTo>
                  <a:pt x="10258085" y="1457772"/>
                  <a:pt x="10245286" y="1442393"/>
                  <a:pt x="10228418" y="1431876"/>
                </a:cubicBezTo>
                <a:cubicBezTo>
                  <a:pt x="10211551" y="1421359"/>
                  <a:pt x="10191212" y="1416100"/>
                  <a:pt x="10167399" y="1416100"/>
                </a:cubicBezTo>
                <a:close/>
                <a:moveTo>
                  <a:pt x="9481896" y="1415803"/>
                </a:moveTo>
                <a:cubicBezTo>
                  <a:pt x="9464831" y="1415803"/>
                  <a:pt x="9450097" y="1420813"/>
                  <a:pt x="9437694" y="1430834"/>
                </a:cubicBezTo>
                <a:cubicBezTo>
                  <a:pt x="9431494" y="1435845"/>
                  <a:pt x="9425875" y="1442009"/>
                  <a:pt x="9420840" y="1449326"/>
                </a:cubicBezTo>
                <a:lnTo>
                  <a:pt x="9413733" y="1462847"/>
                </a:lnTo>
                <a:lnTo>
                  <a:pt x="9413733" y="1420863"/>
                </a:lnTo>
                <a:lnTo>
                  <a:pt x="9335747" y="1420863"/>
                </a:lnTo>
                <a:lnTo>
                  <a:pt x="9335747" y="1729830"/>
                </a:lnTo>
                <a:lnTo>
                  <a:pt x="9413733" y="1729830"/>
                </a:lnTo>
                <a:lnTo>
                  <a:pt x="9413733" y="1527126"/>
                </a:lnTo>
                <a:cubicBezTo>
                  <a:pt x="9413733" y="1514625"/>
                  <a:pt x="9416760" y="1505050"/>
                  <a:pt x="9422812" y="1498402"/>
                </a:cubicBezTo>
                <a:cubicBezTo>
                  <a:pt x="9428864" y="1491755"/>
                  <a:pt x="9437546" y="1488431"/>
                  <a:pt x="9448856" y="1488431"/>
                </a:cubicBezTo>
                <a:cubicBezTo>
                  <a:pt x="9460763" y="1488431"/>
                  <a:pt x="9469891" y="1491755"/>
                  <a:pt x="9476241" y="1498402"/>
                </a:cubicBezTo>
                <a:cubicBezTo>
                  <a:pt x="9482591" y="1505050"/>
                  <a:pt x="9485766" y="1514625"/>
                  <a:pt x="9485766" y="1527126"/>
                </a:cubicBezTo>
                <a:lnTo>
                  <a:pt x="9485766" y="1729830"/>
                </a:lnTo>
                <a:lnTo>
                  <a:pt x="9563454" y="1729830"/>
                </a:lnTo>
                <a:lnTo>
                  <a:pt x="9563454" y="1517899"/>
                </a:lnTo>
                <a:cubicBezTo>
                  <a:pt x="9563454" y="1485554"/>
                  <a:pt x="9556310" y="1460451"/>
                  <a:pt x="9542023" y="1442592"/>
                </a:cubicBezTo>
                <a:cubicBezTo>
                  <a:pt x="9527736" y="1424733"/>
                  <a:pt x="9507694" y="1415803"/>
                  <a:pt x="9481896" y="1415803"/>
                </a:cubicBezTo>
                <a:close/>
                <a:moveTo>
                  <a:pt x="9155070" y="1415803"/>
                </a:moveTo>
                <a:cubicBezTo>
                  <a:pt x="9131258" y="1415803"/>
                  <a:pt x="9110918" y="1420020"/>
                  <a:pt x="9094050" y="1428453"/>
                </a:cubicBezTo>
                <a:cubicBezTo>
                  <a:pt x="9077183" y="1436887"/>
                  <a:pt x="9064334" y="1449190"/>
                  <a:pt x="9055504" y="1465363"/>
                </a:cubicBezTo>
                <a:cubicBezTo>
                  <a:pt x="9046673" y="1481535"/>
                  <a:pt x="9042258" y="1501032"/>
                  <a:pt x="9042258" y="1523852"/>
                </a:cubicBezTo>
                <a:lnTo>
                  <a:pt x="9042258" y="1624757"/>
                </a:lnTo>
                <a:cubicBezTo>
                  <a:pt x="9042258" y="1647776"/>
                  <a:pt x="9046673" y="1667471"/>
                  <a:pt x="9055504" y="1683842"/>
                </a:cubicBezTo>
                <a:cubicBezTo>
                  <a:pt x="9064334" y="1700213"/>
                  <a:pt x="9077183" y="1712715"/>
                  <a:pt x="9094050" y="1721347"/>
                </a:cubicBezTo>
                <a:cubicBezTo>
                  <a:pt x="9110918" y="1729979"/>
                  <a:pt x="9131258" y="1734295"/>
                  <a:pt x="9155070" y="1734295"/>
                </a:cubicBezTo>
                <a:cubicBezTo>
                  <a:pt x="9178882" y="1734295"/>
                  <a:pt x="9199272" y="1730029"/>
                  <a:pt x="9216238" y="1721496"/>
                </a:cubicBezTo>
                <a:cubicBezTo>
                  <a:pt x="9233205" y="1712963"/>
                  <a:pt x="9246103" y="1700561"/>
                  <a:pt x="9254934" y="1684289"/>
                </a:cubicBezTo>
                <a:cubicBezTo>
                  <a:pt x="9263764" y="1668017"/>
                  <a:pt x="9268179" y="1648471"/>
                  <a:pt x="9268179" y="1625650"/>
                </a:cubicBezTo>
                <a:lnTo>
                  <a:pt x="9268179" y="1523852"/>
                </a:lnTo>
                <a:cubicBezTo>
                  <a:pt x="9268179" y="1501032"/>
                  <a:pt x="9263764" y="1481535"/>
                  <a:pt x="9254934" y="1465363"/>
                </a:cubicBezTo>
                <a:cubicBezTo>
                  <a:pt x="9246103" y="1449190"/>
                  <a:pt x="9233205" y="1436887"/>
                  <a:pt x="9216238" y="1428453"/>
                </a:cubicBezTo>
                <a:cubicBezTo>
                  <a:pt x="9199272" y="1420020"/>
                  <a:pt x="9178882" y="1415803"/>
                  <a:pt x="9155070" y="1415803"/>
                </a:cubicBezTo>
                <a:close/>
                <a:moveTo>
                  <a:pt x="8555590" y="1415803"/>
                </a:moveTo>
                <a:cubicBezTo>
                  <a:pt x="8528603" y="1415803"/>
                  <a:pt x="8505931" y="1421855"/>
                  <a:pt x="8487576" y="1433960"/>
                </a:cubicBezTo>
                <a:cubicBezTo>
                  <a:pt x="8469220" y="1446065"/>
                  <a:pt x="8456967" y="1462932"/>
                  <a:pt x="8450815" y="1484561"/>
                </a:cubicBezTo>
                <a:lnTo>
                  <a:pt x="8511537" y="1509565"/>
                </a:lnTo>
                <a:cubicBezTo>
                  <a:pt x="8515903" y="1502024"/>
                  <a:pt x="8521856" y="1496220"/>
                  <a:pt x="8529396" y="1492152"/>
                </a:cubicBezTo>
                <a:cubicBezTo>
                  <a:pt x="8536937" y="1488084"/>
                  <a:pt x="8545371" y="1486050"/>
                  <a:pt x="8554697" y="1486050"/>
                </a:cubicBezTo>
                <a:cubicBezTo>
                  <a:pt x="8567397" y="1486050"/>
                  <a:pt x="8577220" y="1489076"/>
                  <a:pt x="8584165" y="1495128"/>
                </a:cubicBezTo>
                <a:cubicBezTo>
                  <a:pt x="8591111" y="1501181"/>
                  <a:pt x="8594583" y="1509763"/>
                  <a:pt x="8594583" y="1520875"/>
                </a:cubicBezTo>
                <a:lnTo>
                  <a:pt x="8594583" y="1545581"/>
                </a:lnTo>
                <a:lnTo>
                  <a:pt x="8546363" y="1545581"/>
                </a:lnTo>
                <a:cubicBezTo>
                  <a:pt x="8511438" y="1545581"/>
                  <a:pt x="8484996" y="1553766"/>
                  <a:pt x="8467038" y="1570138"/>
                </a:cubicBezTo>
                <a:cubicBezTo>
                  <a:pt x="8449079" y="1586509"/>
                  <a:pt x="8440100" y="1610569"/>
                  <a:pt x="8440100" y="1642319"/>
                </a:cubicBezTo>
                <a:cubicBezTo>
                  <a:pt x="8440100" y="1672680"/>
                  <a:pt x="8447244" y="1695600"/>
                  <a:pt x="8461531" y="1711078"/>
                </a:cubicBezTo>
                <a:cubicBezTo>
                  <a:pt x="8475818" y="1726556"/>
                  <a:pt x="8496952" y="1734295"/>
                  <a:pt x="8524932" y="1734295"/>
                </a:cubicBezTo>
                <a:cubicBezTo>
                  <a:pt x="8538624" y="1734295"/>
                  <a:pt x="8551026" y="1732013"/>
                  <a:pt x="8562139" y="1727449"/>
                </a:cubicBezTo>
                <a:cubicBezTo>
                  <a:pt x="8573251" y="1722885"/>
                  <a:pt x="8582230" y="1716088"/>
                  <a:pt x="8589076" y="1707059"/>
                </a:cubicBezTo>
                <a:lnTo>
                  <a:pt x="8594583" y="1696641"/>
                </a:lnTo>
                <a:lnTo>
                  <a:pt x="8594583" y="1729830"/>
                </a:lnTo>
                <a:lnTo>
                  <a:pt x="8666616" y="1729830"/>
                </a:lnTo>
                <a:lnTo>
                  <a:pt x="8666616" y="1519685"/>
                </a:lnTo>
                <a:cubicBezTo>
                  <a:pt x="8666616" y="1497857"/>
                  <a:pt x="8662250" y="1479154"/>
                  <a:pt x="8653519" y="1463577"/>
                </a:cubicBezTo>
                <a:cubicBezTo>
                  <a:pt x="8644788" y="1447999"/>
                  <a:pt x="8632138" y="1436143"/>
                  <a:pt x="8615568" y="1428007"/>
                </a:cubicBezTo>
                <a:cubicBezTo>
                  <a:pt x="8598998" y="1419871"/>
                  <a:pt x="8579006" y="1415803"/>
                  <a:pt x="8555590" y="1415803"/>
                </a:cubicBezTo>
                <a:close/>
                <a:moveTo>
                  <a:pt x="7848954" y="1415803"/>
                </a:moveTo>
                <a:cubicBezTo>
                  <a:pt x="7834072" y="1415803"/>
                  <a:pt x="7820479" y="1420764"/>
                  <a:pt x="7808175" y="1430686"/>
                </a:cubicBezTo>
                <a:cubicBezTo>
                  <a:pt x="7802024" y="1435647"/>
                  <a:pt x="7796468" y="1441600"/>
                  <a:pt x="7791507" y="1448545"/>
                </a:cubicBezTo>
                <a:lnTo>
                  <a:pt x="7784661" y="1460992"/>
                </a:lnTo>
                <a:lnTo>
                  <a:pt x="7784661" y="1420863"/>
                </a:lnTo>
                <a:lnTo>
                  <a:pt x="7706972" y="1420863"/>
                </a:lnTo>
                <a:lnTo>
                  <a:pt x="7706972" y="1855441"/>
                </a:lnTo>
                <a:lnTo>
                  <a:pt x="7784661" y="1855441"/>
                </a:lnTo>
                <a:lnTo>
                  <a:pt x="7784661" y="1689918"/>
                </a:lnTo>
                <a:lnTo>
                  <a:pt x="7791358" y="1703748"/>
                </a:lnTo>
                <a:cubicBezTo>
                  <a:pt x="7795724" y="1710272"/>
                  <a:pt x="7800833" y="1715840"/>
                  <a:pt x="7806687" y="1720454"/>
                </a:cubicBezTo>
                <a:cubicBezTo>
                  <a:pt x="7818395" y="1729681"/>
                  <a:pt x="7832286" y="1734295"/>
                  <a:pt x="7848359" y="1734295"/>
                </a:cubicBezTo>
                <a:cubicBezTo>
                  <a:pt x="7866020" y="1734295"/>
                  <a:pt x="7881101" y="1729979"/>
                  <a:pt x="7893603" y="1721347"/>
                </a:cubicBezTo>
                <a:cubicBezTo>
                  <a:pt x="7906104" y="1712715"/>
                  <a:pt x="7915630" y="1700164"/>
                  <a:pt x="7922178" y="1683693"/>
                </a:cubicBezTo>
                <a:cubicBezTo>
                  <a:pt x="7928726" y="1667223"/>
                  <a:pt x="7932000" y="1647280"/>
                  <a:pt x="7932000" y="1623865"/>
                </a:cubicBezTo>
                <a:lnTo>
                  <a:pt x="7932000" y="1525936"/>
                </a:lnTo>
                <a:cubicBezTo>
                  <a:pt x="7932000" y="1502718"/>
                  <a:pt x="7928726" y="1482875"/>
                  <a:pt x="7922178" y="1466404"/>
                </a:cubicBezTo>
                <a:cubicBezTo>
                  <a:pt x="7915630" y="1449934"/>
                  <a:pt x="7906154" y="1437383"/>
                  <a:pt x="7893752" y="1428751"/>
                </a:cubicBezTo>
                <a:cubicBezTo>
                  <a:pt x="7881349" y="1420119"/>
                  <a:pt x="7866417" y="1415803"/>
                  <a:pt x="7848954" y="1415803"/>
                </a:cubicBezTo>
                <a:close/>
                <a:moveTo>
                  <a:pt x="7424497" y="1415803"/>
                </a:moveTo>
                <a:cubicBezTo>
                  <a:pt x="7407431" y="1415803"/>
                  <a:pt x="7392697" y="1420813"/>
                  <a:pt x="7380295" y="1430834"/>
                </a:cubicBezTo>
                <a:cubicBezTo>
                  <a:pt x="7374094" y="1435845"/>
                  <a:pt x="7368475" y="1442009"/>
                  <a:pt x="7363440" y="1449326"/>
                </a:cubicBezTo>
                <a:lnTo>
                  <a:pt x="7356333" y="1462847"/>
                </a:lnTo>
                <a:lnTo>
                  <a:pt x="7356333" y="1420863"/>
                </a:lnTo>
                <a:lnTo>
                  <a:pt x="7278348" y="1420863"/>
                </a:lnTo>
                <a:lnTo>
                  <a:pt x="7278348" y="1729830"/>
                </a:lnTo>
                <a:lnTo>
                  <a:pt x="7356333" y="1729830"/>
                </a:lnTo>
                <a:lnTo>
                  <a:pt x="7356333" y="1527126"/>
                </a:lnTo>
                <a:cubicBezTo>
                  <a:pt x="7356333" y="1514625"/>
                  <a:pt x="7359360" y="1505050"/>
                  <a:pt x="7365412" y="1498402"/>
                </a:cubicBezTo>
                <a:cubicBezTo>
                  <a:pt x="7371464" y="1491755"/>
                  <a:pt x="7380146" y="1488431"/>
                  <a:pt x="7391457" y="1488431"/>
                </a:cubicBezTo>
                <a:cubicBezTo>
                  <a:pt x="7403363" y="1488431"/>
                  <a:pt x="7412491" y="1491755"/>
                  <a:pt x="7418841" y="1498402"/>
                </a:cubicBezTo>
                <a:cubicBezTo>
                  <a:pt x="7425191" y="1505050"/>
                  <a:pt x="7428366" y="1514625"/>
                  <a:pt x="7428366" y="1527126"/>
                </a:cubicBezTo>
                <a:lnTo>
                  <a:pt x="7428366" y="1729830"/>
                </a:lnTo>
                <a:lnTo>
                  <a:pt x="7506055" y="1729830"/>
                </a:lnTo>
                <a:lnTo>
                  <a:pt x="7506055" y="1517899"/>
                </a:lnTo>
                <a:cubicBezTo>
                  <a:pt x="7506055" y="1485554"/>
                  <a:pt x="7498911" y="1460451"/>
                  <a:pt x="7484623" y="1442592"/>
                </a:cubicBezTo>
                <a:cubicBezTo>
                  <a:pt x="7470336" y="1424733"/>
                  <a:pt x="7450294" y="1415803"/>
                  <a:pt x="7424497" y="1415803"/>
                </a:cubicBezTo>
                <a:close/>
                <a:moveTo>
                  <a:pt x="7098265" y="1415803"/>
                </a:moveTo>
                <a:cubicBezTo>
                  <a:pt x="7071278" y="1415803"/>
                  <a:pt x="7048606" y="1421855"/>
                  <a:pt x="7030251" y="1433960"/>
                </a:cubicBezTo>
                <a:cubicBezTo>
                  <a:pt x="7011896" y="1446065"/>
                  <a:pt x="6999642" y="1462932"/>
                  <a:pt x="6993491" y="1484561"/>
                </a:cubicBezTo>
                <a:lnTo>
                  <a:pt x="7054212" y="1509565"/>
                </a:lnTo>
                <a:cubicBezTo>
                  <a:pt x="7058578" y="1502024"/>
                  <a:pt x="7064531" y="1496220"/>
                  <a:pt x="7072072" y="1492152"/>
                </a:cubicBezTo>
                <a:cubicBezTo>
                  <a:pt x="7079612" y="1488084"/>
                  <a:pt x="7088046" y="1486050"/>
                  <a:pt x="7097372" y="1486050"/>
                </a:cubicBezTo>
                <a:cubicBezTo>
                  <a:pt x="7110073" y="1486050"/>
                  <a:pt x="7119895" y="1489076"/>
                  <a:pt x="7126841" y="1495128"/>
                </a:cubicBezTo>
                <a:cubicBezTo>
                  <a:pt x="7133786" y="1501181"/>
                  <a:pt x="7137258" y="1509763"/>
                  <a:pt x="7137258" y="1520875"/>
                </a:cubicBezTo>
                <a:lnTo>
                  <a:pt x="7137258" y="1545581"/>
                </a:lnTo>
                <a:lnTo>
                  <a:pt x="7089038" y="1545581"/>
                </a:lnTo>
                <a:cubicBezTo>
                  <a:pt x="7054113" y="1545581"/>
                  <a:pt x="7027671" y="1553766"/>
                  <a:pt x="7009713" y="1570138"/>
                </a:cubicBezTo>
                <a:cubicBezTo>
                  <a:pt x="6991754" y="1586509"/>
                  <a:pt x="6982775" y="1610569"/>
                  <a:pt x="6982775" y="1642319"/>
                </a:cubicBezTo>
                <a:cubicBezTo>
                  <a:pt x="6982775" y="1672680"/>
                  <a:pt x="6989919" y="1695600"/>
                  <a:pt x="7004206" y="1711078"/>
                </a:cubicBezTo>
                <a:cubicBezTo>
                  <a:pt x="7018494" y="1726556"/>
                  <a:pt x="7039627" y="1734295"/>
                  <a:pt x="7067607" y="1734295"/>
                </a:cubicBezTo>
                <a:cubicBezTo>
                  <a:pt x="7081299" y="1734295"/>
                  <a:pt x="7093701" y="1732013"/>
                  <a:pt x="7104814" y="1727449"/>
                </a:cubicBezTo>
                <a:cubicBezTo>
                  <a:pt x="7115926" y="1722885"/>
                  <a:pt x="7124906" y="1716088"/>
                  <a:pt x="7131752" y="1707059"/>
                </a:cubicBezTo>
                <a:lnTo>
                  <a:pt x="7137258" y="1696641"/>
                </a:lnTo>
                <a:lnTo>
                  <a:pt x="7137258" y="1729830"/>
                </a:lnTo>
                <a:lnTo>
                  <a:pt x="7209291" y="1729830"/>
                </a:lnTo>
                <a:lnTo>
                  <a:pt x="7209291" y="1519685"/>
                </a:lnTo>
                <a:cubicBezTo>
                  <a:pt x="7209291" y="1497857"/>
                  <a:pt x="7204926" y="1479154"/>
                  <a:pt x="7196194" y="1463577"/>
                </a:cubicBezTo>
                <a:cubicBezTo>
                  <a:pt x="7187463" y="1447999"/>
                  <a:pt x="7174813" y="1436143"/>
                  <a:pt x="7158243" y="1428007"/>
                </a:cubicBezTo>
                <a:cubicBezTo>
                  <a:pt x="7141674" y="1419871"/>
                  <a:pt x="7121681" y="1415803"/>
                  <a:pt x="7098265" y="1415803"/>
                </a:cubicBezTo>
                <a:close/>
                <a:moveTo>
                  <a:pt x="8741030" y="1330971"/>
                </a:moveTo>
                <a:lnTo>
                  <a:pt x="8741030" y="1420863"/>
                </a:lnTo>
                <a:lnTo>
                  <a:pt x="8711860" y="1420863"/>
                </a:lnTo>
                <a:lnTo>
                  <a:pt x="8711860" y="1489324"/>
                </a:lnTo>
                <a:lnTo>
                  <a:pt x="8741030" y="1489324"/>
                </a:lnTo>
                <a:lnTo>
                  <a:pt x="8741030" y="1649463"/>
                </a:lnTo>
                <a:cubicBezTo>
                  <a:pt x="8741030" y="1676450"/>
                  <a:pt x="8747430" y="1696840"/>
                  <a:pt x="8760229" y="1710631"/>
                </a:cubicBezTo>
                <a:cubicBezTo>
                  <a:pt x="8773028" y="1724423"/>
                  <a:pt x="8793120" y="1731318"/>
                  <a:pt x="8820504" y="1731318"/>
                </a:cubicBezTo>
                <a:lnTo>
                  <a:pt x="8857414" y="1731318"/>
                </a:lnTo>
                <a:lnTo>
                  <a:pt x="8857414" y="1655714"/>
                </a:lnTo>
                <a:lnTo>
                  <a:pt x="8836578" y="1655714"/>
                </a:lnTo>
                <a:cubicBezTo>
                  <a:pt x="8830823" y="1655714"/>
                  <a:pt x="8826408" y="1653779"/>
                  <a:pt x="8823332" y="1649909"/>
                </a:cubicBezTo>
                <a:cubicBezTo>
                  <a:pt x="8820256" y="1646040"/>
                  <a:pt x="8818718" y="1640533"/>
                  <a:pt x="8818718" y="1633390"/>
                </a:cubicBezTo>
                <a:lnTo>
                  <a:pt x="8818718" y="1489324"/>
                </a:lnTo>
                <a:lnTo>
                  <a:pt x="8857414" y="1489324"/>
                </a:lnTo>
                <a:lnTo>
                  <a:pt x="8857414" y="1420863"/>
                </a:lnTo>
                <a:lnTo>
                  <a:pt x="8818718" y="1420863"/>
                </a:lnTo>
                <a:lnTo>
                  <a:pt x="8818718" y="1330971"/>
                </a:lnTo>
                <a:close/>
                <a:moveTo>
                  <a:pt x="9913498" y="1297038"/>
                </a:moveTo>
                <a:lnTo>
                  <a:pt x="9913498" y="1461074"/>
                </a:lnTo>
                <a:lnTo>
                  <a:pt x="9906578" y="1448582"/>
                </a:lnTo>
                <a:cubicBezTo>
                  <a:pt x="9901567" y="1441662"/>
                  <a:pt x="9895936" y="1435746"/>
                  <a:pt x="9889686" y="1430834"/>
                </a:cubicBezTo>
                <a:cubicBezTo>
                  <a:pt x="9877184" y="1421012"/>
                  <a:pt x="9863392" y="1416100"/>
                  <a:pt x="9848312" y="1416100"/>
                </a:cubicBezTo>
                <a:cubicBezTo>
                  <a:pt x="9831047" y="1416100"/>
                  <a:pt x="9816264" y="1420367"/>
                  <a:pt x="9803960" y="1428900"/>
                </a:cubicBezTo>
                <a:cubicBezTo>
                  <a:pt x="9791658" y="1437433"/>
                  <a:pt x="9782282" y="1449884"/>
                  <a:pt x="9775832" y="1466256"/>
                </a:cubicBezTo>
                <a:cubicBezTo>
                  <a:pt x="9769382" y="1482627"/>
                  <a:pt x="9766158" y="1502322"/>
                  <a:pt x="9766158" y="1525340"/>
                </a:cubicBezTo>
                <a:lnTo>
                  <a:pt x="9766158" y="1625650"/>
                </a:lnTo>
                <a:cubicBezTo>
                  <a:pt x="9766158" y="1648669"/>
                  <a:pt x="9769382" y="1668314"/>
                  <a:pt x="9775832" y="1684586"/>
                </a:cubicBezTo>
                <a:cubicBezTo>
                  <a:pt x="9782282" y="1700858"/>
                  <a:pt x="9791658" y="1713261"/>
                  <a:pt x="9803960" y="1721793"/>
                </a:cubicBezTo>
                <a:cubicBezTo>
                  <a:pt x="9816264" y="1730326"/>
                  <a:pt x="9831047" y="1734593"/>
                  <a:pt x="9848312" y="1734593"/>
                </a:cubicBezTo>
                <a:cubicBezTo>
                  <a:pt x="9864782" y="1734593"/>
                  <a:pt x="9879020" y="1729929"/>
                  <a:pt x="9891025" y="1720603"/>
                </a:cubicBezTo>
                <a:cubicBezTo>
                  <a:pt x="9897028" y="1715940"/>
                  <a:pt x="9902249" y="1710334"/>
                  <a:pt x="9906689" y="1703785"/>
                </a:cubicBezTo>
                <a:lnTo>
                  <a:pt x="9913498" y="1689844"/>
                </a:lnTo>
                <a:lnTo>
                  <a:pt x="9913498" y="1729830"/>
                </a:lnTo>
                <a:lnTo>
                  <a:pt x="9991186" y="1729830"/>
                </a:lnTo>
                <a:lnTo>
                  <a:pt x="9991186" y="1297038"/>
                </a:lnTo>
                <a:close/>
                <a:moveTo>
                  <a:pt x="8911290" y="1297038"/>
                </a:moveTo>
                <a:lnTo>
                  <a:pt x="8911290" y="1374429"/>
                </a:lnTo>
                <a:lnTo>
                  <a:pt x="8988978" y="1374429"/>
                </a:lnTo>
                <a:lnTo>
                  <a:pt x="8988978" y="1297038"/>
                </a:lnTo>
                <a:close/>
                <a:moveTo>
                  <a:pt x="8287997" y="1297038"/>
                </a:moveTo>
                <a:lnTo>
                  <a:pt x="8287997" y="1647975"/>
                </a:lnTo>
                <a:cubicBezTo>
                  <a:pt x="8287997" y="1673970"/>
                  <a:pt x="8294744" y="1694111"/>
                  <a:pt x="8308238" y="1708399"/>
                </a:cubicBezTo>
                <a:cubicBezTo>
                  <a:pt x="8321732" y="1722686"/>
                  <a:pt x="8340583" y="1729830"/>
                  <a:pt x="8364793" y="1729830"/>
                </a:cubicBezTo>
                <a:lnTo>
                  <a:pt x="8399321" y="1729830"/>
                </a:lnTo>
                <a:lnTo>
                  <a:pt x="8399321" y="1654225"/>
                </a:lnTo>
                <a:lnTo>
                  <a:pt x="8387712" y="1654225"/>
                </a:lnTo>
                <a:cubicBezTo>
                  <a:pt x="8380767" y="1654225"/>
                  <a:pt x="8375360" y="1652291"/>
                  <a:pt x="8371490" y="1648421"/>
                </a:cubicBezTo>
                <a:cubicBezTo>
                  <a:pt x="8367620" y="1644552"/>
                  <a:pt x="8365686" y="1639045"/>
                  <a:pt x="8365686" y="1631901"/>
                </a:cubicBezTo>
                <a:lnTo>
                  <a:pt x="8365686" y="1297038"/>
                </a:lnTo>
                <a:close/>
                <a:moveTo>
                  <a:pt x="7568265" y="1297038"/>
                </a:moveTo>
                <a:lnTo>
                  <a:pt x="7568265" y="1374429"/>
                </a:lnTo>
                <a:lnTo>
                  <a:pt x="7645953" y="1374429"/>
                </a:lnTo>
                <a:lnTo>
                  <a:pt x="7645953" y="1297038"/>
                </a:lnTo>
                <a:close/>
                <a:moveTo>
                  <a:pt x="6584511" y="1297038"/>
                </a:moveTo>
                <a:lnTo>
                  <a:pt x="6584511" y="1729830"/>
                </a:lnTo>
                <a:lnTo>
                  <a:pt x="6655055" y="1729830"/>
                </a:lnTo>
                <a:lnTo>
                  <a:pt x="6655055" y="1449924"/>
                </a:lnTo>
                <a:lnTo>
                  <a:pt x="6723516" y="1667322"/>
                </a:lnTo>
                <a:lnTo>
                  <a:pt x="6777987" y="1667322"/>
                </a:lnTo>
                <a:lnTo>
                  <a:pt x="6847044" y="1441475"/>
                </a:lnTo>
                <a:lnTo>
                  <a:pt x="6847044" y="1729830"/>
                </a:lnTo>
                <a:lnTo>
                  <a:pt x="6916993" y="1729830"/>
                </a:lnTo>
                <a:lnTo>
                  <a:pt x="6916993" y="1297038"/>
                </a:lnTo>
                <a:lnTo>
                  <a:pt x="6828589" y="1297038"/>
                </a:lnTo>
                <a:lnTo>
                  <a:pt x="6750603" y="1560464"/>
                </a:lnTo>
                <a:lnTo>
                  <a:pt x="6673510" y="1297038"/>
                </a:lnTo>
                <a:close/>
                <a:moveTo>
                  <a:pt x="0" y="0"/>
                </a:moveTo>
                <a:lnTo>
                  <a:pt x="12192000" y="0"/>
                </a:lnTo>
                <a:lnTo>
                  <a:pt x="12192000" y="6858000"/>
                </a:lnTo>
                <a:lnTo>
                  <a:pt x="0" y="68580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MA" dirty="0"/>
          </a:p>
        </p:txBody>
      </p:sp>
      <p:pic>
        <p:nvPicPr>
          <p:cNvPr id="3" name="Picture 2">
            <a:extLst>
              <a:ext uri="{FF2B5EF4-FFF2-40B4-BE49-F238E27FC236}">
                <a16:creationId xmlns:a16="http://schemas.microsoft.com/office/drawing/2014/main" id="{8856C8C7-CC74-4F4E-8FC0-8F96BA4223A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487584" y="3511332"/>
            <a:ext cx="2547256" cy="2547256"/>
          </a:xfrm>
          <a:prstGeom prst="rect">
            <a:avLst/>
          </a:prstGeom>
        </p:spPr>
      </p:pic>
      <p:pic>
        <p:nvPicPr>
          <p:cNvPr id="5" name="Graphic 4">
            <a:extLst>
              <a:ext uri="{FF2B5EF4-FFF2-40B4-BE49-F238E27FC236}">
                <a16:creationId xmlns:a16="http://schemas.microsoft.com/office/drawing/2014/main" id="{9FFEDD86-A28F-45AC-8203-56A4D7751B2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714623" y="309254"/>
            <a:ext cx="2388082" cy="2388082"/>
          </a:xfrm>
          <a:prstGeom prst="rect">
            <a:avLst/>
          </a:prstGeom>
        </p:spPr>
      </p:pic>
      <p:sp>
        <p:nvSpPr>
          <p:cNvPr id="9" name="TextBox 8">
            <a:extLst>
              <a:ext uri="{FF2B5EF4-FFF2-40B4-BE49-F238E27FC236}">
                <a16:creationId xmlns:a16="http://schemas.microsoft.com/office/drawing/2014/main" id="{1F9DCEA3-1340-4DAF-972C-FF35F85C1E89}"/>
              </a:ext>
            </a:extLst>
          </p:cNvPr>
          <p:cNvSpPr txBox="1"/>
          <p:nvPr/>
        </p:nvSpPr>
        <p:spPr>
          <a:xfrm>
            <a:off x="9085084" y="3016754"/>
            <a:ext cx="2023806"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Insertion de données</a:t>
            </a:r>
          </a:p>
        </p:txBody>
      </p:sp>
      <p:sp>
        <p:nvSpPr>
          <p:cNvPr id="11" name="TextBox 10">
            <a:extLst>
              <a:ext uri="{FF2B5EF4-FFF2-40B4-BE49-F238E27FC236}">
                <a16:creationId xmlns:a16="http://schemas.microsoft.com/office/drawing/2014/main" id="{B0D44F71-C360-4837-AB95-F067CC40BCF5}"/>
              </a:ext>
            </a:extLst>
          </p:cNvPr>
          <p:cNvSpPr txBox="1"/>
          <p:nvPr/>
        </p:nvSpPr>
        <p:spPr>
          <a:xfrm>
            <a:off x="9085084" y="3365444"/>
            <a:ext cx="2671434" cy="584775"/>
          </a:xfrm>
          <a:prstGeom prst="rect">
            <a:avLst/>
          </a:prstGeom>
          <a:noFill/>
        </p:spPr>
        <p:txBody>
          <a:bodyPr wrap="square">
            <a:spAutoFit/>
          </a:bodyPr>
          <a:lstStyle/>
          <a:p>
            <a:r>
              <a:rPr lang="fr-FR"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Récupération de documents &amp; filtres de recherche</a:t>
            </a:r>
          </a:p>
        </p:txBody>
      </p:sp>
      <p:sp>
        <p:nvSpPr>
          <p:cNvPr id="13" name="TextBox 12">
            <a:extLst>
              <a:ext uri="{FF2B5EF4-FFF2-40B4-BE49-F238E27FC236}">
                <a16:creationId xmlns:a16="http://schemas.microsoft.com/office/drawing/2014/main" id="{A3948157-000F-4A07-A288-52FC69697B5E}"/>
              </a:ext>
            </a:extLst>
          </p:cNvPr>
          <p:cNvSpPr txBox="1"/>
          <p:nvPr/>
        </p:nvSpPr>
        <p:spPr>
          <a:xfrm>
            <a:off x="9085084" y="3960355"/>
            <a:ext cx="2760345" cy="338554"/>
          </a:xfrm>
          <a:prstGeom prst="rect">
            <a:avLst/>
          </a:prstGeom>
          <a:noFill/>
        </p:spPr>
        <p:txBody>
          <a:bodyPr wrap="square">
            <a:spAutoFit/>
          </a:bodyPr>
          <a:lstStyle/>
          <a:p>
            <a:r>
              <a:rPr lang="fr-FR"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Projections et Tri des données</a:t>
            </a:r>
          </a:p>
        </p:txBody>
      </p:sp>
      <p:sp>
        <p:nvSpPr>
          <p:cNvPr id="15" name="TextBox 14">
            <a:extLst>
              <a:ext uri="{FF2B5EF4-FFF2-40B4-BE49-F238E27FC236}">
                <a16:creationId xmlns:a16="http://schemas.microsoft.com/office/drawing/2014/main" id="{50965169-B2D8-4EB9-BAD1-34CD15143DFB}"/>
              </a:ext>
            </a:extLst>
          </p:cNvPr>
          <p:cNvSpPr txBox="1"/>
          <p:nvPr/>
        </p:nvSpPr>
        <p:spPr>
          <a:xfrm>
            <a:off x="9085084" y="4309045"/>
            <a:ext cx="2547257" cy="584775"/>
          </a:xfrm>
          <a:prstGeom prst="rect">
            <a:avLst/>
          </a:prstGeom>
          <a:noFill/>
        </p:spPr>
        <p:txBody>
          <a:bodyPr wrap="square">
            <a:spAutoFit/>
          </a:bodyPr>
          <a:lstStyle/>
          <a:p>
            <a:r>
              <a:rPr lang="fr-FR"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Parcours de données avec les curseurs</a:t>
            </a:r>
          </a:p>
        </p:txBody>
      </p:sp>
      <p:sp>
        <p:nvSpPr>
          <p:cNvPr id="17" name="TextBox 16">
            <a:extLst>
              <a:ext uri="{FF2B5EF4-FFF2-40B4-BE49-F238E27FC236}">
                <a16:creationId xmlns:a16="http://schemas.microsoft.com/office/drawing/2014/main" id="{9E6FAAA9-E6BA-4A99-A183-69A112D300FF}"/>
              </a:ext>
            </a:extLst>
          </p:cNvPr>
          <p:cNvSpPr txBox="1"/>
          <p:nvPr/>
        </p:nvSpPr>
        <p:spPr>
          <a:xfrm>
            <a:off x="9085084" y="4903956"/>
            <a:ext cx="2648857"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Modification des documents</a:t>
            </a:r>
          </a:p>
        </p:txBody>
      </p:sp>
      <p:sp>
        <p:nvSpPr>
          <p:cNvPr id="19" name="TextBox 18">
            <a:extLst>
              <a:ext uri="{FF2B5EF4-FFF2-40B4-BE49-F238E27FC236}">
                <a16:creationId xmlns:a16="http://schemas.microsoft.com/office/drawing/2014/main" id="{C5928FA5-7BCC-4058-9EA0-1935B617B1C0}"/>
              </a:ext>
            </a:extLst>
          </p:cNvPr>
          <p:cNvSpPr txBox="1"/>
          <p:nvPr/>
        </p:nvSpPr>
        <p:spPr>
          <a:xfrm>
            <a:off x="9085084" y="5252646"/>
            <a:ext cx="2619828"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Suppression des documents</a:t>
            </a:r>
          </a:p>
        </p:txBody>
      </p:sp>
      <p:sp>
        <p:nvSpPr>
          <p:cNvPr id="21" name="TextBox 20">
            <a:extLst>
              <a:ext uri="{FF2B5EF4-FFF2-40B4-BE49-F238E27FC236}">
                <a16:creationId xmlns:a16="http://schemas.microsoft.com/office/drawing/2014/main" id="{A89A8099-9CCD-40E5-B2C6-B0F0A85D4C37}"/>
              </a:ext>
            </a:extLst>
          </p:cNvPr>
          <p:cNvSpPr txBox="1"/>
          <p:nvPr/>
        </p:nvSpPr>
        <p:spPr>
          <a:xfrm>
            <a:off x="9085084" y="5658487"/>
            <a:ext cx="2616199" cy="584775"/>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Sécurité et validation des documents</a:t>
            </a:r>
            <a:endPar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latin typeface="Bahnschrift SemiCondensed" panose="020B0502040204020203" pitchFamily="34" charset="0"/>
            </a:endParaRPr>
          </a:p>
        </p:txBody>
      </p:sp>
      <p:pic>
        <p:nvPicPr>
          <p:cNvPr id="33" name="Picture 2" descr="Faculté des Sciences Ben M'Sick – Faculté des Sciences Ben M'Sick">
            <a:extLst>
              <a:ext uri="{FF2B5EF4-FFF2-40B4-BE49-F238E27FC236}">
                <a16:creationId xmlns:a16="http://schemas.microsoft.com/office/drawing/2014/main" id="{22E99048-0D4E-4099-BE0B-73C30FB2960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7483" y="121937"/>
            <a:ext cx="2645532" cy="1031408"/>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35">
            <a:extLst>
              <a:ext uri="{FF2B5EF4-FFF2-40B4-BE49-F238E27FC236}">
                <a16:creationId xmlns:a16="http://schemas.microsoft.com/office/drawing/2014/main" id="{1F182824-285D-47BB-A91A-2C5322E80BB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594924" y="0"/>
            <a:ext cx="2118869" cy="1132609"/>
          </a:xfrm>
          <a:prstGeom prst="rect">
            <a:avLst/>
          </a:prstGeom>
        </p:spPr>
      </p:pic>
      <p:pic>
        <p:nvPicPr>
          <p:cNvPr id="38" name="Picture 37">
            <a:extLst>
              <a:ext uri="{FF2B5EF4-FFF2-40B4-BE49-F238E27FC236}">
                <a16:creationId xmlns:a16="http://schemas.microsoft.com/office/drawing/2014/main" id="{2F217507-E4DB-4A3F-8F54-9E195797F3EC}"/>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367076" y="2626926"/>
            <a:ext cx="869245" cy="869245"/>
          </a:xfrm>
          <a:prstGeom prst="rect">
            <a:avLst/>
          </a:prstGeom>
        </p:spPr>
      </p:pic>
      <p:pic>
        <p:nvPicPr>
          <p:cNvPr id="40" name="Picture 39">
            <a:extLst>
              <a:ext uri="{FF2B5EF4-FFF2-40B4-BE49-F238E27FC236}">
                <a16:creationId xmlns:a16="http://schemas.microsoft.com/office/drawing/2014/main" id="{F7032465-F08A-4F87-AEE4-D327D97236E4}"/>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974548" y="4384070"/>
            <a:ext cx="613341" cy="613341"/>
          </a:xfrm>
          <a:prstGeom prst="rect">
            <a:avLst/>
          </a:prstGeom>
        </p:spPr>
      </p:pic>
      <p:pic>
        <p:nvPicPr>
          <p:cNvPr id="46" name="Picture 45">
            <a:extLst>
              <a:ext uri="{FF2B5EF4-FFF2-40B4-BE49-F238E27FC236}">
                <a16:creationId xmlns:a16="http://schemas.microsoft.com/office/drawing/2014/main" id="{07692A91-2B1C-444D-B591-3EF4F319D1C2}"/>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403919" y="6078837"/>
            <a:ext cx="734817" cy="734817"/>
          </a:xfrm>
          <a:prstGeom prst="rect">
            <a:avLst/>
          </a:prstGeom>
        </p:spPr>
      </p:pic>
      <p:pic>
        <p:nvPicPr>
          <p:cNvPr id="48" name="Picture 47">
            <a:extLst>
              <a:ext uri="{FF2B5EF4-FFF2-40B4-BE49-F238E27FC236}">
                <a16:creationId xmlns:a16="http://schemas.microsoft.com/office/drawing/2014/main" id="{537064C4-4B16-4DE6-A4AB-137E572B1771}"/>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5312601" y="5328897"/>
            <a:ext cx="745925" cy="745925"/>
          </a:xfrm>
          <a:prstGeom prst="rect">
            <a:avLst/>
          </a:prstGeom>
        </p:spPr>
      </p:pic>
      <p:pic>
        <p:nvPicPr>
          <p:cNvPr id="52" name="Picture 51">
            <a:extLst>
              <a:ext uri="{FF2B5EF4-FFF2-40B4-BE49-F238E27FC236}">
                <a16:creationId xmlns:a16="http://schemas.microsoft.com/office/drawing/2014/main" id="{E30A1E8C-9B82-467F-B4AC-4768C326ABB8}"/>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4934534" y="4281729"/>
            <a:ext cx="636730" cy="636730"/>
          </a:xfrm>
          <a:prstGeom prst="rect">
            <a:avLst/>
          </a:prstGeom>
        </p:spPr>
      </p:pic>
      <p:pic>
        <p:nvPicPr>
          <p:cNvPr id="54" name="Picture 53">
            <a:extLst>
              <a:ext uri="{FF2B5EF4-FFF2-40B4-BE49-F238E27FC236}">
                <a16:creationId xmlns:a16="http://schemas.microsoft.com/office/drawing/2014/main" id="{0755A9D8-272D-4F16-BC6C-B846FA7B3F0D}"/>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722612" y="3335997"/>
            <a:ext cx="624456" cy="624456"/>
          </a:xfrm>
          <a:prstGeom prst="rect">
            <a:avLst/>
          </a:prstGeom>
        </p:spPr>
      </p:pic>
      <p:pic>
        <p:nvPicPr>
          <p:cNvPr id="56" name="Picture 55">
            <a:extLst>
              <a:ext uri="{FF2B5EF4-FFF2-40B4-BE49-F238E27FC236}">
                <a16:creationId xmlns:a16="http://schemas.microsoft.com/office/drawing/2014/main" id="{35961EA9-F531-4A24-A632-51ACF96F4A62}"/>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5161142" y="3390973"/>
            <a:ext cx="652884" cy="652884"/>
          </a:xfrm>
          <a:prstGeom prst="rect">
            <a:avLst/>
          </a:prstGeom>
        </p:spPr>
      </p:pic>
      <p:grpSp>
        <p:nvGrpSpPr>
          <p:cNvPr id="57" name="Group 56">
            <a:extLst>
              <a:ext uri="{FF2B5EF4-FFF2-40B4-BE49-F238E27FC236}">
                <a16:creationId xmlns:a16="http://schemas.microsoft.com/office/drawing/2014/main" id="{56F56EF9-A3D3-42B0-8C31-0C9FB65CF1FD}"/>
              </a:ext>
            </a:extLst>
          </p:cNvPr>
          <p:cNvGrpSpPr/>
          <p:nvPr/>
        </p:nvGrpSpPr>
        <p:grpSpPr>
          <a:xfrm>
            <a:off x="7409369" y="5476615"/>
            <a:ext cx="937699" cy="602222"/>
            <a:chOff x="-3548582" y="620286"/>
            <a:chExt cx="3406949" cy="1948382"/>
          </a:xfrm>
        </p:grpSpPr>
        <p:pic>
          <p:nvPicPr>
            <p:cNvPr id="44" name="Picture 43">
              <a:extLst>
                <a:ext uri="{FF2B5EF4-FFF2-40B4-BE49-F238E27FC236}">
                  <a16:creationId xmlns:a16="http://schemas.microsoft.com/office/drawing/2014/main" id="{588E869A-D6A7-41DB-9B36-41BE529DFD69}"/>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548582" y="620286"/>
              <a:ext cx="1948382" cy="1948382"/>
            </a:xfrm>
            <a:prstGeom prst="rect">
              <a:avLst/>
            </a:prstGeom>
          </p:spPr>
        </p:pic>
        <p:pic>
          <p:nvPicPr>
            <p:cNvPr id="42" name="Picture 41">
              <a:extLst>
                <a:ext uri="{FF2B5EF4-FFF2-40B4-BE49-F238E27FC236}">
                  <a16:creationId xmlns:a16="http://schemas.microsoft.com/office/drawing/2014/main" id="{1E92DC40-DD04-4963-9A09-7BB455A9A738}"/>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456014" y="1085755"/>
              <a:ext cx="1314381" cy="1314387"/>
            </a:xfrm>
            <a:prstGeom prst="rect">
              <a:avLst/>
            </a:prstGeom>
          </p:spPr>
        </p:pic>
      </p:grpSp>
      <p:sp>
        <p:nvSpPr>
          <p:cNvPr id="58" name="Oval 57">
            <a:extLst>
              <a:ext uri="{FF2B5EF4-FFF2-40B4-BE49-F238E27FC236}">
                <a16:creationId xmlns:a16="http://schemas.microsoft.com/office/drawing/2014/main" id="{883E4E53-3FF9-4986-8C56-46BC212CFF01}"/>
              </a:ext>
            </a:extLst>
          </p:cNvPr>
          <p:cNvSpPr/>
          <p:nvPr/>
        </p:nvSpPr>
        <p:spPr>
          <a:xfrm>
            <a:off x="8794570" y="3020905"/>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1</a:t>
            </a:r>
          </a:p>
        </p:txBody>
      </p:sp>
      <p:sp>
        <p:nvSpPr>
          <p:cNvPr id="59" name="Oval 58">
            <a:extLst>
              <a:ext uri="{FF2B5EF4-FFF2-40B4-BE49-F238E27FC236}">
                <a16:creationId xmlns:a16="http://schemas.microsoft.com/office/drawing/2014/main" id="{E325E160-8A0C-4093-AE0E-775257D85573}"/>
              </a:ext>
            </a:extLst>
          </p:cNvPr>
          <p:cNvSpPr/>
          <p:nvPr/>
        </p:nvSpPr>
        <p:spPr>
          <a:xfrm>
            <a:off x="8794570" y="3494773"/>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2</a:t>
            </a:r>
          </a:p>
        </p:txBody>
      </p:sp>
      <p:sp>
        <p:nvSpPr>
          <p:cNvPr id="60" name="Oval 59">
            <a:extLst>
              <a:ext uri="{FF2B5EF4-FFF2-40B4-BE49-F238E27FC236}">
                <a16:creationId xmlns:a16="http://schemas.microsoft.com/office/drawing/2014/main" id="{D48F78A6-8EA2-427D-947A-6457198C9547}"/>
              </a:ext>
            </a:extLst>
          </p:cNvPr>
          <p:cNvSpPr/>
          <p:nvPr/>
        </p:nvSpPr>
        <p:spPr>
          <a:xfrm>
            <a:off x="8794570" y="3975789"/>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3</a:t>
            </a:r>
          </a:p>
        </p:txBody>
      </p:sp>
      <p:sp>
        <p:nvSpPr>
          <p:cNvPr id="61" name="Oval 60">
            <a:extLst>
              <a:ext uri="{FF2B5EF4-FFF2-40B4-BE49-F238E27FC236}">
                <a16:creationId xmlns:a16="http://schemas.microsoft.com/office/drawing/2014/main" id="{68A9EF0D-9931-4542-AA55-DE2278681AA3}"/>
              </a:ext>
            </a:extLst>
          </p:cNvPr>
          <p:cNvSpPr/>
          <p:nvPr/>
        </p:nvSpPr>
        <p:spPr>
          <a:xfrm>
            <a:off x="8794570" y="4435370"/>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4</a:t>
            </a:r>
          </a:p>
        </p:txBody>
      </p:sp>
      <p:sp>
        <p:nvSpPr>
          <p:cNvPr id="62" name="Oval 61">
            <a:extLst>
              <a:ext uri="{FF2B5EF4-FFF2-40B4-BE49-F238E27FC236}">
                <a16:creationId xmlns:a16="http://schemas.microsoft.com/office/drawing/2014/main" id="{7A0587EE-E7B0-47B3-8AAF-93FB063FFBE1}"/>
              </a:ext>
            </a:extLst>
          </p:cNvPr>
          <p:cNvSpPr/>
          <p:nvPr/>
        </p:nvSpPr>
        <p:spPr>
          <a:xfrm>
            <a:off x="8794570" y="4918766"/>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5</a:t>
            </a:r>
          </a:p>
        </p:txBody>
      </p:sp>
      <p:sp>
        <p:nvSpPr>
          <p:cNvPr id="63" name="Oval 62">
            <a:extLst>
              <a:ext uri="{FF2B5EF4-FFF2-40B4-BE49-F238E27FC236}">
                <a16:creationId xmlns:a16="http://schemas.microsoft.com/office/drawing/2014/main" id="{CF2DCE9E-A193-49A0-BB0B-7F365F59AE71}"/>
              </a:ext>
            </a:extLst>
          </p:cNvPr>
          <p:cNvSpPr/>
          <p:nvPr/>
        </p:nvSpPr>
        <p:spPr>
          <a:xfrm>
            <a:off x="8794570" y="5273575"/>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6</a:t>
            </a:r>
          </a:p>
        </p:txBody>
      </p:sp>
      <p:sp>
        <p:nvSpPr>
          <p:cNvPr id="64" name="Oval 63">
            <a:extLst>
              <a:ext uri="{FF2B5EF4-FFF2-40B4-BE49-F238E27FC236}">
                <a16:creationId xmlns:a16="http://schemas.microsoft.com/office/drawing/2014/main" id="{091ED6F1-FD80-4478-90FE-E3E1A44B70FD}"/>
              </a:ext>
            </a:extLst>
          </p:cNvPr>
          <p:cNvSpPr/>
          <p:nvPr/>
        </p:nvSpPr>
        <p:spPr>
          <a:xfrm>
            <a:off x="8794570" y="5806978"/>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7</a:t>
            </a:r>
          </a:p>
        </p:txBody>
      </p:sp>
      <p:grpSp>
        <p:nvGrpSpPr>
          <p:cNvPr id="2" name="Group 1">
            <a:extLst>
              <a:ext uri="{FF2B5EF4-FFF2-40B4-BE49-F238E27FC236}">
                <a16:creationId xmlns:a16="http://schemas.microsoft.com/office/drawing/2014/main" id="{B00C37F1-7107-45EC-A855-DA6DC6FCF280}"/>
              </a:ext>
            </a:extLst>
          </p:cNvPr>
          <p:cNvGrpSpPr/>
          <p:nvPr/>
        </p:nvGrpSpPr>
        <p:grpSpPr>
          <a:xfrm>
            <a:off x="181948" y="4414532"/>
            <a:ext cx="4648229" cy="2953677"/>
            <a:chOff x="181948" y="4414532"/>
            <a:chExt cx="4648229" cy="2953677"/>
          </a:xfrm>
        </p:grpSpPr>
        <p:grpSp>
          <p:nvGrpSpPr>
            <p:cNvPr id="65" name="Group 64">
              <a:extLst>
                <a:ext uri="{FF2B5EF4-FFF2-40B4-BE49-F238E27FC236}">
                  <a16:creationId xmlns:a16="http://schemas.microsoft.com/office/drawing/2014/main" id="{090409AD-A08F-4545-B9D0-4F5AB8821291}"/>
                </a:ext>
              </a:extLst>
            </p:cNvPr>
            <p:cNvGrpSpPr/>
            <p:nvPr/>
          </p:nvGrpSpPr>
          <p:grpSpPr>
            <a:xfrm>
              <a:off x="181948" y="4414532"/>
              <a:ext cx="4639935" cy="2953677"/>
              <a:chOff x="464027" y="5050079"/>
              <a:chExt cx="4523192" cy="2953677"/>
            </a:xfrm>
          </p:grpSpPr>
          <p:sp>
            <p:nvSpPr>
              <p:cNvPr id="66" name="Rectangle: Rounded Corners 65">
                <a:extLst>
                  <a:ext uri="{FF2B5EF4-FFF2-40B4-BE49-F238E27FC236}">
                    <a16:creationId xmlns:a16="http://schemas.microsoft.com/office/drawing/2014/main" id="{A5E0C783-F402-45AB-AB75-D2362D4912E0}"/>
                  </a:ext>
                </a:extLst>
              </p:cNvPr>
              <p:cNvSpPr/>
              <p:nvPr/>
            </p:nvSpPr>
            <p:spPr>
              <a:xfrm>
                <a:off x="464027" y="5078016"/>
                <a:ext cx="4523192" cy="2925740"/>
              </a:xfrm>
              <a:prstGeom prst="roundRect">
                <a:avLst>
                  <a:gd name="adj" fmla="val 8638"/>
                </a:avLst>
              </a:prstGeom>
              <a:solidFill>
                <a:srgbClr val="04FE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67" name="Google Shape;56;p15">
                <a:extLst>
                  <a:ext uri="{FF2B5EF4-FFF2-40B4-BE49-F238E27FC236}">
                    <a16:creationId xmlns:a16="http://schemas.microsoft.com/office/drawing/2014/main" id="{88BF2D72-95F1-4F79-8802-4AF359B044D6}"/>
                  </a:ext>
                </a:extLst>
              </p:cNvPr>
              <p:cNvSpPr txBox="1">
                <a:spLocks/>
              </p:cNvSpPr>
              <p:nvPr/>
            </p:nvSpPr>
            <p:spPr>
              <a:xfrm>
                <a:off x="642079" y="5050079"/>
                <a:ext cx="2030031" cy="1574960"/>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MA" sz="1600" b="1" dirty="0">
                    <a:latin typeface="Fira Sans" panose="020B0604020202020204" pitchFamily="34" charset="0"/>
                  </a:rPr>
                  <a:t>Réaliser par :</a:t>
                </a:r>
              </a:p>
              <a:p>
                <a:pPr marL="0" indent="0">
                  <a:buNone/>
                </a:pPr>
                <a:r>
                  <a:rPr lang="fr-MA" sz="1200" b="1" dirty="0">
                    <a:solidFill>
                      <a:srgbClr val="0077B6"/>
                    </a:solidFill>
                    <a:latin typeface="Fira Sans" panose="020B0604020202020204" pitchFamily="34" charset="0"/>
                  </a:rPr>
                  <a:t>EL KAISSOUNI EL MEHDI</a:t>
                </a:r>
              </a:p>
              <a:p>
                <a:pPr marL="0" indent="0">
                  <a:buNone/>
                </a:pPr>
                <a:r>
                  <a:rPr lang="fr-MA" sz="1200" b="1" dirty="0">
                    <a:solidFill>
                      <a:srgbClr val="0077B6"/>
                    </a:solidFill>
                    <a:latin typeface="Fira Sans" panose="020B0604020202020204" pitchFamily="34" charset="0"/>
                  </a:rPr>
                  <a:t>EL OUADIH OSSAMA</a:t>
                </a:r>
              </a:p>
              <a:p>
                <a:pPr marL="0" indent="0">
                  <a:buNone/>
                </a:pPr>
                <a:r>
                  <a:rPr lang="fr-MA" sz="1200" b="1" dirty="0">
                    <a:solidFill>
                      <a:srgbClr val="0077B6"/>
                    </a:solidFill>
                    <a:latin typeface="Fira Sans" panose="020B0604020202020204" pitchFamily="34" charset="0"/>
                  </a:rPr>
                  <a:t>BOUTAYEB HAJAR</a:t>
                </a:r>
              </a:p>
              <a:p>
                <a:pPr marL="0" indent="0">
                  <a:buNone/>
                </a:pPr>
                <a:r>
                  <a:rPr lang="fr-MA" sz="1200" b="1" dirty="0">
                    <a:solidFill>
                      <a:srgbClr val="0077B6"/>
                    </a:solidFill>
                    <a:latin typeface="Fira Sans" panose="020B0604020202020204" pitchFamily="34" charset="0"/>
                  </a:rPr>
                  <a:t>ETTAOUSSI SOUKAINA</a:t>
                </a:r>
              </a:p>
              <a:p>
                <a:pPr marL="0" indent="0">
                  <a:buNone/>
                </a:pPr>
                <a:endParaRPr lang="fr-MA" sz="1200" b="1" dirty="0">
                  <a:solidFill>
                    <a:srgbClr val="0077B6"/>
                  </a:solidFill>
                  <a:latin typeface="Fira Sans" panose="020B0604020202020204" pitchFamily="34" charset="0"/>
                </a:endParaRPr>
              </a:p>
              <a:p>
                <a:pPr marL="0" indent="0">
                  <a:buNone/>
                </a:pPr>
                <a:endParaRPr lang="fr-MA" sz="1200" b="1" dirty="0">
                  <a:solidFill>
                    <a:srgbClr val="0077B6"/>
                  </a:solidFill>
                  <a:latin typeface="Fira Sans" panose="020B0604020202020204" pitchFamily="34" charset="0"/>
                </a:endParaRPr>
              </a:p>
            </p:txBody>
          </p:sp>
        </p:grpSp>
        <p:cxnSp>
          <p:nvCxnSpPr>
            <p:cNvPr id="69" name="Straight Connector 68">
              <a:extLst>
                <a:ext uri="{FF2B5EF4-FFF2-40B4-BE49-F238E27FC236}">
                  <a16:creationId xmlns:a16="http://schemas.microsoft.com/office/drawing/2014/main" id="{FDC15722-E7B5-4591-9C37-4CD402D3AA28}"/>
                </a:ext>
              </a:extLst>
            </p:cNvPr>
            <p:cNvCxnSpPr>
              <a:cxnSpLocks/>
            </p:cNvCxnSpPr>
            <p:nvPr/>
          </p:nvCxnSpPr>
          <p:spPr>
            <a:xfrm>
              <a:off x="2467429" y="4975559"/>
              <a:ext cx="0" cy="986382"/>
            </a:xfrm>
            <a:prstGeom prst="line">
              <a:avLst/>
            </a:prstGeom>
            <a:ln w="57150" cmpd="dbl">
              <a:prstDash val="sysDot"/>
            </a:ln>
          </p:spPr>
          <p:style>
            <a:lnRef idx="1">
              <a:schemeClr val="dk1"/>
            </a:lnRef>
            <a:fillRef idx="0">
              <a:schemeClr val="dk1"/>
            </a:fillRef>
            <a:effectRef idx="0">
              <a:schemeClr val="dk1"/>
            </a:effectRef>
            <a:fontRef idx="minor">
              <a:schemeClr val="tx1"/>
            </a:fontRef>
          </p:style>
        </p:cxnSp>
        <p:sp>
          <p:nvSpPr>
            <p:cNvPr id="72" name="TextBox 71">
              <a:extLst>
                <a:ext uri="{FF2B5EF4-FFF2-40B4-BE49-F238E27FC236}">
                  <a16:creationId xmlns:a16="http://schemas.microsoft.com/office/drawing/2014/main" id="{D5D11743-9164-47B1-BBFC-EF5E22EB5292}"/>
                </a:ext>
              </a:extLst>
            </p:cNvPr>
            <p:cNvSpPr txBox="1"/>
            <p:nvPr/>
          </p:nvSpPr>
          <p:spPr>
            <a:xfrm>
              <a:off x="2636040" y="4858296"/>
              <a:ext cx="2194137" cy="894860"/>
            </a:xfrm>
            <a:prstGeom prst="rect">
              <a:avLst/>
            </a:prstGeom>
            <a:noFill/>
          </p:spPr>
          <p:txBody>
            <a:bodyPr wrap="square" rtlCol="0">
              <a:spAutoFit/>
            </a:bodyPr>
            <a:lstStyle/>
            <a:p>
              <a:pPr>
                <a:lnSpc>
                  <a:spcPct val="150000"/>
                </a:lnSpc>
              </a:pPr>
              <a:r>
                <a:rPr lang="fr-MA" sz="1200" b="1" dirty="0">
                  <a:solidFill>
                    <a:srgbClr val="0077B6"/>
                  </a:solidFill>
                  <a:latin typeface="Fira Sans" panose="020B0503050000020004" pitchFamily="34" charset="0"/>
                </a:rPr>
                <a:t>BENICHE MOHAMMED FADEL</a:t>
              </a:r>
            </a:p>
            <a:p>
              <a:pPr>
                <a:lnSpc>
                  <a:spcPct val="150000"/>
                </a:lnSpc>
              </a:pPr>
              <a:r>
                <a:rPr lang="fr-MA" sz="1200" b="1" dirty="0">
                  <a:solidFill>
                    <a:srgbClr val="0077B6"/>
                  </a:solidFill>
                  <a:latin typeface="Fira Sans" panose="020B0503050000020004" pitchFamily="34" charset="0"/>
                </a:rPr>
                <a:t>DRISSI ZINEB</a:t>
              </a:r>
            </a:p>
            <a:p>
              <a:pPr>
                <a:lnSpc>
                  <a:spcPct val="150000"/>
                </a:lnSpc>
              </a:pPr>
              <a:r>
                <a:rPr lang="fr-MA" sz="1200" b="1" dirty="0">
                  <a:solidFill>
                    <a:srgbClr val="0077B6"/>
                  </a:solidFill>
                  <a:latin typeface="Fira Sans" panose="020B0503050000020004" pitchFamily="34" charset="0"/>
                </a:rPr>
                <a:t>ELALAMI NAJLAA</a:t>
              </a:r>
            </a:p>
          </p:txBody>
        </p:sp>
        <p:sp>
          <p:nvSpPr>
            <p:cNvPr id="41" name="TextBox 40">
              <a:extLst>
                <a:ext uri="{FF2B5EF4-FFF2-40B4-BE49-F238E27FC236}">
                  <a16:creationId xmlns:a16="http://schemas.microsoft.com/office/drawing/2014/main" id="{0488AD87-E627-4301-8BFA-87BF5C4C129F}"/>
                </a:ext>
              </a:extLst>
            </p:cNvPr>
            <p:cNvSpPr txBox="1"/>
            <p:nvPr/>
          </p:nvSpPr>
          <p:spPr>
            <a:xfrm>
              <a:off x="364595" y="6019094"/>
              <a:ext cx="3912436" cy="584775"/>
            </a:xfrm>
            <a:prstGeom prst="rect">
              <a:avLst/>
            </a:prstGeom>
            <a:noFill/>
          </p:spPr>
          <p:txBody>
            <a:bodyPr wrap="square">
              <a:spAutoFit/>
            </a:bodyPr>
            <a:lstStyle/>
            <a:p>
              <a:r>
                <a:rPr lang="fr-MA" sz="1800" b="1" dirty="0">
                  <a:latin typeface="Fira Sans" panose="020B0604020202020204" pitchFamily="34" charset="0"/>
                </a:rPr>
                <a:t>Sous la direction du professeur :</a:t>
              </a:r>
            </a:p>
            <a:p>
              <a:pPr marL="0" indent="0">
                <a:buNone/>
              </a:pPr>
              <a:r>
                <a:rPr lang="fr-MA" sz="1400" b="1" dirty="0">
                  <a:solidFill>
                    <a:srgbClr val="0077B6"/>
                  </a:solidFill>
                  <a:latin typeface="Fira Sans" panose="020B0604020202020204" pitchFamily="34" charset="0"/>
                </a:rPr>
                <a:t>Pr Mostapha </a:t>
              </a:r>
              <a:r>
                <a:rPr lang="fr-MA" sz="1400" b="1" dirty="0" err="1">
                  <a:solidFill>
                    <a:srgbClr val="0077B6"/>
                  </a:solidFill>
                  <a:latin typeface="Fira Sans" panose="020B0604020202020204" pitchFamily="34" charset="0"/>
                </a:rPr>
                <a:t>Hanoune</a:t>
              </a:r>
              <a:endParaRPr lang="fr-MA" sz="1400" b="1" dirty="0">
                <a:solidFill>
                  <a:srgbClr val="0077B6"/>
                </a:solidFill>
                <a:latin typeface="Fira Sans" panose="020B0604020202020204" pitchFamily="34" charset="0"/>
              </a:endParaRPr>
            </a:p>
          </p:txBody>
        </p:sp>
      </p:grpSp>
      <p:sp>
        <p:nvSpPr>
          <p:cNvPr id="43" name="TextBox 42">
            <a:extLst>
              <a:ext uri="{FF2B5EF4-FFF2-40B4-BE49-F238E27FC236}">
                <a16:creationId xmlns:a16="http://schemas.microsoft.com/office/drawing/2014/main" id="{CF030C22-4280-48F9-9ABC-6B5720533D51}"/>
              </a:ext>
            </a:extLst>
          </p:cNvPr>
          <p:cNvSpPr txBox="1"/>
          <p:nvPr/>
        </p:nvSpPr>
        <p:spPr>
          <a:xfrm>
            <a:off x="9085084" y="6264912"/>
            <a:ext cx="2616199"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Scripting sur </a:t>
            </a:r>
            <a:r>
              <a:rPr lang="fr-MA" sz="1600" b="1" dirty="0" err="1">
                <a:gradFill flip="none" rotWithShape="1">
                  <a:gsLst>
                    <a:gs pos="0">
                      <a:srgbClr val="E582FA"/>
                    </a:gs>
                    <a:gs pos="23000">
                      <a:srgbClr val="C867E9"/>
                    </a:gs>
                    <a:gs pos="69000">
                      <a:srgbClr val="853AAC"/>
                    </a:gs>
                    <a:gs pos="97000">
                      <a:srgbClr val="482256"/>
                    </a:gs>
                  </a:gsLst>
                  <a:path path="circle">
                    <a:fillToRect l="50000" t="50000" r="50000" b="50000"/>
                  </a:path>
                  <a:tileRect/>
                </a:gradFill>
              </a:rPr>
              <a:t>mongosh</a:t>
            </a:r>
            <a:endPar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latin typeface="Bahnschrift SemiCondensed" panose="020B0502040204020203" pitchFamily="34" charset="0"/>
            </a:endParaRPr>
          </a:p>
        </p:txBody>
      </p:sp>
      <p:sp>
        <p:nvSpPr>
          <p:cNvPr id="45" name="Oval 44">
            <a:extLst>
              <a:ext uri="{FF2B5EF4-FFF2-40B4-BE49-F238E27FC236}">
                <a16:creationId xmlns:a16="http://schemas.microsoft.com/office/drawing/2014/main" id="{A6D3701C-C4C8-45E0-B92A-2D93F6B88F65}"/>
              </a:ext>
            </a:extLst>
          </p:cNvPr>
          <p:cNvSpPr/>
          <p:nvPr/>
        </p:nvSpPr>
        <p:spPr>
          <a:xfrm>
            <a:off x="8794570" y="6299103"/>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8</a:t>
            </a:r>
          </a:p>
        </p:txBody>
      </p:sp>
      <p:pic>
        <p:nvPicPr>
          <p:cNvPr id="47" name="Picture 46">
            <a:extLst>
              <a:ext uri="{FF2B5EF4-FFF2-40B4-BE49-F238E27FC236}">
                <a16:creationId xmlns:a16="http://schemas.microsoft.com/office/drawing/2014/main" id="{26AD0AAF-3D7B-4974-92AB-D3FC969C883A}"/>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0062162" y="-3286827"/>
            <a:ext cx="1768147" cy="1768147"/>
          </a:xfrm>
          <a:prstGeom prst="rect">
            <a:avLst/>
          </a:prstGeom>
        </p:spPr>
      </p:pic>
      <p:grpSp>
        <p:nvGrpSpPr>
          <p:cNvPr id="70" name="Group 69">
            <a:extLst>
              <a:ext uri="{FF2B5EF4-FFF2-40B4-BE49-F238E27FC236}">
                <a16:creationId xmlns:a16="http://schemas.microsoft.com/office/drawing/2014/main" id="{C1F7CC1C-A68D-4229-AEF4-1D8F09EE2B3F}"/>
              </a:ext>
            </a:extLst>
          </p:cNvPr>
          <p:cNvGrpSpPr/>
          <p:nvPr/>
        </p:nvGrpSpPr>
        <p:grpSpPr>
          <a:xfrm>
            <a:off x="8897116" y="8856840"/>
            <a:ext cx="2750752" cy="2950715"/>
            <a:chOff x="8897116" y="2303640"/>
            <a:chExt cx="2750752" cy="2950715"/>
          </a:xfrm>
        </p:grpSpPr>
        <p:pic>
          <p:nvPicPr>
            <p:cNvPr id="71" name="Picture 70">
              <a:extLst>
                <a:ext uri="{FF2B5EF4-FFF2-40B4-BE49-F238E27FC236}">
                  <a16:creationId xmlns:a16="http://schemas.microsoft.com/office/drawing/2014/main" id="{CB7D1F30-FDAC-45AD-BB39-0FF2A55CF8DC}"/>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9101676" y="2747090"/>
              <a:ext cx="2198213" cy="2187925"/>
            </a:xfrm>
            <a:prstGeom prst="rect">
              <a:avLst/>
            </a:prstGeom>
          </p:spPr>
        </p:pic>
        <p:sp>
          <p:nvSpPr>
            <p:cNvPr id="73" name="Rectangle: Rounded Corners 72">
              <a:extLst>
                <a:ext uri="{FF2B5EF4-FFF2-40B4-BE49-F238E27FC236}">
                  <a16:creationId xmlns:a16="http://schemas.microsoft.com/office/drawing/2014/main" id="{0EF9E030-82EC-4FE5-9AAB-0D7F64E1E8E2}"/>
                </a:ext>
              </a:extLst>
            </p:cNvPr>
            <p:cNvSpPr/>
            <p:nvPr/>
          </p:nvSpPr>
          <p:spPr>
            <a:xfrm>
              <a:off x="9092028" y="2733598"/>
              <a:ext cx="1054528" cy="955273"/>
            </a:xfrm>
            <a:prstGeom prst="roundRect">
              <a:avLst>
                <a:gd name="adj" fmla="val 50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74" name="Rectangle: Rounded Corners 73">
              <a:extLst>
                <a:ext uri="{FF2B5EF4-FFF2-40B4-BE49-F238E27FC236}">
                  <a16:creationId xmlns:a16="http://schemas.microsoft.com/office/drawing/2014/main" id="{AB0BF8A4-B954-4365-B945-813E899E1D3B}"/>
                </a:ext>
              </a:extLst>
            </p:cNvPr>
            <p:cNvSpPr/>
            <p:nvPr/>
          </p:nvSpPr>
          <p:spPr>
            <a:xfrm>
              <a:off x="10255805" y="3995338"/>
              <a:ext cx="1044084" cy="978773"/>
            </a:xfrm>
            <a:prstGeom prst="roundRect">
              <a:avLst>
                <a:gd name="adj" fmla="val 7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pic>
          <p:nvPicPr>
            <p:cNvPr id="75" name="Picture 74">
              <a:extLst>
                <a:ext uri="{FF2B5EF4-FFF2-40B4-BE49-F238E27FC236}">
                  <a16:creationId xmlns:a16="http://schemas.microsoft.com/office/drawing/2014/main" id="{B64D92F3-6371-41E4-A798-5433589017BA}"/>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0244605" y="3857659"/>
              <a:ext cx="1403263" cy="1396696"/>
            </a:xfrm>
            <a:prstGeom prst="rect">
              <a:avLst/>
            </a:prstGeom>
          </p:spPr>
        </p:pic>
        <p:pic>
          <p:nvPicPr>
            <p:cNvPr id="76" name="Picture 75">
              <a:extLst>
                <a:ext uri="{FF2B5EF4-FFF2-40B4-BE49-F238E27FC236}">
                  <a16:creationId xmlns:a16="http://schemas.microsoft.com/office/drawing/2014/main" id="{69214CE6-B9BD-4E40-A10A-B494A5C3765A}"/>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8897116" y="2303640"/>
              <a:ext cx="1418704" cy="1385232"/>
            </a:xfrm>
            <a:prstGeom prst="rect">
              <a:avLst/>
            </a:prstGeom>
          </p:spPr>
        </p:pic>
      </p:grpSp>
      <p:grpSp>
        <p:nvGrpSpPr>
          <p:cNvPr id="77" name="Group 76">
            <a:extLst>
              <a:ext uri="{FF2B5EF4-FFF2-40B4-BE49-F238E27FC236}">
                <a16:creationId xmlns:a16="http://schemas.microsoft.com/office/drawing/2014/main" id="{AA127AC9-B899-4812-BF01-AFF0A8439BC8}"/>
              </a:ext>
            </a:extLst>
          </p:cNvPr>
          <p:cNvGrpSpPr/>
          <p:nvPr/>
        </p:nvGrpSpPr>
        <p:grpSpPr>
          <a:xfrm>
            <a:off x="-3619500" y="0"/>
            <a:ext cx="3463470" cy="6858000"/>
            <a:chOff x="-723900" y="0"/>
            <a:chExt cx="3463470" cy="6858000"/>
          </a:xfrm>
        </p:grpSpPr>
        <p:sp>
          <p:nvSpPr>
            <p:cNvPr id="78" name="Rectangle: Rounded Corners 77">
              <a:extLst>
                <a:ext uri="{FF2B5EF4-FFF2-40B4-BE49-F238E27FC236}">
                  <a16:creationId xmlns:a16="http://schemas.microsoft.com/office/drawing/2014/main" id="{387AC3B5-062D-4860-BB47-5D0E6B0C4D00}"/>
                </a:ext>
              </a:extLst>
            </p:cNvPr>
            <p:cNvSpPr/>
            <p:nvPr/>
          </p:nvSpPr>
          <p:spPr>
            <a:xfrm>
              <a:off x="-723900" y="0"/>
              <a:ext cx="3390900" cy="6858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79" name="TextBox 78">
              <a:extLst>
                <a:ext uri="{FF2B5EF4-FFF2-40B4-BE49-F238E27FC236}">
                  <a16:creationId xmlns:a16="http://schemas.microsoft.com/office/drawing/2014/main" id="{FC3D3321-5C3D-4F1D-9ACB-E8246BD970EB}"/>
                </a:ext>
              </a:extLst>
            </p:cNvPr>
            <p:cNvSpPr txBox="1"/>
            <p:nvPr/>
          </p:nvSpPr>
          <p:spPr>
            <a:xfrm>
              <a:off x="72570" y="1708773"/>
              <a:ext cx="2667000" cy="584775"/>
            </a:xfrm>
            <a:prstGeom prst="rect">
              <a:avLst/>
            </a:prstGeom>
            <a:noFill/>
          </p:spPr>
          <p:txBody>
            <a:bodyPr wrap="square" rtlCol="0">
              <a:spAutoFit/>
            </a:bodyPr>
            <a:lstStyle/>
            <a:p>
              <a:r>
                <a:rPr lang="fr-MA" sz="3200" b="1" dirty="0">
                  <a:solidFill>
                    <a:schemeClr val="bg1"/>
                  </a:solidFill>
                </a:rPr>
                <a:t>Introduction :</a:t>
              </a:r>
            </a:p>
          </p:txBody>
        </p:sp>
        <p:pic>
          <p:nvPicPr>
            <p:cNvPr id="80" name="Picture 79">
              <a:extLst>
                <a:ext uri="{FF2B5EF4-FFF2-40B4-BE49-F238E27FC236}">
                  <a16:creationId xmlns:a16="http://schemas.microsoft.com/office/drawing/2014/main" id="{CB46296D-2D5F-4C9C-8BFD-51D09F2D048A}"/>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461809" y="3135694"/>
              <a:ext cx="1733253" cy="1733253"/>
            </a:xfrm>
            <a:prstGeom prst="rect">
              <a:avLst/>
            </a:prstGeom>
          </p:spPr>
        </p:pic>
      </p:grpSp>
      <p:grpSp>
        <p:nvGrpSpPr>
          <p:cNvPr id="81" name="Group 80">
            <a:extLst>
              <a:ext uri="{FF2B5EF4-FFF2-40B4-BE49-F238E27FC236}">
                <a16:creationId xmlns:a16="http://schemas.microsoft.com/office/drawing/2014/main" id="{20224EA7-C07F-45DB-956B-86271829ABAD}"/>
              </a:ext>
            </a:extLst>
          </p:cNvPr>
          <p:cNvGrpSpPr/>
          <p:nvPr/>
        </p:nvGrpSpPr>
        <p:grpSpPr>
          <a:xfrm>
            <a:off x="2812140" y="10358328"/>
            <a:ext cx="5774866" cy="3138437"/>
            <a:chOff x="2812140" y="2319228"/>
            <a:chExt cx="5774866" cy="3138437"/>
          </a:xfrm>
        </p:grpSpPr>
        <p:sp>
          <p:nvSpPr>
            <p:cNvPr id="82" name="Rectangle 81">
              <a:extLst>
                <a:ext uri="{FF2B5EF4-FFF2-40B4-BE49-F238E27FC236}">
                  <a16:creationId xmlns:a16="http://schemas.microsoft.com/office/drawing/2014/main" id="{6F13CB6C-FD5C-46DA-9A26-532293833FD2}"/>
                </a:ext>
              </a:extLst>
            </p:cNvPr>
            <p:cNvSpPr/>
            <p:nvPr/>
          </p:nvSpPr>
          <p:spPr>
            <a:xfrm>
              <a:off x="2812140" y="2319228"/>
              <a:ext cx="5774866" cy="3138437"/>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83" name="TextBox 82">
              <a:extLst>
                <a:ext uri="{FF2B5EF4-FFF2-40B4-BE49-F238E27FC236}">
                  <a16:creationId xmlns:a16="http://schemas.microsoft.com/office/drawing/2014/main" id="{B144823C-9C8E-475E-B3CE-40396673649A}"/>
                </a:ext>
              </a:extLst>
            </p:cNvPr>
            <p:cNvSpPr txBox="1"/>
            <p:nvPr/>
          </p:nvSpPr>
          <p:spPr>
            <a:xfrm>
              <a:off x="2881135" y="2506292"/>
              <a:ext cx="5696223" cy="2677656"/>
            </a:xfrm>
            <a:prstGeom prst="rect">
              <a:avLst/>
            </a:prstGeom>
            <a:noFill/>
          </p:spPr>
          <p:txBody>
            <a:bodyPr wrap="square">
              <a:spAutoFit/>
            </a:bodyPr>
            <a:lstStyle/>
            <a:p>
              <a:r>
                <a:rPr lang="fr-FR" sz="2400" dirty="0">
                  <a:solidFill>
                    <a:schemeClr val="bg1"/>
                  </a:solidFill>
                  <a:latin typeface="Fira Sans" panose="020B0503050000020004" pitchFamily="34" charset="0"/>
                </a:rPr>
                <a:t>"Dans un monde où la gestion des données est cruciale, comment manipuler efficacement des documents à partir du Shell pour les insérer, rechercher, trier, modifier et valider tout en garantissant l'intégrité et la rapidité des opérations ?"</a:t>
              </a:r>
              <a:endParaRPr lang="fr-MA" sz="2400" dirty="0">
                <a:solidFill>
                  <a:schemeClr val="bg1"/>
                </a:solidFill>
                <a:latin typeface="Fira Sans" panose="020B0503050000020004" pitchFamily="34" charset="0"/>
              </a:endParaRPr>
            </a:p>
          </p:txBody>
        </p:sp>
      </p:grpSp>
      <p:grpSp>
        <p:nvGrpSpPr>
          <p:cNvPr id="84" name="Group 83">
            <a:extLst>
              <a:ext uri="{FF2B5EF4-FFF2-40B4-BE49-F238E27FC236}">
                <a16:creationId xmlns:a16="http://schemas.microsoft.com/office/drawing/2014/main" id="{140EA1DD-9B0E-4976-84FC-69677058A7D6}"/>
              </a:ext>
            </a:extLst>
          </p:cNvPr>
          <p:cNvGrpSpPr/>
          <p:nvPr/>
        </p:nvGrpSpPr>
        <p:grpSpPr>
          <a:xfrm>
            <a:off x="2971800" y="-4558495"/>
            <a:ext cx="6621997" cy="1073994"/>
            <a:chOff x="171450" y="800785"/>
            <a:chExt cx="9940123" cy="1073994"/>
          </a:xfrm>
        </p:grpSpPr>
        <p:sp>
          <p:nvSpPr>
            <p:cNvPr id="85" name="Rectangle: Rounded Corners 84">
              <a:extLst>
                <a:ext uri="{FF2B5EF4-FFF2-40B4-BE49-F238E27FC236}">
                  <a16:creationId xmlns:a16="http://schemas.microsoft.com/office/drawing/2014/main" id="{EAECB268-F5FC-4D8D-A164-CC5AE4F996E8}"/>
                </a:ext>
              </a:extLst>
            </p:cNvPr>
            <p:cNvSpPr/>
            <p:nvPr/>
          </p:nvSpPr>
          <p:spPr>
            <a:xfrm>
              <a:off x="171450" y="800785"/>
              <a:ext cx="9810750" cy="1073994"/>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86" name="TextBox 85">
              <a:extLst>
                <a:ext uri="{FF2B5EF4-FFF2-40B4-BE49-F238E27FC236}">
                  <a16:creationId xmlns:a16="http://schemas.microsoft.com/office/drawing/2014/main" id="{F7BA184F-2033-4445-80A6-5CF9DAA6415D}"/>
                </a:ext>
              </a:extLst>
            </p:cNvPr>
            <p:cNvSpPr txBox="1"/>
            <p:nvPr/>
          </p:nvSpPr>
          <p:spPr>
            <a:xfrm>
              <a:off x="300823" y="915085"/>
              <a:ext cx="9810750" cy="830997"/>
            </a:xfrm>
            <a:prstGeom prst="rect">
              <a:avLst/>
            </a:prstGeom>
            <a:noFill/>
          </p:spPr>
          <p:txBody>
            <a:bodyPr wrap="square">
              <a:spAutoFit/>
            </a:bodyPr>
            <a:lstStyle/>
            <a:p>
              <a:r>
                <a:rPr lang="fr-MA" sz="2400" b="1" dirty="0">
                  <a:solidFill>
                    <a:schemeClr val="tx1">
                      <a:lumMod val="75000"/>
                      <a:lumOff val="25000"/>
                    </a:schemeClr>
                  </a:solidFill>
                  <a:latin typeface="Bahnschrift SemiBold SemiConden" panose="020B0502040204020203" pitchFamily="34" charset="0"/>
                </a:rPr>
                <a:t>🎯 Problématique :</a:t>
              </a:r>
            </a:p>
            <a:p>
              <a:r>
                <a:rPr lang="fr-FR" sz="2400" dirty="0">
                  <a:latin typeface="Bahnschrift SemiLight Condensed" panose="020B0502040204020203" pitchFamily="34" charset="0"/>
                </a:rPr>
                <a:t>Manipulation des données depuis le Shell : Un défi technique</a:t>
              </a:r>
              <a:endParaRPr lang="fr-MA" sz="2400" b="1" dirty="0">
                <a:solidFill>
                  <a:schemeClr val="tx1">
                    <a:lumMod val="75000"/>
                    <a:lumOff val="25000"/>
                  </a:schemeClr>
                </a:solidFill>
                <a:latin typeface="Bahnschrift SemiLight Condensed" panose="020B0502040204020203" pitchFamily="34" charset="0"/>
              </a:endParaRPr>
            </a:p>
          </p:txBody>
        </p:sp>
      </p:grpSp>
    </p:spTree>
    <p:extLst>
      <p:ext uri="{BB962C8B-B14F-4D97-AF65-F5344CB8AC3E}">
        <p14:creationId xmlns:p14="http://schemas.microsoft.com/office/powerpoint/2010/main" val="4091409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754" fill="hold"/>
                                        <p:tgtEl>
                                          <p:spTgt spid="23"/>
                                        </p:tgtEl>
                                      </p:cBhvr>
                                    </p:cmd>
                                  </p:childTnLst>
                                </p:cTn>
                              </p:par>
                              <p:par>
                                <p:cTn id="7" presetID="1" presetClass="mediacall" presetSubtype="0" fill="hold" nodeType="withEffect">
                                  <p:stCondLst>
                                    <p:cond delay="0"/>
                                  </p:stCondLst>
                                  <p:childTnLst>
                                    <p:cmd type="call" cmd="playFrom(0.0)">
                                      <p:cBhvr>
                                        <p:cTn id="8" dur="8000"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9" fill="hold" display="0">
                  <p:stCondLst>
                    <p:cond delay="indefinite"/>
                  </p:stCondLst>
                </p:cTn>
                <p:tgtEl>
                  <p:spTgt spid="23"/>
                </p:tgtEl>
              </p:cMediaNode>
            </p:video>
            <p:seq concurrent="1" nextAc="seek">
              <p:cTn id="10" restart="whenNotActive" fill="hold" evtFilter="cancelBubble" nodeType="interactiveSeq">
                <p:stCondLst>
                  <p:cond evt="onClick" delay="0">
                    <p:tgtEl>
                      <p:spTgt spid="23"/>
                    </p:tgtEl>
                  </p:cond>
                </p:stCondLst>
                <p:endSync evt="end" delay="0">
                  <p:rtn val="all"/>
                </p:endSync>
                <p:childTnLst>
                  <p:par>
                    <p:cTn id="11" fill="hold">
                      <p:stCondLst>
                        <p:cond delay="0"/>
                      </p:stCondLst>
                      <p:childTnLst>
                        <p:par>
                          <p:cTn id="12" fill="hold">
                            <p:stCondLst>
                              <p:cond delay="0"/>
                            </p:stCondLst>
                            <p:childTnLst>
                              <p:par>
                                <p:cTn id="13" presetID="1" presetClass="mediacall" presetSubtype="0" fill="hold" nodeType="withEffect">
                                  <p:stCondLst>
                                    <p:cond delay="0"/>
                                  </p:stCondLst>
                                  <p:childTnLst>
                                    <p:cmd type="call" cmd="playFrom(0.0)">
                                      <p:cBhvr>
                                        <p:cTn id="14" dur="10754" fill="hold"/>
                                        <p:tgtEl>
                                          <p:spTgt spid="23"/>
                                        </p:tgtEl>
                                      </p:cBhvr>
                                    </p:cmd>
                                  </p:childTnLst>
                                </p:cTn>
                              </p:par>
                            </p:childTnLst>
                          </p:cTn>
                        </p:par>
                      </p:childTnLst>
                    </p:cTn>
                  </p:par>
                </p:childTnLst>
              </p:cTn>
              <p:nextCondLst>
                <p:cond evt="onClick" delay="0">
                  <p:tgtEl>
                    <p:spTgt spid="23"/>
                  </p:tgtEl>
                </p:cond>
              </p:nextCondLst>
            </p:seq>
            <p:video>
              <p:cMediaNode vol="80000">
                <p:cTn id="15" fill="hold" display="0">
                  <p:stCondLst>
                    <p:cond delay="indefinite"/>
                  </p:stCondLst>
                </p:cTn>
                <p:tgtEl>
                  <p:spTgt spid="24"/>
                </p:tgtEl>
              </p:cMediaNode>
            </p:video>
            <p:seq concurrent="1" nextAc="seek">
              <p:cTn id="16" restart="whenNotActive" fill="hold" evtFilter="cancelBubble" nodeType="interactiveSeq">
                <p:stCondLst>
                  <p:cond evt="onClick" delay="0">
                    <p:tgtEl>
                      <p:spTgt spid="24"/>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24"/>
                                        </p:tgtEl>
                                      </p:cBhvr>
                                    </p:cmd>
                                  </p:childTnLst>
                                </p:cTn>
                              </p:par>
                            </p:childTnLst>
                          </p:cTn>
                        </p:par>
                      </p:childTnLst>
                    </p:cTn>
                  </p:par>
                </p:childTnLst>
              </p:cTn>
              <p:nextCondLst>
                <p:cond evt="onClick" delay="0">
                  <p:tgtEl>
                    <p:spTgt spid="24"/>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5040FE6-6BAF-4442-B2E8-C28EB7F27A01}"/>
              </a:ext>
            </a:extLst>
          </p:cNvPr>
          <p:cNvSpPr txBox="1"/>
          <p:nvPr/>
        </p:nvSpPr>
        <p:spPr>
          <a:xfrm>
            <a:off x="266837" y="4675495"/>
            <a:ext cx="3784463"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Recherche </a:t>
            </a:r>
            <a:r>
              <a:rPr lang="en-US" sz="3200" dirty="0" err="1">
                <a:latin typeface="Bahnschrift" panose="020B0502040204020203" pitchFamily="34" charset="0"/>
                <a:cs typeface="Aharoni" panose="02010803020104030203" pitchFamily="2" charset="-79"/>
              </a:rPr>
              <a:t>avancée</a:t>
            </a:r>
            <a:r>
              <a:rPr lang="en-US" sz="3200" dirty="0">
                <a:latin typeface="Bahnschrift" panose="020B0502040204020203" pitchFamily="34" charset="0"/>
                <a:cs typeface="Aharoni" panose="02010803020104030203" pitchFamily="2" charset="-79"/>
              </a:rPr>
              <a:t> avec Aggregation</a:t>
            </a:r>
            <a:endParaRPr lang="fr-MA" sz="3200" dirty="0">
              <a:latin typeface="Bahnschrift" panose="020B0502040204020203" pitchFamily="34" charset="0"/>
              <a:cs typeface="Aharoni" panose="02010803020104030203" pitchFamily="2" charset="-79"/>
            </a:endParaRPr>
          </a:p>
        </p:txBody>
      </p:sp>
      <p:grpSp>
        <p:nvGrpSpPr>
          <p:cNvPr id="32" name="Group 31">
            <a:extLst>
              <a:ext uri="{FF2B5EF4-FFF2-40B4-BE49-F238E27FC236}">
                <a16:creationId xmlns:a16="http://schemas.microsoft.com/office/drawing/2014/main" id="{7086345B-8890-47DA-A290-E29A6F9052AF}"/>
              </a:ext>
            </a:extLst>
          </p:cNvPr>
          <p:cNvGrpSpPr/>
          <p:nvPr/>
        </p:nvGrpSpPr>
        <p:grpSpPr>
          <a:xfrm>
            <a:off x="-1574811" y="-1620000"/>
            <a:ext cx="3240000" cy="3240000"/>
            <a:chOff x="-1574811" y="-1620000"/>
            <a:chExt cx="3240000" cy="3240000"/>
          </a:xfrm>
        </p:grpSpPr>
        <p:sp>
          <p:nvSpPr>
            <p:cNvPr id="33" name="Oval 32">
              <a:extLst>
                <a:ext uri="{FF2B5EF4-FFF2-40B4-BE49-F238E27FC236}">
                  <a16:creationId xmlns:a16="http://schemas.microsoft.com/office/drawing/2014/main" id="{B66D931D-5CCF-472D-9BE6-204F9529C0FB}"/>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4" name="TextBox 33">
              <a:extLst>
                <a:ext uri="{FF2B5EF4-FFF2-40B4-BE49-F238E27FC236}">
                  <a16:creationId xmlns:a16="http://schemas.microsoft.com/office/drawing/2014/main" id="{69B67C77-366F-49A3-90E4-E098DDEC6A5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2</a:t>
              </a:r>
            </a:p>
          </p:txBody>
        </p:sp>
      </p:grpSp>
      <p:grpSp>
        <p:nvGrpSpPr>
          <p:cNvPr id="35" name="Group 34">
            <a:extLst>
              <a:ext uri="{FF2B5EF4-FFF2-40B4-BE49-F238E27FC236}">
                <a16:creationId xmlns:a16="http://schemas.microsoft.com/office/drawing/2014/main" id="{3EB67ED2-EB02-47B5-B836-E952A7120328}"/>
              </a:ext>
            </a:extLst>
          </p:cNvPr>
          <p:cNvGrpSpPr/>
          <p:nvPr/>
        </p:nvGrpSpPr>
        <p:grpSpPr>
          <a:xfrm>
            <a:off x="2948918" y="324763"/>
            <a:ext cx="6294163"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Récupération &amp; Utilisation des filtres</a:t>
              </a:r>
              <a:endParaRPr lang="fr-MA" sz="2400" dirty="0">
                <a:solidFill>
                  <a:schemeClr val="tx1">
                    <a:lumMod val="75000"/>
                    <a:lumOff val="25000"/>
                  </a:schemeClr>
                </a:solidFill>
                <a:latin typeface="Fira Sans" panose="020B0503050000020004" pitchFamily="34" charset="0"/>
              </a:endParaRPr>
            </a:p>
          </p:txBody>
        </p:sp>
      </p:grpSp>
      <p:grpSp>
        <p:nvGrpSpPr>
          <p:cNvPr id="2" name="Group 1">
            <a:extLst>
              <a:ext uri="{FF2B5EF4-FFF2-40B4-BE49-F238E27FC236}">
                <a16:creationId xmlns:a16="http://schemas.microsoft.com/office/drawing/2014/main" id="{36197F6F-59C7-4846-9D1D-23A868AAE003}"/>
              </a:ext>
            </a:extLst>
          </p:cNvPr>
          <p:cNvGrpSpPr/>
          <p:nvPr/>
        </p:nvGrpSpPr>
        <p:grpSpPr>
          <a:xfrm>
            <a:off x="4190499" y="2509815"/>
            <a:ext cx="6782301" cy="3049159"/>
            <a:chOff x="4190499" y="2509815"/>
            <a:chExt cx="6782301" cy="3049159"/>
          </a:xfrm>
        </p:grpSpPr>
        <p:grpSp>
          <p:nvGrpSpPr>
            <p:cNvPr id="3" name="Group 2">
              <a:extLst>
                <a:ext uri="{FF2B5EF4-FFF2-40B4-BE49-F238E27FC236}">
                  <a16:creationId xmlns:a16="http://schemas.microsoft.com/office/drawing/2014/main" id="{647E42CB-D746-4D12-B49F-F4808F174FA7}"/>
                </a:ext>
              </a:extLst>
            </p:cNvPr>
            <p:cNvGrpSpPr/>
            <p:nvPr/>
          </p:nvGrpSpPr>
          <p:grpSpPr>
            <a:xfrm>
              <a:off x="4190499" y="2509815"/>
              <a:ext cx="6782301" cy="3049159"/>
              <a:chOff x="4203199" y="2547914"/>
              <a:chExt cx="6676311" cy="2557779"/>
            </a:xfrm>
          </p:grpSpPr>
          <p:sp>
            <p:nvSpPr>
              <p:cNvPr id="12" name="Rectangle: Rounded Corners 11">
                <a:extLst>
                  <a:ext uri="{FF2B5EF4-FFF2-40B4-BE49-F238E27FC236}">
                    <a16:creationId xmlns:a16="http://schemas.microsoft.com/office/drawing/2014/main" id="{DA28A2E2-4364-4CDC-AB12-3F8917B90869}"/>
                  </a:ext>
                </a:extLst>
              </p:cNvPr>
              <p:cNvSpPr/>
              <p:nvPr/>
            </p:nvSpPr>
            <p:spPr>
              <a:xfrm rot="5400000">
                <a:off x="6262465" y="488648"/>
                <a:ext cx="2557779"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TextBox 12">
                <a:extLst>
                  <a:ext uri="{FF2B5EF4-FFF2-40B4-BE49-F238E27FC236}">
                    <a16:creationId xmlns:a16="http://schemas.microsoft.com/office/drawing/2014/main" id="{5562223E-81AE-4576-8D14-7F216A0ACB4D}"/>
                  </a:ext>
                </a:extLst>
              </p:cNvPr>
              <p:cNvSpPr txBox="1"/>
              <p:nvPr/>
            </p:nvSpPr>
            <p:spPr>
              <a:xfrm>
                <a:off x="4832277" y="2792716"/>
                <a:ext cx="6047232" cy="2168691"/>
              </a:xfrm>
              <a:prstGeom prst="rect">
                <a:avLst/>
              </a:prstGeom>
              <a:noFill/>
            </p:spPr>
            <p:txBody>
              <a:bodyPr wrap="square" rtlCol="0">
                <a:spAutoFit/>
              </a:bodyPr>
              <a:lstStyle/>
              <a:p>
                <a:pPr>
                  <a:buNone/>
                </a:pPr>
                <a:r>
                  <a:rPr lang="fr-FR" b="1" dirty="0">
                    <a:solidFill>
                      <a:srgbClr val="11D5FD"/>
                    </a:solidFill>
                  </a:rPr>
                  <a:t>Filtrer les données avant traitement</a:t>
                </a:r>
              </a:p>
              <a:p>
                <a:pPr>
                  <a:buNone/>
                </a:pPr>
                <a:endParaRPr lang="fr-FR" dirty="0">
                  <a:solidFill>
                    <a:schemeClr val="bg1"/>
                  </a:solidFill>
                </a:endParaRPr>
              </a:p>
              <a:p>
                <a:r>
                  <a:rPr lang="fr-FR" dirty="0">
                    <a:solidFill>
                      <a:schemeClr val="bg1"/>
                    </a:solidFill>
                  </a:rPr>
                  <a:t>L'opérateur $match est utilisé pour restreindre l’ensemble des documents traités.</a:t>
                </a:r>
              </a:p>
              <a:p>
                <a:endParaRPr lang="fr-FR" dirty="0">
                  <a:solidFill>
                    <a:schemeClr val="bg1"/>
                  </a:solidFill>
                </a:endParaRPr>
              </a:p>
              <a:p>
                <a:r>
                  <a:rPr lang="fr-FR" b="1" dirty="0"/>
                  <a:t>MongoDB :</a:t>
                </a:r>
              </a:p>
              <a:p>
                <a:r>
                  <a:rPr lang="fr-FR" dirty="0" err="1">
                    <a:solidFill>
                      <a:schemeClr val="bg1"/>
                    </a:solidFill>
                  </a:rPr>
                  <a:t>db.collection.aggregate</a:t>
                </a:r>
                <a:r>
                  <a:rPr lang="fr-FR" dirty="0">
                    <a:solidFill>
                      <a:schemeClr val="bg1"/>
                    </a:solidFill>
                  </a:rPr>
                  <a:t>([ { $match: { champ: { $gt: valeur } } } ])</a:t>
                </a:r>
              </a:p>
              <a:p>
                <a:r>
                  <a:rPr lang="fr-FR" b="1" dirty="0"/>
                  <a:t>SQL équivalent :</a:t>
                </a:r>
              </a:p>
              <a:p>
                <a:r>
                  <a:rPr lang="en-US" dirty="0">
                    <a:solidFill>
                      <a:schemeClr val="bg1"/>
                    </a:solidFill>
                  </a:rPr>
                  <a:t>SELECT * FROM table WHERE champ &gt; </a:t>
                </a:r>
                <a:r>
                  <a:rPr lang="en-US" dirty="0" err="1">
                    <a:solidFill>
                      <a:schemeClr val="bg1"/>
                    </a:solidFill>
                  </a:rPr>
                  <a:t>valeur</a:t>
                </a:r>
                <a:r>
                  <a:rPr lang="en-US" dirty="0">
                    <a:solidFill>
                      <a:schemeClr val="bg1"/>
                    </a:solidFill>
                  </a:rPr>
                  <a:t>;</a:t>
                </a:r>
              </a:p>
            </p:txBody>
          </p:sp>
        </p:grpSp>
        <p:sp>
          <p:nvSpPr>
            <p:cNvPr id="17" name="Oval 16">
              <a:extLst>
                <a:ext uri="{FF2B5EF4-FFF2-40B4-BE49-F238E27FC236}">
                  <a16:creationId xmlns:a16="http://schemas.microsoft.com/office/drawing/2014/main" id="{E21634A3-5D5B-4B06-AF51-711E4AC65179}"/>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1</a:t>
              </a:r>
              <a:endParaRPr lang="fr-MA" b="1" dirty="0"/>
            </a:p>
          </p:txBody>
        </p:sp>
      </p:grpSp>
      <p:grpSp>
        <p:nvGrpSpPr>
          <p:cNvPr id="5" name="Group 4">
            <a:extLst>
              <a:ext uri="{FF2B5EF4-FFF2-40B4-BE49-F238E27FC236}">
                <a16:creationId xmlns:a16="http://schemas.microsoft.com/office/drawing/2014/main" id="{8559C24D-1C0F-4430-8010-7E6860195501}"/>
              </a:ext>
            </a:extLst>
          </p:cNvPr>
          <p:cNvGrpSpPr/>
          <p:nvPr/>
        </p:nvGrpSpPr>
        <p:grpSpPr>
          <a:xfrm>
            <a:off x="926960" y="2241662"/>
            <a:ext cx="2445977" cy="2438740"/>
            <a:chOff x="926960" y="2241662"/>
            <a:chExt cx="2445977" cy="2438740"/>
          </a:xfrm>
        </p:grpSpPr>
        <p:grpSp>
          <p:nvGrpSpPr>
            <p:cNvPr id="9" name="Group 8">
              <a:extLst>
                <a:ext uri="{FF2B5EF4-FFF2-40B4-BE49-F238E27FC236}">
                  <a16:creationId xmlns:a16="http://schemas.microsoft.com/office/drawing/2014/main" id="{CB5E1FD3-F4D0-404C-BFC7-A488A03051A9}"/>
                </a:ext>
              </a:extLst>
            </p:cNvPr>
            <p:cNvGrpSpPr/>
            <p:nvPr/>
          </p:nvGrpSpPr>
          <p:grpSpPr>
            <a:xfrm>
              <a:off x="926960" y="2241662"/>
              <a:ext cx="2445977" cy="2438740"/>
              <a:chOff x="926960" y="2241662"/>
              <a:chExt cx="2445977" cy="2438740"/>
            </a:xfrm>
          </p:grpSpPr>
          <p:pic>
            <p:nvPicPr>
              <p:cNvPr id="11" name="Picture 10">
                <a:extLst>
                  <a:ext uri="{FF2B5EF4-FFF2-40B4-BE49-F238E27FC236}">
                    <a16:creationId xmlns:a16="http://schemas.microsoft.com/office/drawing/2014/main" id="{2B7A2A34-34C2-4017-B258-AB0B67FDE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6" name="Oval 5">
                <a:extLst>
                  <a:ext uri="{FF2B5EF4-FFF2-40B4-BE49-F238E27FC236}">
                    <a16:creationId xmlns:a16="http://schemas.microsoft.com/office/drawing/2014/main" id="{6DE90F01-365B-4AE1-B336-103C146A1B9A}"/>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4" name="Picture 3">
              <a:extLst>
                <a:ext uri="{FF2B5EF4-FFF2-40B4-BE49-F238E27FC236}">
                  <a16:creationId xmlns:a16="http://schemas.microsoft.com/office/drawing/2014/main" id="{A23275CA-DAAE-432D-9FE2-67003DA8FA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7445" y="3602026"/>
              <a:ext cx="894855" cy="894855"/>
            </a:xfrm>
            <a:prstGeom prst="rect">
              <a:avLst/>
            </a:prstGeom>
          </p:spPr>
        </p:pic>
      </p:grpSp>
      <p:grpSp>
        <p:nvGrpSpPr>
          <p:cNvPr id="18" name="Group 17">
            <a:extLst>
              <a:ext uri="{FF2B5EF4-FFF2-40B4-BE49-F238E27FC236}">
                <a16:creationId xmlns:a16="http://schemas.microsoft.com/office/drawing/2014/main" id="{DD41C4B2-5687-4A91-872D-C938C7A18C71}"/>
              </a:ext>
            </a:extLst>
          </p:cNvPr>
          <p:cNvGrpSpPr/>
          <p:nvPr/>
        </p:nvGrpSpPr>
        <p:grpSpPr>
          <a:xfrm>
            <a:off x="4190499" y="8232191"/>
            <a:ext cx="7569702" cy="3049159"/>
            <a:chOff x="4190499" y="2509815"/>
            <a:chExt cx="7569702" cy="3049159"/>
          </a:xfrm>
        </p:grpSpPr>
        <p:grpSp>
          <p:nvGrpSpPr>
            <p:cNvPr id="19" name="Group 18">
              <a:extLst>
                <a:ext uri="{FF2B5EF4-FFF2-40B4-BE49-F238E27FC236}">
                  <a16:creationId xmlns:a16="http://schemas.microsoft.com/office/drawing/2014/main" id="{BA06E9C1-FE64-4F5C-9CDB-F1B120F0A37A}"/>
                </a:ext>
              </a:extLst>
            </p:cNvPr>
            <p:cNvGrpSpPr/>
            <p:nvPr/>
          </p:nvGrpSpPr>
          <p:grpSpPr>
            <a:xfrm>
              <a:off x="4190499" y="2509815"/>
              <a:ext cx="7569702" cy="3049159"/>
              <a:chOff x="4203199" y="2547914"/>
              <a:chExt cx="6676311" cy="2557779"/>
            </a:xfrm>
          </p:grpSpPr>
          <p:sp>
            <p:nvSpPr>
              <p:cNvPr id="21" name="Rectangle: Rounded Corners 20">
                <a:extLst>
                  <a:ext uri="{FF2B5EF4-FFF2-40B4-BE49-F238E27FC236}">
                    <a16:creationId xmlns:a16="http://schemas.microsoft.com/office/drawing/2014/main" id="{56BBBFD1-0AF1-4B68-BF49-5552C5EC7315}"/>
                  </a:ext>
                </a:extLst>
              </p:cNvPr>
              <p:cNvSpPr/>
              <p:nvPr/>
            </p:nvSpPr>
            <p:spPr>
              <a:xfrm rot="5400000">
                <a:off x="6262465" y="488648"/>
                <a:ext cx="2557779"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2FA0E869-E3E8-490E-8669-824236754469}"/>
                  </a:ext>
                </a:extLst>
              </p:cNvPr>
              <p:cNvSpPr txBox="1"/>
              <p:nvPr/>
            </p:nvSpPr>
            <p:spPr>
              <a:xfrm>
                <a:off x="4832277" y="2792716"/>
                <a:ext cx="6047232" cy="2168691"/>
              </a:xfrm>
              <a:prstGeom prst="rect">
                <a:avLst/>
              </a:prstGeom>
              <a:noFill/>
            </p:spPr>
            <p:txBody>
              <a:bodyPr wrap="square" rtlCol="0">
                <a:spAutoFit/>
              </a:bodyPr>
              <a:lstStyle/>
              <a:p>
                <a:pPr>
                  <a:buNone/>
                </a:pPr>
                <a:r>
                  <a:rPr lang="fr-FR" b="1" dirty="0">
                    <a:solidFill>
                      <a:srgbClr val="11D5FD"/>
                    </a:solidFill>
                  </a:rPr>
                  <a:t>Rechercher plusieurs valeurs simultanément</a:t>
                </a:r>
              </a:p>
              <a:p>
                <a:pPr>
                  <a:buNone/>
                </a:pPr>
                <a:endParaRPr lang="fr-FR" dirty="0">
                  <a:solidFill>
                    <a:schemeClr val="bg1"/>
                  </a:solidFill>
                </a:endParaRPr>
              </a:p>
              <a:p>
                <a:r>
                  <a:rPr lang="fr-FR" dirty="0">
                    <a:solidFill>
                      <a:schemeClr val="bg1"/>
                    </a:solidFill>
                  </a:rPr>
                  <a:t>L'opérateur $in permet de rechercher des documents contenant au moins une des valeurs spécifiées.</a:t>
                </a:r>
              </a:p>
              <a:p>
                <a:endParaRPr lang="fr-FR" dirty="0">
                  <a:solidFill>
                    <a:schemeClr val="bg1"/>
                  </a:solidFill>
                </a:endParaRPr>
              </a:p>
              <a:p>
                <a:r>
                  <a:rPr lang="fr-FR" b="1" dirty="0"/>
                  <a:t>MongoDB :</a:t>
                </a:r>
              </a:p>
              <a:p>
                <a:r>
                  <a:rPr lang="fr-FR" dirty="0" err="1">
                    <a:solidFill>
                      <a:schemeClr val="bg1"/>
                    </a:solidFill>
                  </a:rPr>
                  <a:t>db.collection.find</a:t>
                </a:r>
                <a:r>
                  <a:rPr lang="fr-FR" dirty="0">
                    <a:solidFill>
                      <a:schemeClr val="bg1"/>
                    </a:solidFill>
                  </a:rPr>
                  <a:t>({ champ: { $in: [valeur1, valeur2, valeur3] } })</a:t>
                </a:r>
              </a:p>
              <a:p>
                <a:r>
                  <a:rPr lang="fr-FR" b="1" dirty="0"/>
                  <a:t>SQL équivalent :</a:t>
                </a:r>
              </a:p>
              <a:p>
                <a:r>
                  <a:rPr lang="en-US" dirty="0">
                    <a:solidFill>
                      <a:schemeClr val="bg1"/>
                    </a:solidFill>
                  </a:rPr>
                  <a:t>SELECT * FROM table WHERE champ IN (valeur1, valeur2, valeur3);</a:t>
                </a:r>
              </a:p>
            </p:txBody>
          </p:sp>
        </p:grpSp>
        <p:sp>
          <p:nvSpPr>
            <p:cNvPr id="20" name="Oval 19">
              <a:extLst>
                <a:ext uri="{FF2B5EF4-FFF2-40B4-BE49-F238E27FC236}">
                  <a16:creationId xmlns:a16="http://schemas.microsoft.com/office/drawing/2014/main" id="{7624BFFD-0425-4E6E-99BF-4F1BF61A7E72}"/>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5</a:t>
              </a:r>
              <a:endParaRPr lang="fr-MA" b="1" dirty="0"/>
            </a:p>
          </p:txBody>
        </p:sp>
      </p:grpSp>
      <p:grpSp>
        <p:nvGrpSpPr>
          <p:cNvPr id="24" name="Group 23">
            <a:extLst>
              <a:ext uri="{FF2B5EF4-FFF2-40B4-BE49-F238E27FC236}">
                <a16:creationId xmlns:a16="http://schemas.microsoft.com/office/drawing/2014/main" id="{C4170990-22F1-4B00-9BA2-231C72462692}"/>
              </a:ext>
            </a:extLst>
          </p:cNvPr>
          <p:cNvGrpSpPr/>
          <p:nvPr/>
        </p:nvGrpSpPr>
        <p:grpSpPr>
          <a:xfrm>
            <a:off x="14425885" y="1978873"/>
            <a:ext cx="7074541" cy="4195788"/>
            <a:chOff x="4190498" y="2480318"/>
            <a:chExt cx="7074541" cy="4195788"/>
          </a:xfrm>
        </p:grpSpPr>
        <p:grpSp>
          <p:nvGrpSpPr>
            <p:cNvPr id="25" name="Group 24">
              <a:extLst>
                <a:ext uri="{FF2B5EF4-FFF2-40B4-BE49-F238E27FC236}">
                  <a16:creationId xmlns:a16="http://schemas.microsoft.com/office/drawing/2014/main" id="{CBC6B6C6-3CEF-4CBA-B056-C65C1EF7E718}"/>
                </a:ext>
              </a:extLst>
            </p:cNvPr>
            <p:cNvGrpSpPr/>
            <p:nvPr/>
          </p:nvGrpSpPr>
          <p:grpSpPr>
            <a:xfrm>
              <a:off x="4190498" y="2480318"/>
              <a:ext cx="7074541" cy="4195788"/>
              <a:chOff x="4203198" y="2547914"/>
              <a:chExt cx="6676311" cy="3243832"/>
            </a:xfrm>
          </p:grpSpPr>
          <p:sp>
            <p:nvSpPr>
              <p:cNvPr id="27" name="Rectangle: Rounded Corners 26">
                <a:extLst>
                  <a:ext uri="{FF2B5EF4-FFF2-40B4-BE49-F238E27FC236}">
                    <a16:creationId xmlns:a16="http://schemas.microsoft.com/office/drawing/2014/main" id="{DD0E7CDB-12D3-4B98-9261-6B1717C21BB5}"/>
                  </a:ext>
                </a:extLst>
              </p:cNvPr>
              <p:cNvSpPr/>
              <p:nvPr/>
            </p:nvSpPr>
            <p:spPr>
              <a:xfrm rot="5400000">
                <a:off x="5919438" y="831674"/>
                <a:ext cx="3243832"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8" name="TextBox 27">
                <a:extLst>
                  <a:ext uri="{FF2B5EF4-FFF2-40B4-BE49-F238E27FC236}">
                    <a16:creationId xmlns:a16="http://schemas.microsoft.com/office/drawing/2014/main" id="{3D987349-D72E-43C8-9646-0A3B895B1D38}"/>
                  </a:ext>
                </a:extLst>
              </p:cNvPr>
              <p:cNvSpPr txBox="1"/>
              <p:nvPr/>
            </p:nvSpPr>
            <p:spPr>
              <a:xfrm>
                <a:off x="4832277" y="2792716"/>
                <a:ext cx="6047232" cy="2865771"/>
              </a:xfrm>
              <a:prstGeom prst="rect">
                <a:avLst/>
              </a:prstGeom>
              <a:noFill/>
            </p:spPr>
            <p:txBody>
              <a:bodyPr wrap="square" rtlCol="0">
                <a:spAutoFit/>
              </a:bodyPr>
              <a:lstStyle/>
              <a:p>
                <a:pPr>
                  <a:buNone/>
                </a:pPr>
                <a:r>
                  <a:rPr lang="fr-FR" b="1" dirty="0">
                    <a:solidFill>
                      <a:srgbClr val="11D5FD"/>
                    </a:solidFill>
                  </a:rPr>
                  <a:t>Regrouper et calculer des statistiques</a:t>
                </a:r>
              </a:p>
              <a:p>
                <a:pPr>
                  <a:buNone/>
                </a:pPr>
                <a:endParaRPr lang="fr-FR" dirty="0">
                  <a:solidFill>
                    <a:schemeClr val="bg1"/>
                  </a:solidFill>
                </a:endParaRPr>
              </a:p>
              <a:p>
                <a:r>
                  <a:rPr lang="fr-FR" dirty="0">
                    <a:solidFill>
                      <a:schemeClr val="bg1"/>
                    </a:solidFill>
                  </a:rPr>
                  <a:t>L'opérateur $group permet d’agréger les données et d’effectuer des calculs.</a:t>
                </a:r>
              </a:p>
              <a:p>
                <a:endParaRPr lang="fr-FR" dirty="0">
                  <a:solidFill>
                    <a:schemeClr val="bg1"/>
                  </a:solidFill>
                </a:endParaRPr>
              </a:p>
              <a:p>
                <a:r>
                  <a:rPr lang="fr-FR" b="1" dirty="0"/>
                  <a:t>MongoDB :</a:t>
                </a:r>
              </a:p>
              <a:p>
                <a:r>
                  <a:rPr lang="fr-FR" dirty="0" err="1">
                    <a:solidFill>
                      <a:schemeClr val="bg1"/>
                    </a:solidFill>
                  </a:rPr>
                  <a:t>db.collection.aggregate</a:t>
                </a:r>
                <a:r>
                  <a:rPr lang="fr-FR" dirty="0">
                    <a:solidFill>
                      <a:schemeClr val="bg1"/>
                    </a:solidFill>
                  </a:rPr>
                  <a:t>([</a:t>
                </a:r>
              </a:p>
              <a:p>
                <a:r>
                  <a:rPr lang="fr-FR" dirty="0">
                    <a:solidFill>
                      <a:schemeClr val="bg1"/>
                    </a:solidFill>
                  </a:rPr>
                  <a:t>  { $group: { _id: "$</a:t>
                </a:r>
                <a:r>
                  <a:rPr lang="fr-FR" dirty="0" err="1">
                    <a:solidFill>
                      <a:schemeClr val="bg1"/>
                    </a:solidFill>
                  </a:rPr>
                  <a:t>champCategorie</a:t>
                </a:r>
                <a:r>
                  <a:rPr lang="fr-FR" dirty="0">
                    <a:solidFill>
                      <a:schemeClr val="bg1"/>
                    </a:solidFill>
                  </a:rPr>
                  <a:t>", </a:t>
                </a:r>
                <a:r>
                  <a:rPr lang="fr-FR" dirty="0" err="1">
                    <a:solidFill>
                      <a:schemeClr val="bg1"/>
                    </a:solidFill>
                  </a:rPr>
                  <a:t>moyenneValeur</a:t>
                </a:r>
                <a:r>
                  <a:rPr lang="fr-FR" dirty="0">
                    <a:solidFill>
                      <a:schemeClr val="bg1"/>
                    </a:solidFill>
                  </a:rPr>
                  <a:t>: { $</a:t>
                </a:r>
                <a:r>
                  <a:rPr lang="fr-FR" dirty="0" err="1">
                    <a:solidFill>
                      <a:schemeClr val="bg1"/>
                    </a:solidFill>
                  </a:rPr>
                  <a:t>avg</a:t>
                </a:r>
                <a:r>
                  <a:rPr lang="fr-FR" dirty="0">
                    <a:solidFill>
                      <a:schemeClr val="bg1"/>
                    </a:solidFill>
                  </a:rPr>
                  <a:t>: "$</a:t>
                </a:r>
                <a:r>
                  <a:rPr lang="fr-FR" dirty="0" err="1">
                    <a:solidFill>
                      <a:schemeClr val="bg1"/>
                    </a:solidFill>
                  </a:rPr>
                  <a:t>champNumerique</a:t>
                </a:r>
                <a:r>
                  <a:rPr lang="fr-FR" dirty="0">
                    <a:solidFill>
                      <a:schemeClr val="bg1"/>
                    </a:solidFill>
                  </a:rPr>
                  <a:t>" } } }</a:t>
                </a:r>
              </a:p>
              <a:p>
                <a:r>
                  <a:rPr lang="fr-FR" dirty="0">
                    <a:solidFill>
                      <a:schemeClr val="bg1"/>
                    </a:solidFill>
                  </a:rPr>
                  <a:t>])</a:t>
                </a:r>
              </a:p>
              <a:p>
                <a:r>
                  <a:rPr lang="fr-FR" b="1" dirty="0"/>
                  <a:t>SQL équivalent :</a:t>
                </a:r>
              </a:p>
              <a:p>
                <a:r>
                  <a:rPr lang="en-US" dirty="0">
                    <a:solidFill>
                      <a:schemeClr val="bg1"/>
                    </a:solidFill>
                  </a:rPr>
                  <a:t>SELECT </a:t>
                </a:r>
                <a:r>
                  <a:rPr lang="en-US" dirty="0" err="1">
                    <a:solidFill>
                      <a:schemeClr val="bg1"/>
                    </a:solidFill>
                  </a:rPr>
                  <a:t>champCategorie</a:t>
                </a:r>
                <a:r>
                  <a:rPr lang="en-US" dirty="0">
                    <a:solidFill>
                      <a:schemeClr val="bg1"/>
                    </a:solidFill>
                  </a:rPr>
                  <a:t>, AVG(</a:t>
                </a:r>
                <a:r>
                  <a:rPr lang="en-US" dirty="0" err="1">
                    <a:solidFill>
                      <a:schemeClr val="bg1"/>
                    </a:solidFill>
                  </a:rPr>
                  <a:t>champNumerique</a:t>
                </a:r>
                <a:r>
                  <a:rPr lang="en-US" dirty="0">
                    <a:solidFill>
                      <a:schemeClr val="bg1"/>
                    </a:solidFill>
                  </a:rPr>
                  <a:t>) FROM table GROUP BY </a:t>
                </a:r>
                <a:r>
                  <a:rPr lang="en-US" dirty="0" err="1">
                    <a:solidFill>
                      <a:schemeClr val="bg1"/>
                    </a:solidFill>
                  </a:rPr>
                  <a:t>champCategorie</a:t>
                </a:r>
                <a:r>
                  <a:rPr lang="en-US" dirty="0">
                    <a:solidFill>
                      <a:schemeClr val="bg1"/>
                    </a:solidFill>
                  </a:rPr>
                  <a:t>;</a:t>
                </a:r>
              </a:p>
            </p:txBody>
          </p:sp>
        </p:grpSp>
        <p:sp>
          <p:nvSpPr>
            <p:cNvPr id="26" name="Oval 25">
              <a:extLst>
                <a:ext uri="{FF2B5EF4-FFF2-40B4-BE49-F238E27FC236}">
                  <a16:creationId xmlns:a16="http://schemas.microsoft.com/office/drawing/2014/main" id="{BB950EE6-66D5-4BE6-B96D-CC2ACA6ED6E5}"/>
                </a:ext>
              </a:extLst>
            </p:cNvPr>
            <p:cNvSpPr/>
            <p:nvPr/>
          </p:nvSpPr>
          <p:spPr>
            <a:xfrm>
              <a:off x="4361626" y="2690610"/>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2</a:t>
              </a:r>
              <a:endParaRPr lang="fr-MA" b="1" dirty="0"/>
            </a:p>
          </p:txBody>
        </p:sp>
      </p:grpSp>
    </p:spTree>
    <p:extLst>
      <p:ext uri="{BB962C8B-B14F-4D97-AF65-F5344CB8AC3E}">
        <p14:creationId xmlns:p14="http://schemas.microsoft.com/office/powerpoint/2010/main" val="29024283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5040FE6-6BAF-4442-B2E8-C28EB7F27A01}"/>
              </a:ext>
            </a:extLst>
          </p:cNvPr>
          <p:cNvSpPr txBox="1"/>
          <p:nvPr/>
        </p:nvSpPr>
        <p:spPr>
          <a:xfrm>
            <a:off x="266837" y="4675495"/>
            <a:ext cx="3784463"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Recherche </a:t>
            </a:r>
            <a:r>
              <a:rPr lang="en-US" sz="3200" dirty="0" err="1">
                <a:latin typeface="Bahnschrift" panose="020B0502040204020203" pitchFamily="34" charset="0"/>
                <a:cs typeface="Aharoni" panose="02010803020104030203" pitchFamily="2" charset="-79"/>
              </a:rPr>
              <a:t>avancée</a:t>
            </a:r>
            <a:r>
              <a:rPr lang="en-US" sz="3200" dirty="0">
                <a:latin typeface="Bahnschrift" panose="020B0502040204020203" pitchFamily="34" charset="0"/>
                <a:cs typeface="Aharoni" panose="02010803020104030203" pitchFamily="2" charset="-79"/>
              </a:rPr>
              <a:t> avec Aggregation</a:t>
            </a:r>
            <a:endParaRPr lang="fr-MA" sz="3200" dirty="0">
              <a:latin typeface="Bahnschrift" panose="020B0502040204020203" pitchFamily="34" charset="0"/>
              <a:cs typeface="Aharoni" panose="02010803020104030203" pitchFamily="2" charset="-79"/>
            </a:endParaRPr>
          </a:p>
        </p:txBody>
      </p:sp>
      <p:grpSp>
        <p:nvGrpSpPr>
          <p:cNvPr id="32" name="Group 31">
            <a:extLst>
              <a:ext uri="{FF2B5EF4-FFF2-40B4-BE49-F238E27FC236}">
                <a16:creationId xmlns:a16="http://schemas.microsoft.com/office/drawing/2014/main" id="{7086345B-8890-47DA-A290-E29A6F9052AF}"/>
              </a:ext>
            </a:extLst>
          </p:cNvPr>
          <p:cNvGrpSpPr/>
          <p:nvPr/>
        </p:nvGrpSpPr>
        <p:grpSpPr>
          <a:xfrm>
            <a:off x="-1574811" y="-1620000"/>
            <a:ext cx="3240000" cy="3240000"/>
            <a:chOff x="-1574811" y="-1620000"/>
            <a:chExt cx="3240000" cy="3240000"/>
          </a:xfrm>
        </p:grpSpPr>
        <p:sp>
          <p:nvSpPr>
            <p:cNvPr id="33" name="Oval 32">
              <a:extLst>
                <a:ext uri="{FF2B5EF4-FFF2-40B4-BE49-F238E27FC236}">
                  <a16:creationId xmlns:a16="http://schemas.microsoft.com/office/drawing/2014/main" id="{B66D931D-5CCF-472D-9BE6-204F9529C0FB}"/>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4" name="TextBox 33">
              <a:extLst>
                <a:ext uri="{FF2B5EF4-FFF2-40B4-BE49-F238E27FC236}">
                  <a16:creationId xmlns:a16="http://schemas.microsoft.com/office/drawing/2014/main" id="{69B67C77-366F-49A3-90E4-E098DDEC6A5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2</a:t>
              </a:r>
            </a:p>
          </p:txBody>
        </p:sp>
      </p:grpSp>
      <p:grpSp>
        <p:nvGrpSpPr>
          <p:cNvPr id="35" name="Group 34">
            <a:extLst>
              <a:ext uri="{FF2B5EF4-FFF2-40B4-BE49-F238E27FC236}">
                <a16:creationId xmlns:a16="http://schemas.microsoft.com/office/drawing/2014/main" id="{3EB67ED2-EB02-47B5-B836-E952A7120328}"/>
              </a:ext>
            </a:extLst>
          </p:cNvPr>
          <p:cNvGrpSpPr/>
          <p:nvPr/>
        </p:nvGrpSpPr>
        <p:grpSpPr>
          <a:xfrm>
            <a:off x="2948918" y="324763"/>
            <a:ext cx="6294163"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Récupération &amp; Utilisation des filtres</a:t>
              </a:r>
              <a:endParaRPr lang="fr-MA" sz="2400" dirty="0">
                <a:solidFill>
                  <a:schemeClr val="tx1">
                    <a:lumMod val="75000"/>
                    <a:lumOff val="25000"/>
                  </a:schemeClr>
                </a:solidFill>
                <a:latin typeface="Fira Sans" panose="020B0503050000020004" pitchFamily="34" charset="0"/>
              </a:endParaRPr>
            </a:p>
          </p:txBody>
        </p:sp>
      </p:grpSp>
      <p:grpSp>
        <p:nvGrpSpPr>
          <p:cNvPr id="2" name="Group 1">
            <a:extLst>
              <a:ext uri="{FF2B5EF4-FFF2-40B4-BE49-F238E27FC236}">
                <a16:creationId xmlns:a16="http://schemas.microsoft.com/office/drawing/2014/main" id="{D4BCE9AE-75FD-439C-9F43-D05E72FAD813}"/>
              </a:ext>
            </a:extLst>
          </p:cNvPr>
          <p:cNvGrpSpPr/>
          <p:nvPr/>
        </p:nvGrpSpPr>
        <p:grpSpPr>
          <a:xfrm>
            <a:off x="4190498" y="1978873"/>
            <a:ext cx="7074541" cy="4195788"/>
            <a:chOff x="4190498" y="2480318"/>
            <a:chExt cx="7074541" cy="4195788"/>
          </a:xfrm>
        </p:grpSpPr>
        <p:grpSp>
          <p:nvGrpSpPr>
            <p:cNvPr id="3" name="Group 2">
              <a:extLst>
                <a:ext uri="{FF2B5EF4-FFF2-40B4-BE49-F238E27FC236}">
                  <a16:creationId xmlns:a16="http://schemas.microsoft.com/office/drawing/2014/main" id="{647E42CB-D746-4D12-B49F-F4808F174FA7}"/>
                </a:ext>
              </a:extLst>
            </p:cNvPr>
            <p:cNvGrpSpPr/>
            <p:nvPr/>
          </p:nvGrpSpPr>
          <p:grpSpPr>
            <a:xfrm>
              <a:off x="4190498" y="2480318"/>
              <a:ext cx="7074541" cy="4195788"/>
              <a:chOff x="4203198" y="2547914"/>
              <a:chExt cx="6676311" cy="3243832"/>
            </a:xfrm>
          </p:grpSpPr>
          <p:sp>
            <p:nvSpPr>
              <p:cNvPr id="12" name="Rectangle: Rounded Corners 11">
                <a:extLst>
                  <a:ext uri="{FF2B5EF4-FFF2-40B4-BE49-F238E27FC236}">
                    <a16:creationId xmlns:a16="http://schemas.microsoft.com/office/drawing/2014/main" id="{DA28A2E2-4364-4CDC-AB12-3F8917B90869}"/>
                  </a:ext>
                </a:extLst>
              </p:cNvPr>
              <p:cNvSpPr/>
              <p:nvPr/>
            </p:nvSpPr>
            <p:spPr>
              <a:xfrm rot="5400000">
                <a:off x="5919438" y="831674"/>
                <a:ext cx="3243832"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TextBox 12">
                <a:extLst>
                  <a:ext uri="{FF2B5EF4-FFF2-40B4-BE49-F238E27FC236}">
                    <a16:creationId xmlns:a16="http://schemas.microsoft.com/office/drawing/2014/main" id="{5562223E-81AE-4576-8D14-7F216A0ACB4D}"/>
                  </a:ext>
                </a:extLst>
              </p:cNvPr>
              <p:cNvSpPr txBox="1"/>
              <p:nvPr/>
            </p:nvSpPr>
            <p:spPr>
              <a:xfrm>
                <a:off x="4832277" y="2792716"/>
                <a:ext cx="6047232" cy="2865771"/>
              </a:xfrm>
              <a:prstGeom prst="rect">
                <a:avLst/>
              </a:prstGeom>
              <a:noFill/>
            </p:spPr>
            <p:txBody>
              <a:bodyPr wrap="square" rtlCol="0">
                <a:spAutoFit/>
              </a:bodyPr>
              <a:lstStyle/>
              <a:p>
                <a:pPr>
                  <a:buNone/>
                </a:pPr>
                <a:r>
                  <a:rPr lang="fr-FR" b="1" dirty="0">
                    <a:solidFill>
                      <a:srgbClr val="11D5FD"/>
                    </a:solidFill>
                  </a:rPr>
                  <a:t>Regrouper et calculer des statistiques</a:t>
                </a:r>
              </a:p>
              <a:p>
                <a:pPr>
                  <a:buNone/>
                </a:pPr>
                <a:endParaRPr lang="fr-FR" dirty="0">
                  <a:solidFill>
                    <a:schemeClr val="bg1"/>
                  </a:solidFill>
                </a:endParaRPr>
              </a:p>
              <a:p>
                <a:r>
                  <a:rPr lang="fr-FR" dirty="0">
                    <a:solidFill>
                      <a:schemeClr val="bg1"/>
                    </a:solidFill>
                  </a:rPr>
                  <a:t>L'opérateur $group permet d’agréger les données et d’effectuer des calculs.</a:t>
                </a:r>
              </a:p>
              <a:p>
                <a:endParaRPr lang="fr-FR" dirty="0">
                  <a:solidFill>
                    <a:schemeClr val="bg1"/>
                  </a:solidFill>
                </a:endParaRPr>
              </a:p>
              <a:p>
                <a:r>
                  <a:rPr lang="fr-FR" b="1" dirty="0"/>
                  <a:t>MongoDB :</a:t>
                </a:r>
              </a:p>
              <a:p>
                <a:r>
                  <a:rPr lang="fr-FR" dirty="0" err="1">
                    <a:solidFill>
                      <a:schemeClr val="bg1"/>
                    </a:solidFill>
                  </a:rPr>
                  <a:t>db.collection.aggregate</a:t>
                </a:r>
                <a:r>
                  <a:rPr lang="fr-FR" dirty="0">
                    <a:solidFill>
                      <a:schemeClr val="bg1"/>
                    </a:solidFill>
                  </a:rPr>
                  <a:t>([</a:t>
                </a:r>
              </a:p>
              <a:p>
                <a:r>
                  <a:rPr lang="fr-FR" dirty="0">
                    <a:solidFill>
                      <a:schemeClr val="bg1"/>
                    </a:solidFill>
                  </a:rPr>
                  <a:t>  { $group: { _id: "$</a:t>
                </a:r>
                <a:r>
                  <a:rPr lang="fr-FR" dirty="0" err="1">
                    <a:solidFill>
                      <a:schemeClr val="bg1"/>
                    </a:solidFill>
                  </a:rPr>
                  <a:t>champCategorie</a:t>
                </a:r>
                <a:r>
                  <a:rPr lang="fr-FR" dirty="0">
                    <a:solidFill>
                      <a:schemeClr val="bg1"/>
                    </a:solidFill>
                  </a:rPr>
                  <a:t>", </a:t>
                </a:r>
                <a:r>
                  <a:rPr lang="fr-FR" dirty="0" err="1">
                    <a:solidFill>
                      <a:schemeClr val="bg1"/>
                    </a:solidFill>
                  </a:rPr>
                  <a:t>moyenneValeur</a:t>
                </a:r>
                <a:r>
                  <a:rPr lang="fr-FR" dirty="0">
                    <a:solidFill>
                      <a:schemeClr val="bg1"/>
                    </a:solidFill>
                  </a:rPr>
                  <a:t>: { $</a:t>
                </a:r>
                <a:r>
                  <a:rPr lang="fr-FR" dirty="0" err="1">
                    <a:solidFill>
                      <a:schemeClr val="bg1"/>
                    </a:solidFill>
                  </a:rPr>
                  <a:t>avg</a:t>
                </a:r>
                <a:r>
                  <a:rPr lang="fr-FR" dirty="0">
                    <a:solidFill>
                      <a:schemeClr val="bg1"/>
                    </a:solidFill>
                  </a:rPr>
                  <a:t>: "$</a:t>
                </a:r>
                <a:r>
                  <a:rPr lang="fr-FR" dirty="0" err="1">
                    <a:solidFill>
                      <a:schemeClr val="bg1"/>
                    </a:solidFill>
                  </a:rPr>
                  <a:t>champNumerique</a:t>
                </a:r>
                <a:r>
                  <a:rPr lang="fr-FR" dirty="0">
                    <a:solidFill>
                      <a:schemeClr val="bg1"/>
                    </a:solidFill>
                  </a:rPr>
                  <a:t>" } } }</a:t>
                </a:r>
              </a:p>
              <a:p>
                <a:r>
                  <a:rPr lang="fr-FR" dirty="0">
                    <a:solidFill>
                      <a:schemeClr val="bg1"/>
                    </a:solidFill>
                  </a:rPr>
                  <a:t>])</a:t>
                </a:r>
              </a:p>
              <a:p>
                <a:r>
                  <a:rPr lang="fr-FR" b="1" dirty="0"/>
                  <a:t>SQL équivalent :</a:t>
                </a:r>
              </a:p>
              <a:p>
                <a:r>
                  <a:rPr lang="en-US" dirty="0">
                    <a:solidFill>
                      <a:schemeClr val="bg1"/>
                    </a:solidFill>
                  </a:rPr>
                  <a:t>SELECT </a:t>
                </a:r>
                <a:r>
                  <a:rPr lang="en-US" dirty="0" err="1">
                    <a:solidFill>
                      <a:schemeClr val="bg1"/>
                    </a:solidFill>
                  </a:rPr>
                  <a:t>champCategorie</a:t>
                </a:r>
                <a:r>
                  <a:rPr lang="en-US" dirty="0">
                    <a:solidFill>
                      <a:schemeClr val="bg1"/>
                    </a:solidFill>
                  </a:rPr>
                  <a:t>, AVG(</a:t>
                </a:r>
                <a:r>
                  <a:rPr lang="en-US" dirty="0" err="1">
                    <a:solidFill>
                      <a:schemeClr val="bg1"/>
                    </a:solidFill>
                  </a:rPr>
                  <a:t>champNumerique</a:t>
                </a:r>
                <a:r>
                  <a:rPr lang="en-US" dirty="0">
                    <a:solidFill>
                      <a:schemeClr val="bg1"/>
                    </a:solidFill>
                  </a:rPr>
                  <a:t>) FROM table GROUP BY </a:t>
                </a:r>
                <a:r>
                  <a:rPr lang="en-US" dirty="0" err="1">
                    <a:solidFill>
                      <a:schemeClr val="bg1"/>
                    </a:solidFill>
                  </a:rPr>
                  <a:t>champCategorie</a:t>
                </a:r>
                <a:r>
                  <a:rPr lang="en-US" dirty="0">
                    <a:solidFill>
                      <a:schemeClr val="bg1"/>
                    </a:solidFill>
                  </a:rPr>
                  <a:t>;</a:t>
                </a:r>
              </a:p>
            </p:txBody>
          </p:sp>
        </p:grpSp>
        <p:sp>
          <p:nvSpPr>
            <p:cNvPr id="17" name="Oval 16">
              <a:extLst>
                <a:ext uri="{FF2B5EF4-FFF2-40B4-BE49-F238E27FC236}">
                  <a16:creationId xmlns:a16="http://schemas.microsoft.com/office/drawing/2014/main" id="{E21634A3-5D5B-4B06-AF51-711E4AC65179}"/>
                </a:ext>
              </a:extLst>
            </p:cNvPr>
            <p:cNvSpPr/>
            <p:nvPr/>
          </p:nvSpPr>
          <p:spPr>
            <a:xfrm>
              <a:off x="4361626" y="2690610"/>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2</a:t>
              </a:r>
              <a:endParaRPr lang="fr-MA" b="1" dirty="0"/>
            </a:p>
          </p:txBody>
        </p:sp>
      </p:grpSp>
      <p:grpSp>
        <p:nvGrpSpPr>
          <p:cNvPr id="5" name="Group 4">
            <a:extLst>
              <a:ext uri="{FF2B5EF4-FFF2-40B4-BE49-F238E27FC236}">
                <a16:creationId xmlns:a16="http://schemas.microsoft.com/office/drawing/2014/main" id="{8559C24D-1C0F-4430-8010-7E6860195501}"/>
              </a:ext>
            </a:extLst>
          </p:cNvPr>
          <p:cNvGrpSpPr/>
          <p:nvPr/>
        </p:nvGrpSpPr>
        <p:grpSpPr>
          <a:xfrm>
            <a:off x="926960" y="2241662"/>
            <a:ext cx="2445977" cy="2438740"/>
            <a:chOff x="926960" y="2241662"/>
            <a:chExt cx="2445977" cy="2438740"/>
          </a:xfrm>
        </p:grpSpPr>
        <p:grpSp>
          <p:nvGrpSpPr>
            <p:cNvPr id="9" name="Group 8">
              <a:extLst>
                <a:ext uri="{FF2B5EF4-FFF2-40B4-BE49-F238E27FC236}">
                  <a16:creationId xmlns:a16="http://schemas.microsoft.com/office/drawing/2014/main" id="{CB5E1FD3-F4D0-404C-BFC7-A488A03051A9}"/>
                </a:ext>
              </a:extLst>
            </p:cNvPr>
            <p:cNvGrpSpPr/>
            <p:nvPr/>
          </p:nvGrpSpPr>
          <p:grpSpPr>
            <a:xfrm>
              <a:off x="926960" y="2241662"/>
              <a:ext cx="2445977" cy="2438740"/>
              <a:chOff x="926960" y="2241662"/>
              <a:chExt cx="2445977" cy="2438740"/>
            </a:xfrm>
          </p:grpSpPr>
          <p:pic>
            <p:nvPicPr>
              <p:cNvPr id="11" name="Picture 10">
                <a:extLst>
                  <a:ext uri="{FF2B5EF4-FFF2-40B4-BE49-F238E27FC236}">
                    <a16:creationId xmlns:a16="http://schemas.microsoft.com/office/drawing/2014/main" id="{2B7A2A34-34C2-4017-B258-AB0B67FDE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6" name="Oval 5">
                <a:extLst>
                  <a:ext uri="{FF2B5EF4-FFF2-40B4-BE49-F238E27FC236}">
                    <a16:creationId xmlns:a16="http://schemas.microsoft.com/office/drawing/2014/main" id="{6DE90F01-365B-4AE1-B336-103C146A1B9A}"/>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4" name="Picture 3">
              <a:extLst>
                <a:ext uri="{FF2B5EF4-FFF2-40B4-BE49-F238E27FC236}">
                  <a16:creationId xmlns:a16="http://schemas.microsoft.com/office/drawing/2014/main" id="{A23275CA-DAAE-432D-9FE2-67003DA8FA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7445" y="3602026"/>
              <a:ext cx="894855" cy="894855"/>
            </a:xfrm>
            <a:prstGeom prst="rect">
              <a:avLst/>
            </a:prstGeom>
          </p:spPr>
        </p:pic>
      </p:grpSp>
      <p:grpSp>
        <p:nvGrpSpPr>
          <p:cNvPr id="19" name="Group 18">
            <a:extLst>
              <a:ext uri="{FF2B5EF4-FFF2-40B4-BE49-F238E27FC236}">
                <a16:creationId xmlns:a16="http://schemas.microsoft.com/office/drawing/2014/main" id="{E8BD2B3C-9D2A-4D1F-A6A7-DAEAF5DC8FBD}"/>
              </a:ext>
            </a:extLst>
          </p:cNvPr>
          <p:cNvGrpSpPr/>
          <p:nvPr/>
        </p:nvGrpSpPr>
        <p:grpSpPr>
          <a:xfrm>
            <a:off x="4190499" y="11535833"/>
            <a:ext cx="6782301" cy="3049159"/>
            <a:chOff x="4190499" y="2509815"/>
            <a:chExt cx="6782301" cy="3049159"/>
          </a:xfrm>
        </p:grpSpPr>
        <p:grpSp>
          <p:nvGrpSpPr>
            <p:cNvPr id="20" name="Group 19">
              <a:extLst>
                <a:ext uri="{FF2B5EF4-FFF2-40B4-BE49-F238E27FC236}">
                  <a16:creationId xmlns:a16="http://schemas.microsoft.com/office/drawing/2014/main" id="{08447884-3DC4-4703-8B3F-424FA332A9D9}"/>
                </a:ext>
              </a:extLst>
            </p:cNvPr>
            <p:cNvGrpSpPr/>
            <p:nvPr/>
          </p:nvGrpSpPr>
          <p:grpSpPr>
            <a:xfrm>
              <a:off x="4190499" y="2509815"/>
              <a:ext cx="6782301" cy="3049159"/>
              <a:chOff x="4203199" y="2547914"/>
              <a:chExt cx="6676311" cy="2557779"/>
            </a:xfrm>
          </p:grpSpPr>
          <p:sp>
            <p:nvSpPr>
              <p:cNvPr id="22" name="Rectangle: Rounded Corners 21">
                <a:extLst>
                  <a:ext uri="{FF2B5EF4-FFF2-40B4-BE49-F238E27FC236}">
                    <a16:creationId xmlns:a16="http://schemas.microsoft.com/office/drawing/2014/main" id="{86C2E0DC-04F9-4638-9131-FB6EBCA7BD4C}"/>
                  </a:ext>
                </a:extLst>
              </p:cNvPr>
              <p:cNvSpPr/>
              <p:nvPr/>
            </p:nvSpPr>
            <p:spPr>
              <a:xfrm rot="5400000">
                <a:off x="6262465" y="488648"/>
                <a:ext cx="2557779"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413D2123-A6BD-40B6-8513-C1D50F7F832C}"/>
                  </a:ext>
                </a:extLst>
              </p:cNvPr>
              <p:cNvSpPr txBox="1"/>
              <p:nvPr/>
            </p:nvSpPr>
            <p:spPr>
              <a:xfrm>
                <a:off x="4832277" y="2792716"/>
                <a:ext cx="6047232" cy="2168691"/>
              </a:xfrm>
              <a:prstGeom prst="rect">
                <a:avLst/>
              </a:prstGeom>
              <a:noFill/>
            </p:spPr>
            <p:txBody>
              <a:bodyPr wrap="square" rtlCol="0">
                <a:spAutoFit/>
              </a:bodyPr>
              <a:lstStyle/>
              <a:p>
                <a:pPr>
                  <a:buNone/>
                </a:pPr>
                <a:r>
                  <a:rPr lang="fr-FR" b="1" dirty="0">
                    <a:solidFill>
                      <a:srgbClr val="11D5FD"/>
                    </a:solidFill>
                  </a:rPr>
                  <a:t>Filtrer les données avant traitement</a:t>
                </a:r>
              </a:p>
              <a:p>
                <a:pPr>
                  <a:buNone/>
                </a:pPr>
                <a:endParaRPr lang="fr-FR" dirty="0">
                  <a:solidFill>
                    <a:schemeClr val="bg1"/>
                  </a:solidFill>
                </a:endParaRPr>
              </a:p>
              <a:p>
                <a:r>
                  <a:rPr lang="fr-FR" dirty="0">
                    <a:solidFill>
                      <a:schemeClr val="bg1"/>
                    </a:solidFill>
                  </a:rPr>
                  <a:t>L'opérateur $match est utilisé pour restreindre l’ensemble des documents traités.</a:t>
                </a:r>
              </a:p>
              <a:p>
                <a:endParaRPr lang="fr-FR" dirty="0">
                  <a:solidFill>
                    <a:schemeClr val="bg1"/>
                  </a:solidFill>
                </a:endParaRPr>
              </a:p>
              <a:p>
                <a:r>
                  <a:rPr lang="fr-FR" b="1" dirty="0"/>
                  <a:t>MongoDB :</a:t>
                </a:r>
              </a:p>
              <a:p>
                <a:r>
                  <a:rPr lang="fr-FR" dirty="0" err="1">
                    <a:solidFill>
                      <a:schemeClr val="bg1"/>
                    </a:solidFill>
                  </a:rPr>
                  <a:t>db.collection.aggregate</a:t>
                </a:r>
                <a:r>
                  <a:rPr lang="fr-FR" dirty="0">
                    <a:solidFill>
                      <a:schemeClr val="bg1"/>
                    </a:solidFill>
                  </a:rPr>
                  <a:t>([ { $match: { champ: { $gt: valeur } } } ])</a:t>
                </a:r>
              </a:p>
              <a:p>
                <a:r>
                  <a:rPr lang="fr-FR" b="1" dirty="0"/>
                  <a:t>SQL équivalent :</a:t>
                </a:r>
              </a:p>
              <a:p>
                <a:r>
                  <a:rPr lang="en-US" dirty="0">
                    <a:solidFill>
                      <a:schemeClr val="bg1"/>
                    </a:solidFill>
                  </a:rPr>
                  <a:t>SELECT * FROM table WHERE champ &gt; </a:t>
                </a:r>
                <a:r>
                  <a:rPr lang="en-US" dirty="0" err="1">
                    <a:solidFill>
                      <a:schemeClr val="bg1"/>
                    </a:solidFill>
                  </a:rPr>
                  <a:t>valeur</a:t>
                </a:r>
                <a:r>
                  <a:rPr lang="en-US" dirty="0">
                    <a:solidFill>
                      <a:schemeClr val="bg1"/>
                    </a:solidFill>
                  </a:rPr>
                  <a:t>;</a:t>
                </a:r>
              </a:p>
            </p:txBody>
          </p:sp>
        </p:grpSp>
        <p:sp>
          <p:nvSpPr>
            <p:cNvPr id="21" name="Oval 20">
              <a:extLst>
                <a:ext uri="{FF2B5EF4-FFF2-40B4-BE49-F238E27FC236}">
                  <a16:creationId xmlns:a16="http://schemas.microsoft.com/office/drawing/2014/main" id="{5D0F7D53-CD2B-4868-B5AA-635C80533063}"/>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1</a:t>
              </a:r>
              <a:endParaRPr lang="fr-MA" b="1" dirty="0"/>
            </a:p>
          </p:txBody>
        </p:sp>
      </p:grpSp>
      <p:grpSp>
        <p:nvGrpSpPr>
          <p:cNvPr id="29" name="Group 28">
            <a:extLst>
              <a:ext uri="{FF2B5EF4-FFF2-40B4-BE49-F238E27FC236}">
                <a16:creationId xmlns:a16="http://schemas.microsoft.com/office/drawing/2014/main" id="{D189F24A-1F3B-4FC9-8D0F-1C2EEE515D27}"/>
              </a:ext>
            </a:extLst>
          </p:cNvPr>
          <p:cNvGrpSpPr/>
          <p:nvPr/>
        </p:nvGrpSpPr>
        <p:grpSpPr>
          <a:xfrm>
            <a:off x="13010040" y="2067359"/>
            <a:ext cx="6782301" cy="3802089"/>
            <a:chOff x="4190498" y="2509814"/>
            <a:chExt cx="6782301" cy="3802089"/>
          </a:xfrm>
        </p:grpSpPr>
        <p:grpSp>
          <p:nvGrpSpPr>
            <p:cNvPr id="30" name="Group 29">
              <a:extLst>
                <a:ext uri="{FF2B5EF4-FFF2-40B4-BE49-F238E27FC236}">
                  <a16:creationId xmlns:a16="http://schemas.microsoft.com/office/drawing/2014/main" id="{BD60F59D-682D-45F1-B3E2-7AB242F2D94A}"/>
                </a:ext>
              </a:extLst>
            </p:cNvPr>
            <p:cNvGrpSpPr/>
            <p:nvPr/>
          </p:nvGrpSpPr>
          <p:grpSpPr>
            <a:xfrm>
              <a:off x="4190498" y="2509814"/>
              <a:ext cx="6782301" cy="3802089"/>
              <a:chOff x="4203198" y="2547914"/>
              <a:chExt cx="6676311" cy="3189373"/>
            </a:xfrm>
          </p:grpSpPr>
          <p:sp>
            <p:nvSpPr>
              <p:cNvPr id="37" name="Rectangle: Rounded Corners 36">
                <a:extLst>
                  <a:ext uri="{FF2B5EF4-FFF2-40B4-BE49-F238E27FC236}">
                    <a16:creationId xmlns:a16="http://schemas.microsoft.com/office/drawing/2014/main" id="{8111EDA7-92C5-4171-9D36-647D400E233A}"/>
                  </a:ext>
                </a:extLst>
              </p:cNvPr>
              <p:cNvSpPr/>
              <p:nvPr/>
            </p:nvSpPr>
            <p:spPr>
              <a:xfrm rot="5400000">
                <a:off x="5946667" y="804445"/>
                <a:ext cx="3189373"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8" name="TextBox 37">
                <a:extLst>
                  <a:ext uri="{FF2B5EF4-FFF2-40B4-BE49-F238E27FC236}">
                    <a16:creationId xmlns:a16="http://schemas.microsoft.com/office/drawing/2014/main" id="{B6A0E276-DAFF-4A6B-8698-9AC9C7CBFD82}"/>
                  </a:ext>
                </a:extLst>
              </p:cNvPr>
              <p:cNvSpPr txBox="1"/>
              <p:nvPr/>
            </p:nvSpPr>
            <p:spPr>
              <a:xfrm>
                <a:off x="4832277" y="2792716"/>
                <a:ext cx="6047232" cy="2865771"/>
              </a:xfrm>
              <a:prstGeom prst="rect">
                <a:avLst/>
              </a:prstGeom>
              <a:noFill/>
            </p:spPr>
            <p:txBody>
              <a:bodyPr wrap="square" rtlCol="0">
                <a:spAutoFit/>
              </a:bodyPr>
              <a:lstStyle/>
              <a:p>
                <a:pPr>
                  <a:buNone/>
                </a:pPr>
                <a:r>
                  <a:rPr lang="fr-FR" b="1" dirty="0">
                    <a:solidFill>
                      <a:srgbClr val="11D5FD"/>
                    </a:solidFill>
                  </a:rPr>
                  <a:t>Associer des données de plusieurs collections</a:t>
                </a:r>
              </a:p>
              <a:p>
                <a:pPr>
                  <a:buNone/>
                </a:pPr>
                <a:endParaRPr lang="fr-FR" dirty="0">
                  <a:solidFill>
                    <a:schemeClr val="bg1"/>
                  </a:solidFill>
                </a:endParaRPr>
              </a:p>
              <a:p>
                <a:r>
                  <a:rPr lang="fr-FR" dirty="0">
                    <a:solidFill>
                      <a:schemeClr val="bg1"/>
                    </a:solidFill>
                  </a:rPr>
                  <a:t>MongoDB permet d’effectuer des jointures avec $</a:t>
                </a:r>
                <a:r>
                  <a:rPr lang="fr-FR" dirty="0" err="1">
                    <a:solidFill>
                      <a:schemeClr val="bg1"/>
                    </a:solidFill>
                  </a:rPr>
                  <a:t>lookup</a:t>
                </a:r>
                <a:r>
                  <a:rPr lang="fr-FR" dirty="0">
                    <a:solidFill>
                      <a:schemeClr val="bg1"/>
                    </a:solidFill>
                  </a:rPr>
                  <a:t>.</a:t>
                </a:r>
              </a:p>
              <a:p>
                <a:endParaRPr lang="fr-FR" dirty="0">
                  <a:solidFill>
                    <a:schemeClr val="bg1"/>
                  </a:solidFill>
                </a:endParaRPr>
              </a:p>
              <a:p>
                <a:r>
                  <a:rPr lang="fr-FR" b="1" dirty="0"/>
                  <a:t>MongoDB :</a:t>
                </a:r>
              </a:p>
              <a:p>
                <a:r>
                  <a:rPr lang="fr-FR" dirty="0" err="1">
                    <a:solidFill>
                      <a:schemeClr val="bg1"/>
                    </a:solidFill>
                  </a:rPr>
                  <a:t>db.collection.aggregate</a:t>
                </a:r>
                <a:r>
                  <a:rPr lang="fr-FR" dirty="0">
                    <a:solidFill>
                      <a:schemeClr val="bg1"/>
                    </a:solidFill>
                  </a:rPr>
                  <a:t>([</a:t>
                </a:r>
              </a:p>
              <a:p>
                <a:r>
                  <a:rPr lang="fr-FR" dirty="0">
                    <a:solidFill>
                      <a:schemeClr val="bg1"/>
                    </a:solidFill>
                  </a:rPr>
                  <a:t>  { $</a:t>
                </a:r>
                <a:r>
                  <a:rPr lang="fr-FR" dirty="0" err="1">
                    <a:solidFill>
                      <a:schemeClr val="bg1"/>
                    </a:solidFill>
                  </a:rPr>
                  <a:t>lookup</a:t>
                </a:r>
                <a:r>
                  <a:rPr lang="fr-FR" dirty="0">
                    <a:solidFill>
                      <a:schemeClr val="bg1"/>
                    </a:solidFill>
                  </a:rPr>
                  <a:t>: { </a:t>
                </a:r>
                <a:r>
                  <a:rPr lang="fr-FR" dirty="0" err="1">
                    <a:solidFill>
                      <a:schemeClr val="bg1"/>
                    </a:solidFill>
                  </a:rPr>
                  <a:t>from</a:t>
                </a:r>
                <a:r>
                  <a:rPr lang="fr-FR" dirty="0">
                    <a:solidFill>
                      <a:schemeClr val="bg1"/>
                    </a:solidFill>
                  </a:rPr>
                  <a:t>: "</a:t>
                </a:r>
                <a:r>
                  <a:rPr lang="fr-FR" dirty="0" err="1">
                    <a:solidFill>
                      <a:schemeClr val="bg1"/>
                    </a:solidFill>
                  </a:rPr>
                  <a:t>autreCollection</a:t>
                </a:r>
                <a:r>
                  <a:rPr lang="fr-FR" dirty="0">
                    <a:solidFill>
                      <a:schemeClr val="bg1"/>
                    </a:solidFill>
                  </a:rPr>
                  <a:t>", </a:t>
                </a:r>
                <a:r>
                  <a:rPr lang="fr-FR" dirty="0" err="1">
                    <a:solidFill>
                      <a:schemeClr val="bg1"/>
                    </a:solidFill>
                  </a:rPr>
                  <a:t>localField</a:t>
                </a:r>
                <a:r>
                  <a:rPr lang="fr-FR" dirty="0">
                    <a:solidFill>
                      <a:schemeClr val="bg1"/>
                    </a:solidFill>
                  </a:rPr>
                  <a:t>: "</a:t>
                </a:r>
                <a:r>
                  <a:rPr lang="fr-FR" dirty="0" err="1">
                    <a:solidFill>
                      <a:schemeClr val="bg1"/>
                    </a:solidFill>
                  </a:rPr>
                  <a:t>champCommun</a:t>
                </a:r>
                <a:r>
                  <a:rPr lang="fr-FR" dirty="0">
                    <a:solidFill>
                      <a:schemeClr val="bg1"/>
                    </a:solidFill>
                  </a:rPr>
                  <a:t>", </a:t>
                </a:r>
                <a:r>
                  <a:rPr lang="fr-FR" dirty="0" err="1">
                    <a:solidFill>
                      <a:schemeClr val="bg1"/>
                    </a:solidFill>
                  </a:rPr>
                  <a:t>foreignField</a:t>
                </a:r>
                <a:r>
                  <a:rPr lang="fr-FR" dirty="0">
                    <a:solidFill>
                      <a:schemeClr val="bg1"/>
                    </a:solidFill>
                  </a:rPr>
                  <a:t>: "_id", as: "</a:t>
                </a:r>
                <a:r>
                  <a:rPr lang="fr-FR" dirty="0" err="1">
                    <a:solidFill>
                      <a:schemeClr val="bg1"/>
                    </a:solidFill>
                  </a:rPr>
                  <a:t>resultatJoint</a:t>
                </a:r>
                <a:r>
                  <a:rPr lang="fr-FR" dirty="0">
                    <a:solidFill>
                      <a:schemeClr val="bg1"/>
                    </a:solidFill>
                  </a:rPr>
                  <a:t>" } }</a:t>
                </a:r>
              </a:p>
              <a:p>
                <a:r>
                  <a:rPr lang="fr-FR" dirty="0">
                    <a:solidFill>
                      <a:schemeClr val="bg1"/>
                    </a:solidFill>
                  </a:rPr>
                  <a:t>])</a:t>
                </a:r>
              </a:p>
              <a:p>
                <a:r>
                  <a:rPr lang="fr-FR" b="1" dirty="0"/>
                  <a:t>SQL équivalent :</a:t>
                </a:r>
              </a:p>
              <a:p>
                <a:r>
                  <a:rPr lang="en-US" dirty="0">
                    <a:solidFill>
                      <a:schemeClr val="bg1"/>
                    </a:solidFill>
                  </a:rPr>
                  <a:t>SELECT * FROM table1 INNER JOIN table2 ON table1.champCommun = table2._id;</a:t>
                </a:r>
              </a:p>
            </p:txBody>
          </p:sp>
        </p:grpSp>
        <p:sp>
          <p:nvSpPr>
            <p:cNvPr id="31" name="Oval 30">
              <a:extLst>
                <a:ext uri="{FF2B5EF4-FFF2-40B4-BE49-F238E27FC236}">
                  <a16:creationId xmlns:a16="http://schemas.microsoft.com/office/drawing/2014/main" id="{11CAE27C-DDE5-41C5-8A0E-165301C2FDE2}"/>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3</a:t>
              </a:r>
              <a:endParaRPr lang="fr-MA" b="1" dirty="0"/>
            </a:p>
          </p:txBody>
        </p:sp>
      </p:grpSp>
    </p:spTree>
    <p:extLst>
      <p:ext uri="{BB962C8B-B14F-4D97-AF65-F5344CB8AC3E}">
        <p14:creationId xmlns:p14="http://schemas.microsoft.com/office/powerpoint/2010/main" val="5597252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5040FE6-6BAF-4442-B2E8-C28EB7F27A01}"/>
              </a:ext>
            </a:extLst>
          </p:cNvPr>
          <p:cNvSpPr txBox="1"/>
          <p:nvPr/>
        </p:nvSpPr>
        <p:spPr>
          <a:xfrm>
            <a:off x="266837" y="4675495"/>
            <a:ext cx="3784463"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Recherche </a:t>
            </a:r>
            <a:r>
              <a:rPr lang="en-US" sz="3200" dirty="0" err="1">
                <a:latin typeface="Bahnschrift" panose="020B0502040204020203" pitchFamily="34" charset="0"/>
                <a:cs typeface="Aharoni" panose="02010803020104030203" pitchFamily="2" charset="-79"/>
              </a:rPr>
              <a:t>avancée</a:t>
            </a:r>
            <a:r>
              <a:rPr lang="en-US" sz="3200" dirty="0">
                <a:latin typeface="Bahnschrift" panose="020B0502040204020203" pitchFamily="34" charset="0"/>
                <a:cs typeface="Aharoni" panose="02010803020104030203" pitchFamily="2" charset="-79"/>
              </a:rPr>
              <a:t> avec Aggregation</a:t>
            </a:r>
            <a:endParaRPr lang="fr-MA" sz="3200" dirty="0">
              <a:latin typeface="Bahnschrift" panose="020B0502040204020203" pitchFamily="34" charset="0"/>
              <a:cs typeface="Aharoni" panose="02010803020104030203" pitchFamily="2" charset="-79"/>
            </a:endParaRPr>
          </a:p>
        </p:txBody>
      </p:sp>
      <p:grpSp>
        <p:nvGrpSpPr>
          <p:cNvPr id="32" name="Group 31">
            <a:extLst>
              <a:ext uri="{FF2B5EF4-FFF2-40B4-BE49-F238E27FC236}">
                <a16:creationId xmlns:a16="http://schemas.microsoft.com/office/drawing/2014/main" id="{7086345B-8890-47DA-A290-E29A6F9052AF}"/>
              </a:ext>
            </a:extLst>
          </p:cNvPr>
          <p:cNvGrpSpPr/>
          <p:nvPr/>
        </p:nvGrpSpPr>
        <p:grpSpPr>
          <a:xfrm>
            <a:off x="-1574811" y="-1620000"/>
            <a:ext cx="3240000" cy="3240000"/>
            <a:chOff x="-1574811" y="-1620000"/>
            <a:chExt cx="3240000" cy="3240000"/>
          </a:xfrm>
        </p:grpSpPr>
        <p:sp>
          <p:nvSpPr>
            <p:cNvPr id="33" name="Oval 32">
              <a:extLst>
                <a:ext uri="{FF2B5EF4-FFF2-40B4-BE49-F238E27FC236}">
                  <a16:creationId xmlns:a16="http://schemas.microsoft.com/office/drawing/2014/main" id="{B66D931D-5CCF-472D-9BE6-204F9529C0FB}"/>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4" name="TextBox 33">
              <a:extLst>
                <a:ext uri="{FF2B5EF4-FFF2-40B4-BE49-F238E27FC236}">
                  <a16:creationId xmlns:a16="http://schemas.microsoft.com/office/drawing/2014/main" id="{69B67C77-366F-49A3-90E4-E098DDEC6A5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2</a:t>
              </a:r>
            </a:p>
          </p:txBody>
        </p:sp>
      </p:grpSp>
      <p:grpSp>
        <p:nvGrpSpPr>
          <p:cNvPr id="35" name="Group 34">
            <a:extLst>
              <a:ext uri="{FF2B5EF4-FFF2-40B4-BE49-F238E27FC236}">
                <a16:creationId xmlns:a16="http://schemas.microsoft.com/office/drawing/2014/main" id="{3EB67ED2-EB02-47B5-B836-E952A7120328}"/>
              </a:ext>
            </a:extLst>
          </p:cNvPr>
          <p:cNvGrpSpPr/>
          <p:nvPr/>
        </p:nvGrpSpPr>
        <p:grpSpPr>
          <a:xfrm>
            <a:off x="2948918" y="324763"/>
            <a:ext cx="6294163"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Récupération &amp; Utilisation des filtres</a:t>
              </a:r>
              <a:endParaRPr lang="fr-MA" sz="2400" dirty="0">
                <a:solidFill>
                  <a:schemeClr val="tx1">
                    <a:lumMod val="75000"/>
                    <a:lumOff val="25000"/>
                  </a:schemeClr>
                </a:solidFill>
                <a:latin typeface="Fira Sans" panose="020B0503050000020004" pitchFamily="34" charset="0"/>
              </a:endParaRPr>
            </a:p>
          </p:txBody>
        </p:sp>
      </p:grpSp>
      <p:grpSp>
        <p:nvGrpSpPr>
          <p:cNvPr id="2" name="Group 1">
            <a:extLst>
              <a:ext uri="{FF2B5EF4-FFF2-40B4-BE49-F238E27FC236}">
                <a16:creationId xmlns:a16="http://schemas.microsoft.com/office/drawing/2014/main" id="{C123778C-5907-4194-B104-D06818B40A21}"/>
              </a:ext>
            </a:extLst>
          </p:cNvPr>
          <p:cNvGrpSpPr/>
          <p:nvPr/>
        </p:nvGrpSpPr>
        <p:grpSpPr>
          <a:xfrm>
            <a:off x="4190498" y="2067359"/>
            <a:ext cx="6782301" cy="3802089"/>
            <a:chOff x="4190498" y="2509814"/>
            <a:chExt cx="6782301" cy="3802089"/>
          </a:xfrm>
        </p:grpSpPr>
        <p:grpSp>
          <p:nvGrpSpPr>
            <p:cNvPr id="3" name="Group 2">
              <a:extLst>
                <a:ext uri="{FF2B5EF4-FFF2-40B4-BE49-F238E27FC236}">
                  <a16:creationId xmlns:a16="http://schemas.microsoft.com/office/drawing/2014/main" id="{647E42CB-D746-4D12-B49F-F4808F174FA7}"/>
                </a:ext>
              </a:extLst>
            </p:cNvPr>
            <p:cNvGrpSpPr/>
            <p:nvPr/>
          </p:nvGrpSpPr>
          <p:grpSpPr>
            <a:xfrm>
              <a:off x="4190498" y="2509814"/>
              <a:ext cx="6782301" cy="3802089"/>
              <a:chOff x="4203198" y="2547914"/>
              <a:chExt cx="6676311" cy="3189373"/>
            </a:xfrm>
          </p:grpSpPr>
          <p:sp>
            <p:nvSpPr>
              <p:cNvPr id="12" name="Rectangle: Rounded Corners 11">
                <a:extLst>
                  <a:ext uri="{FF2B5EF4-FFF2-40B4-BE49-F238E27FC236}">
                    <a16:creationId xmlns:a16="http://schemas.microsoft.com/office/drawing/2014/main" id="{DA28A2E2-4364-4CDC-AB12-3F8917B90869}"/>
                  </a:ext>
                </a:extLst>
              </p:cNvPr>
              <p:cNvSpPr/>
              <p:nvPr/>
            </p:nvSpPr>
            <p:spPr>
              <a:xfrm rot="5400000">
                <a:off x="5946667" y="804445"/>
                <a:ext cx="3189373"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TextBox 12">
                <a:extLst>
                  <a:ext uri="{FF2B5EF4-FFF2-40B4-BE49-F238E27FC236}">
                    <a16:creationId xmlns:a16="http://schemas.microsoft.com/office/drawing/2014/main" id="{5562223E-81AE-4576-8D14-7F216A0ACB4D}"/>
                  </a:ext>
                </a:extLst>
              </p:cNvPr>
              <p:cNvSpPr txBox="1"/>
              <p:nvPr/>
            </p:nvSpPr>
            <p:spPr>
              <a:xfrm>
                <a:off x="4832277" y="2792716"/>
                <a:ext cx="6047232" cy="2865771"/>
              </a:xfrm>
              <a:prstGeom prst="rect">
                <a:avLst/>
              </a:prstGeom>
              <a:noFill/>
            </p:spPr>
            <p:txBody>
              <a:bodyPr wrap="square" rtlCol="0">
                <a:spAutoFit/>
              </a:bodyPr>
              <a:lstStyle/>
              <a:p>
                <a:pPr>
                  <a:buNone/>
                </a:pPr>
                <a:r>
                  <a:rPr lang="fr-FR" b="1" dirty="0">
                    <a:solidFill>
                      <a:srgbClr val="11D5FD"/>
                    </a:solidFill>
                  </a:rPr>
                  <a:t>Associer des données de plusieurs collections</a:t>
                </a:r>
              </a:p>
              <a:p>
                <a:pPr>
                  <a:buNone/>
                </a:pPr>
                <a:endParaRPr lang="fr-FR" dirty="0">
                  <a:solidFill>
                    <a:schemeClr val="bg1"/>
                  </a:solidFill>
                </a:endParaRPr>
              </a:p>
              <a:p>
                <a:r>
                  <a:rPr lang="fr-FR" dirty="0">
                    <a:solidFill>
                      <a:schemeClr val="bg1"/>
                    </a:solidFill>
                  </a:rPr>
                  <a:t>MongoDB permet d’effectuer des jointures avec $</a:t>
                </a:r>
                <a:r>
                  <a:rPr lang="fr-FR" dirty="0" err="1">
                    <a:solidFill>
                      <a:schemeClr val="bg1"/>
                    </a:solidFill>
                  </a:rPr>
                  <a:t>lookup</a:t>
                </a:r>
                <a:r>
                  <a:rPr lang="fr-FR" dirty="0">
                    <a:solidFill>
                      <a:schemeClr val="bg1"/>
                    </a:solidFill>
                  </a:rPr>
                  <a:t>.</a:t>
                </a:r>
              </a:p>
              <a:p>
                <a:endParaRPr lang="fr-FR" dirty="0">
                  <a:solidFill>
                    <a:schemeClr val="bg1"/>
                  </a:solidFill>
                </a:endParaRPr>
              </a:p>
              <a:p>
                <a:r>
                  <a:rPr lang="fr-FR" b="1" dirty="0"/>
                  <a:t>MongoDB :</a:t>
                </a:r>
              </a:p>
              <a:p>
                <a:r>
                  <a:rPr lang="fr-FR" dirty="0" err="1">
                    <a:solidFill>
                      <a:schemeClr val="bg1"/>
                    </a:solidFill>
                  </a:rPr>
                  <a:t>db.collection.aggregate</a:t>
                </a:r>
                <a:r>
                  <a:rPr lang="fr-FR" dirty="0">
                    <a:solidFill>
                      <a:schemeClr val="bg1"/>
                    </a:solidFill>
                  </a:rPr>
                  <a:t>([</a:t>
                </a:r>
              </a:p>
              <a:p>
                <a:r>
                  <a:rPr lang="fr-FR" dirty="0">
                    <a:solidFill>
                      <a:schemeClr val="bg1"/>
                    </a:solidFill>
                  </a:rPr>
                  <a:t>  { $</a:t>
                </a:r>
                <a:r>
                  <a:rPr lang="fr-FR" dirty="0" err="1">
                    <a:solidFill>
                      <a:schemeClr val="bg1"/>
                    </a:solidFill>
                  </a:rPr>
                  <a:t>lookup</a:t>
                </a:r>
                <a:r>
                  <a:rPr lang="fr-FR" dirty="0">
                    <a:solidFill>
                      <a:schemeClr val="bg1"/>
                    </a:solidFill>
                  </a:rPr>
                  <a:t>: { </a:t>
                </a:r>
                <a:r>
                  <a:rPr lang="fr-FR" dirty="0" err="1">
                    <a:solidFill>
                      <a:schemeClr val="bg1"/>
                    </a:solidFill>
                  </a:rPr>
                  <a:t>from</a:t>
                </a:r>
                <a:r>
                  <a:rPr lang="fr-FR" dirty="0">
                    <a:solidFill>
                      <a:schemeClr val="bg1"/>
                    </a:solidFill>
                  </a:rPr>
                  <a:t>: "</a:t>
                </a:r>
                <a:r>
                  <a:rPr lang="fr-FR" dirty="0" err="1">
                    <a:solidFill>
                      <a:schemeClr val="bg1"/>
                    </a:solidFill>
                  </a:rPr>
                  <a:t>autreCollection</a:t>
                </a:r>
                <a:r>
                  <a:rPr lang="fr-FR" dirty="0">
                    <a:solidFill>
                      <a:schemeClr val="bg1"/>
                    </a:solidFill>
                  </a:rPr>
                  <a:t>", </a:t>
                </a:r>
                <a:r>
                  <a:rPr lang="fr-FR" dirty="0" err="1">
                    <a:solidFill>
                      <a:schemeClr val="bg1"/>
                    </a:solidFill>
                  </a:rPr>
                  <a:t>localField</a:t>
                </a:r>
                <a:r>
                  <a:rPr lang="fr-FR" dirty="0">
                    <a:solidFill>
                      <a:schemeClr val="bg1"/>
                    </a:solidFill>
                  </a:rPr>
                  <a:t>: "</a:t>
                </a:r>
                <a:r>
                  <a:rPr lang="fr-FR" dirty="0" err="1">
                    <a:solidFill>
                      <a:schemeClr val="bg1"/>
                    </a:solidFill>
                  </a:rPr>
                  <a:t>champCommun</a:t>
                </a:r>
                <a:r>
                  <a:rPr lang="fr-FR" dirty="0">
                    <a:solidFill>
                      <a:schemeClr val="bg1"/>
                    </a:solidFill>
                  </a:rPr>
                  <a:t>", </a:t>
                </a:r>
                <a:r>
                  <a:rPr lang="fr-FR" dirty="0" err="1">
                    <a:solidFill>
                      <a:schemeClr val="bg1"/>
                    </a:solidFill>
                  </a:rPr>
                  <a:t>foreignField</a:t>
                </a:r>
                <a:r>
                  <a:rPr lang="fr-FR" dirty="0">
                    <a:solidFill>
                      <a:schemeClr val="bg1"/>
                    </a:solidFill>
                  </a:rPr>
                  <a:t>: "_id", as: "</a:t>
                </a:r>
                <a:r>
                  <a:rPr lang="fr-FR" dirty="0" err="1">
                    <a:solidFill>
                      <a:schemeClr val="bg1"/>
                    </a:solidFill>
                  </a:rPr>
                  <a:t>resultatJoint</a:t>
                </a:r>
                <a:r>
                  <a:rPr lang="fr-FR" dirty="0">
                    <a:solidFill>
                      <a:schemeClr val="bg1"/>
                    </a:solidFill>
                  </a:rPr>
                  <a:t>" } }</a:t>
                </a:r>
              </a:p>
              <a:p>
                <a:r>
                  <a:rPr lang="fr-FR" dirty="0">
                    <a:solidFill>
                      <a:schemeClr val="bg1"/>
                    </a:solidFill>
                  </a:rPr>
                  <a:t>])</a:t>
                </a:r>
              </a:p>
              <a:p>
                <a:r>
                  <a:rPr lang="fr-FR" b="1" dirty="0"/>
                  <a:t>SQL équivalent :</a:t>
                </a:r>
              </a:p>
              <a:p>
                <a:r>
                  <a:rPr lang="en-US" dirty="0">
                    <a:solidFill>
                      <a:schemeClr val="bg1"/>
                    </a:solidFill>
                  </a:rPr>
                  <a:t>SELECT * FROM table1 INNER JOIN table2 ON table1.champCommun = table2._id;</a:t>
                </a:r>
              </a:p>
            </p:txBody>
          </p:sp>
        </p:grpSp>
        <p:sp>
          <p:nvSpPr>
            <p:cNvPr id="17" name="Oval 16">
              <a:extLst>
                <a:ext uri="{FF2B5EF4-FFF2-40B4-BE49-F238E27FC236}">
                  <a16:creationId xmlns:a16="http://schemas.microsoft.com/office/drawing/2014/main" id="{E21634A3-5D5B-4B06-AF51-711E4AC65179}"/>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3</a:t>
              </a:r>
              <a:endParaRPr lang="fr-MA" b="1" dirty="0"/>
            </a:p>
          </p:txBody>
        </p:sp>
      </p:grpSp>
      <p:grpSp>
        <p:nvGrpSpPr>
          <p:cNvPr id="5" name="Group 4">
            <a:extLst>
              <a:ext uri="{FF2B5EF4-FFF2-40B4-BE49-F238E27FC236}">
                <a16:creationId xmlns:a16="http://schemas.microsoft.com/office/drawing/2014/main" id="{8559C24D-1C0F-4430-8010-7E6860195501}"/>
              </a:ext>
            </a:extLst>
          </p:cNvPr>
          <p:cNvGrpSpPr/>
          <p:nvPr/>
        </p:nvGrpSpPr>
        <p:grpSpPr>
          <a:xfrm>
            <a:off x="926960" y="2241662"/>
            <a:ext cx="2445977" cy="2438740"/>
            <a:chOff x="926960" y="2241662"/>
            <a:chExt cx="2445977" cy="2438740"/>
          </a:xfrm>
        </p:grpSpPr>
        <p:grpSp>
          <p:nvGrpSpPr>
            <p:cNvPr id="9" name="Group 8">
              <a:extLst>
                <a:ext uri="{FF2B5EF4-FFF2-40B4-BE49-F238E27FC236}">
                  <a16:creationId xmlns:a16="http://schemas.microsoft.com/office/drawing/2014/main" id="{CB5E1FD3-F4D0-404C-BFC7-A488A03051A9}"/>
                </a:ext>
              </a:extLst>
            </p:cNvPr>
            <p:cNvGrpSpPr/>
            <p:nvPr/>
          </p:nvGrpSpPr>
          <p:grpSpPr>
            <a:xfrm>
              <a:off x="926960" y="2241662"/>
              <a:ext cx="2445977" cy="2438740"/>
              <a:chOff x="926960" y="2241662"/>
              <a:chExt cx="2445977" cy="2438740"/>
            </a:xfrm>
          </p:grpSpPr>
          <p:pic>
            <p:nvPicPr>
              <p:cNvPr id="11" name="Picture 10">
                <a:extLst>
                  <a:ext uri="{FF2B5EF4-FFF2-40B4-BE49-F238E27FC236}">
                    <a16:creationId xmlns:a16="http://schemas.microsoft.com/office/drawing/2014/main" id="{2B7A2A34-34C2-4017-B258-AB0B67FDE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6" name="Oval 5">
                <a:extLst>
                  <a:ext uri="{FF2B5EF4-FFF2-40B4-BE49-F238E27FC236}">
                    <a16:creationId xmlns:a16="http://schemas.microsoft.com/office/drawing/2014/main" id="{6DE90F01-365B-4AE1-B336-103C146A1B9A}"/>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4" name="Picture 3">
              <a:extLst>
                <a:ext uri="{FF2B5EF4-FFF2-40B4-BE49-F238E27FC236}">
                  <a16:creationId xmlns:a16="http://schemas.microsoft.com/office/drawing/2014/main" id="{A23275CA-DAAE-432D-9FE2-67003DA8FA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7445" y="3602026"/>
              <a:ext cx="894855" cy="894855"/>
            </a:xfrm>
            <a:prstGeom prst="rect">
              <a:avLst/>
            </a:prstGeom>
          </p:spPr>
        </p:pic>
      </p:grpSp>
      <p:grpSp>
        <p:nvGrpSpPr>
          <p:cNvPr id="21" name="Group 20">
            <a:extLst>
              <a:ext uri="{FF2B5EF4-FFF2-40B4-BE49-F238E27FC236}">
                <a16:creationId xmlns:a16="http://schemas.microsoft.com/office/drawing/2014/main" id="{549A1FE1-5C6E-4175-90D4-B2B3971D6A76}"/>
              </a:ext>
            </a:extLst>
          </p:cNvPr>
          <p:cNvGrpSpPr/>
          <p:nvPr/>
        </p:nvGrpSpPr>
        <p:grpSpPr>
          <a:xfrm>
            <a:off x="-3289301" y="-3258308"/>
            <a:ext cx="3240000" cy="3240000"/>
            <a:chOff x="-1574811" y="-1620000"/>
            <a:chExt cx="3240000" cy="3240000"/>
          </a:xfrm>
        </p:grpSpPr>
        <p:sp>
          <p:nvSpPr>
            <p:cNvPr id="22" name="Oval 21">
              <a:extLst>
                <a:ext uri="{FF2B5EF4-FFF2-40B4-BE49-F238E27FC236}">
                  <a16:creationId xmlns:a16="http://schemas.microsoft.com/office/drawing/2014/main" id="{0445D50A-9A84-4A52-BBB2-4659A0DF997B}"/>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23" name="TextBox 22">
              <a:extLst>
                <a:ext uri="{FF2B5EF4-FFF2-40B4-BE49-F238E27FC236}">
                  <a16:creationId xmlns:a16="http://schemas.microsoft.com/office/drawing/2014/main" id="{7516327B-A91A-4AD1-B4F3-B92E9A7F96EF}"/>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3</a:t>
              </a:r>
            </a:p>
          </p:txBody>
        </p:sp>
      </p:grpSp>
      <p:grpSp>
        <p:nvGrpSpPr>
          <p:cNvPr id="24" name="Group 23">
            <a:extLst>
              <a:ext uri="{FF2B5EF4-FFF2-40B4-BE49-F238E27FC236}">
                <a16:creationId xmlns:a16="http://schemas.microsoft.com/office/drawing/2014/main" id="{8E80ED94-DF23-441D-8139-E600E4EA1654}"/>
              </a:ext>
            </a:extLst>
          </p:cNvPr>
          <p:cNvGrpSpPr/>
          <p:nvPr/>
        </p:nvGrpSpPr>
        <p:grpSpPr>
          <a:xfrm>
            <a:off x="3455659" y="-7708595"/>
            <a:ext cx="5280682" cy="777230"/>
            <a:chOff x="171451" y="800785"/>
            <a:chExt cx="9940122" cy="777230"/>
          </a:xfrm>
        </p:grpSpPr>
        <p:sp>
          <p:nvSpPr>
            <p:cNvPr id="25" name="Rectangle: Rounded Corners 24">
              <a:extLst>
                <a:ext uri="{FF2B5EF4-FFF2-40B4-BE49-F238E27FC236}">
                  <a16:creationId xmlns:a16="http://schemas.microsoft.com/office/drawing/2014/main" id="{6E42ABD7-31C1-4CAD-A7D3-163C3A1B7477}"/>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6" name="TextBox 25">
              <a:extLst>
                <a:ext uri="{FF2B5EF4-FFF2-40B4-BE49-F238E27FC236}">
                  <a16:creationId xmlns:a16="http://schemas.microsoft.com/office/drawing/2014/main" id="{C2BD048C-FDF6-4618-A99D-B5CAF5401213}"/>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Projections et Tri des données</a:t>
              </a:r>
              <a:endParaRPr lang="fr-MA" sz="2400" dirty="0">
                <a:solidFill>
                  <a:schemeClr val="tx1">
                    <a:lumMod val="75000"/>
                    <a:lumOff val="25000"/>
                  </a:schemeClr>
                </a:solidFill>
                <a:latin typeface="Fira Sans" panose="020B0503050000020004" pitchFamily="34" charset="0"/>
              </a:endParaRPr>
            </a:p>
          </p:txBody>
        </p:sp>
      </p:grpSp>
      <p:sp>
        <p:nvSpPr>
          <p:cNvPr id="27" name="Rectangle: Rounded Corners 26">
            <a:extLst>
              <a:ext uri="{FF2B5EF4-FFF2-40B4-BE49-F238E27FC236}">
                <a16:creationId xmlns:a16="http://schemas.microsoft.com/office/drawing/2014/main" id="{B986939F-A3F1-4622-A6F7-443200D14012}"/>
              </a:ext>
            </a:extLst>
          </p:cNvPr>
          <p:cNvSpPr/>
          <p:nvPr/>
        </p:nvSpPr>
        <p:spPr>
          <a:xfrm>
            <a:off x="2579009" y="-6381379"/>
            <a:ext cx="8582478" cy="3684057"/>
          </a:xfrm>
          <a:prstGeom prst="roundRect">
            <a:avLst>
              <a:gd name="adj" fmla="val 385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8" name="Rectangle: Rounded Corners 27">
            <a:extLst>
              <a:ext uri="{FF2B5EF4-FFF2-40B4-BE49-F238E27FC236}">
                <a16:creationId xmlns:a16="http://schemas.microsoft.com/office/drawing/2014/main" id="{5EE1F0C3-0D41-4A00-97C6-0B61FB8EEC15}"/>
              </a:ext>
            </a:extLst>
          </p:cNvPr>
          <p:cNvSpPr/>
          <p:nvPr/>
        </p:nvSpPr>
        <p:spPr>
          <a:xfrm>
            <a:off x="2772229" y="-6220795"/>
            <a:ext cx="2554517" cy="659597"/>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800" b="1" i="0" u="none" strike="noStrike" cap="none" normalizeH="0" baseline="0" dirty="0">
                <a:ln>
                  <a:noFill/>
                </a:ln>
                <a:solidFill>
                  <a:srgbClr val="015782"/>
                </a:solidFill>
                <a:effectLst/>
                <a:latin typeface="Arial" panose="020B0604020202020204" pitchFamily="34" charset="0"/>
              </a:rPr>
              <a:t>Introduction :</a:t>
            </a:r>
            <a:endParaRPr kumimoji="0" lang="fr-FR" altLang="fr-FR" sz="3600" b="1" i="0" u="none" strike="noStrike" cap="none" normalizeH="0" baseline="0" dirty="0">
              <a:ln>
                <a:noFill/>
              </a:ln>
              <a:solidFill>
                <a:srgbClr val="015782"/>
              </a:solidFill>
              <a:effectLst/>
              <a:latin typeface="Arial" panose="020B0604020202020204" pitchFamily="34" charset="0"/>
            </a:endParaRPr>
          </a:p>
        </p:txBody>
      </p:sp>
      <p:sp>
        <p:nvSpPr>
          <p:cNvPr id="29" name="Rectangle: Rounded Corners 28">
            <a:extLst>
              <a:ext uri="{FF2B5EF4-FFF2-40B4-BE49-F238E27FC236}">
                <a16:creationId xmlns:a16="http://schemas.microsoft.com/office/drawing/2014/main" id="{235103FE-7DC4-401A-8CFC-4A7F499E82E4}"/>
              </a:ext>
            </a:extLst>
          </p:cNvPr>
          <p:cNvSpPr/>
          <p:nvPr/>
        </p:nvSpPr>
        <p:spPr>
          <a:xfrm>
            <a:off x="3471896" y="-5353431"/>
            <a:ext cx="7442847" cy="2249709"/>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30" name="TextBox 29">
            <a:extLst>
              <a:ext uri="{FF2B5EF4-FFF2-40B4-BE49-F238E27FC236}">
                <a16:creationId xmlns:a16="http://schemas.microsoft.com/office/drawing/2014/main" id="{15D4AFB1-B93D-46E3-8DDC-C0ECF91E6114}"/>
              </a:ext>
            </a:extLst>
          </p:cNvPr>
          <p:cNvSpPr txBox="1"/>
          <p:nvPr/>
        </p:nvSpPr>
        <p:spPr>
          <a:xfrm>
            <a:off x="3597052" y="-5270198"/>
            <a:ext cx="7099376" cy="1920526"/>
          </a:xfrm>
          <a:prstGeom prst="rect">
            <a:avLst/>
          </a:prstGeom>
          <a:noFill/>
        </p:spPr>
        <p:txBody>
          <a:bodyPr wrap="square">
            <a:spAutoFit/>
          </a:bodyPr>
          <a:lstStyle/>
          <a:p>
            <a:pPr marL="12700" marR="5080" algn="justLow">
              <a:lnSpc>
                <a:spcPct val="99000"/>
              </a:lnSpc>
              <a:spcBef>
                <a:spcPts val="145"/>
              </a:spcBef>
            </a:pPr>
            <a:r>
              <a:rPr lang="fr-FR" sz="2000" dirty="0">
                <a:latin typeface="Arial MT"/>
                <a:cs typeface="Arial MT"/>
              </a:rPr>
              <a:t>Les projections et le tri des données sont des techniques clés pour optimiser l'affichage et l'organisation des informations dans MongoDB. Les projections permettent de sélectionner uniquement les champs nécessaires, tandis que le tri organise les résultats de manière logique. Ces méthodes améliorent l'efficacité et la lisibilité des données.</a:t>
            </a:r>
          </a:p>
        </p:txBody>
      </p:sp>
      <p:grpSp>
        <p:nvGrpSpPr>
          <p:cNvPr id="31" name="Group 30">
            <a:extLst>
              <a:ext uri="{FF2B5EF4-FFF2-40B4-BE49-F238E27FC236}">
                <a16:creationId xmlns:a16="http://schemas.microsoft.com/office/drawing/2014/main" id="{14BF6250-3A8F-4335-9B2A-AEA2D9DC1C13}"/>
              </a:ext>
            </a:extLst>
          </p:cNvPr>
          <p:cNvGrpSpPr/>
          <p:nvPr/>
        </p:nvGrpSpPr>
        <p:grpSpPr>
          <a:xfrm>
            <a:off x="4190498" y="11535831"/>
            <a:ext cx="7074541" cy="4195788"/>
            <a:chOff x="4190498" y="2480318"/>
            <a:chExt cx="7074541" cy="4195788"/>
          </a:xfrm>
        </p:grpSpPr>
        <p:grpSp>
          <p:nvGrpSpPr>
            <p:cNvPr id="37" name="Group 36">
              <a:extLst>
                <a:ext uri="{FF2B5EF4-FFF2-40B4-BE49-F238E27FC236}">
                  <a16:creationId xmlns:a16="http://schemas.microsoft.com/office/drawing/2014/main" id="{F48E1840-8EB9-4B3C-A78C-FF2FDAD58594}"/>
                </a:ext>
              </a:extLst>
            </p:cNvPr>
            <p:cNvGrpSpPr/>
            <p:nvPr/>
          </p:nvGrpSpPr>
          <p:grpSpPr>
            <a:xfrm>
              <a:off x="4190498" y="2480318"/>
              <a:ext cx="7074541" cy="4195788"/>
              <a:chOff x="4203198" y="2547914"/>
              <a:chExt cx="6676311" cy="3243832"/>
            </a:xfrm>
          </p:grpSpPr>
          <p:sp>
            <p:nvSpPr>
              <p:cNvPr id="39" name="Rectangle: Rounded Corners 38">
                <a:extLst>
                  <a:ext uri="{FF2B5EF4-FFF2-40B4-BE49-F238E27FC236}">
                    <a16:creationId xmlns:a16="http://schemas.microsoft.com/office/drawing/2014/main" id="{535A69E7-798D-4D86-ACDF-E6B9F087320D}"/>
                  </a:ext>
                </a:extLst>
              </p:cNvPr>
              <p:cNvSpPr/>
              <p:nvPr/>
            </p:nvSpPr>
            <p:spPr>
              <a:xfrm rot="5400000">
                <a:off x="5919438" y="831674"/>
                <a:ext cx="3243832"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TextBox 39">
                <a:extLst>
                  <a:ext uri="{FF2B5EF4-FFF2-40B4-BE49-F238E27FC236}">
                    <a16:creationId xmlns:a16="http://schemas.microsoft.com/office/drawing/2014/main" id="{E9A97EBC-9F7C-47E7-B4C5-0E6F63DED1AD}"/>
                  </a:ext>
                </a:extLst>
              </p:cNvPr>
              <p:cNvSpPr txBox="1"/>
              <p:nvPr/>
            </p:nvSpPr>
            <p:spPr>
              <a:xfrm>
                <a:off x="4832277" y="2792716"/>
                <a:ext cx="6047232" cy="2865771"/>
              </a:xfrm>
              <a:prstGeom prst="rect">
                <a:avLst/>
              </a:prstGeom>
              <a:noFill/>
            </p:spPr>
            <p:txBody>
              <a:bodyPr wrap="square" rtlCol="0">
                <a:spAutoFit/>
              </a:bodyPr>
              <a:lstStyle/>
              <a:p>
                <a:pPr>
                  <a:buNone/>
                </a:pPr>
                <a:r>
                  <a:rPr lang="fr-FR" b="1" dirty="0">
                    <a:solidFill>
                      <a:srgbClr val="11D5FD"/>
                    </a:solidFill>
                  </a:rPr>
                  <a:t>Regrouper et calculer des statistiques</a:t>
                </a:r>
              </a:p>
              <a:p>
                <a:pPr>
                  <a:buNone/>
                </a:pPr>
                <a:endParaRPr lang="fr-FR" dirty="0">
                  <a:solidFill>
                    <a:schemeClr val="bg1"/>
                  </a:solidFill>
                </a:endParaRPr>
              </a:p>
              <a:p>
                <a:r>
                  <a:rPr lang="fr-FR" dirty="0">
                    <a:solidFill>
                      <a:schemeClr val="bg1"/>
                    </a:solidFill>
                  </a:rPr>
                  <a:t>L'opérateur $group permet d’agréger les données et d’effectuer des calculs.</a:t>
                </a:r>
              </a:p>
              <a:p>
                <a:endParaRPr lang="fr-FR" dirty="0">
                  <a:solidFill>
                    <a:schemeClr val="bg1"/>
                  </a:solidFill>
                </a:endParaRPr>
              </a:p>
              <a:p>
                <a:r>
                  <a:rPr lang="fr-FR" b="1" dirty="0"/>
                  <a:t>MongoDB :</a:t>
                </a:r>
              </a:p>
              <a:p>
                <a:r>
                  <a:rPr lang="fr-FR" dirty="0" err="1">
                    <a:solidFill>
                      <a:schemeClr val="bg1"/>
                    </a:solidFill>
                  </a:rPr>
                  <a:t>db.collection.aggregate</a:t>
                </a:r>
                <a:r>
                  <a:rPr lang="fr-FR" dirty="0">
                    <a:solidFill>
                      <a:schemeClr val="bg1"/>
                    </a:solidFill>
                  </a:rPr>
                  <a:t>([</a:t>
                </a:r>
              </a:p>
              <a:p>
                <a:r>
                  <a:rPr lang="fr-FR" dirty="0">
                    <a:solidFill>
                      <a:schemeClr val="bg1"/>
                    </a:solidFill>
                  </a:rPr>
                  <a:t>  { $group: { _id: "$</a:t>
                </a:r>
                <a:r>
                  <a:rPr lang="fr-FR" dirty="0" err="1">
                    <a:solidFill>
                      <a:schemeClr val="bg1"/>
                    </a:solidFill>
                  </a:rPr>
                  <a:t>champCategorie</a:t>
                </a:r>
                <a:r>
                  <a:rPr lang="fr-FR" dirty="0">
                    <a:solidFill>
                      <a:schemeClr val="bg1"/>
                    </a:solidFill>
                  </a:rPr>
                  <a:t>", </a:t>
                </a:r>
                <a:r>
                  <a:rPr lang="fr-FR" dirty="0" err="1">
                    <a:solidFill>
                      <a:schemeClr val="bg1"/>
                    </a:solidFill>
                  </a:rPr>
                  <a:t>moyenneValeur</a:t>
                </a:r>
                <a:r>
                  <a:rPr lang="fr-FR" dirty="0">
                    <a:solidFill>
                      <a:schemeClr val="bg1"/>
                    </a:solidFill>
                  </a:rPr>
                  <a:t>: { $</a:t>
                </a:r>
                <a:r>
                  <a:rPr lang="fr-FR" dirty="0" err="1">
                    <a:solidFill>
                      <a:schemeClr val="bg1"/>
                    </a:solidFill>
                  </a:rPr>
                  <a:t>avg</a:t>
                </a:r>
                <a:r>
                  <a:rPr lang="fr-FR" dirty="0">
                    <a:solidFill>
                      <a:schemeClr val="bg1"/>
                    </a:solidFill>
                  </a:rPr>
                  <a:t>: "$</a:t>
                </a:r>
                <a:r>
                  <a:rPr lang="fr-FR" dirty="0" err="1">
                    <a:solidFill>
                      <a:schemeClr val="bg1"/>
                    </a:solidFill>
                  </a:rPr>
                  <a:t>champNumerique</a:t>
                </a:r>
                <a:r>
                  <a:rPr lang="fr-FR" dirty="0">
                    <a:solidFill>
                      <a:schemeClr val="bg1"/>
                    </a:solidFill>
                  </a:rPr>
                  <a:t>" } } }</a:t>
                </a:r>
              </a:p>
              <a:p>
                <a:r>
                  <a:rPr lang="fr-FR" dirty="0">
                    <a:solidFill>
                      <a:schemeClr val="bg1"/>
                    </a:solidFill>
                  </a:rPr>
                  <a:t>])</a:t>
                </a:r>
              </a:p>
              <a:p>
                <a:r>
                  <a:rPr lang="fr-FR" b="1" dirty="0"/>
                  <a:t>SQL équivalent :</a:t>
                </a:r>
              </a:p>
              <a:p>
                <a:r>
                  <a:rPr lang="en-US" dirty="0">
                    <a:solidFill>
                      <a:schemeClr val="bg1"/>
                    </a:solidFill>
                  </a:rPr>
                  <a:t>SELECT </a:t>
                </a:r>
                <a:r>
                  <a:rPr lang="en-US" dirty="0" err="1">
                    <a:solidFill>
                      <a:schemeClr val="bg1"/>
                    </a:solidFill>
                  </a:rPr>
                  <a:t>champCategorie</a:t>
                </a:r>
                <a:r>
                  <a:rPr lang="en-US" dirty="0">
                    <a:solidFill>
                      <a:schemeClr val="bg1"/>
                    </a:solidFill>
                  </a:rPr>
                  <a:t>, AVG(</a:t>
                </a:r>
                <a:r>
                  <a:rPr lang="en-US" dirty="0" err="1">
                    <a:solidFill>
                      <a:schemeClr val="bg1"/>
                    </a:solidFill>
                  </a:rPr>
                  <a:t>champNumerique</a:t>
                </a:r>
                <a:r>
                  <a:rPr lang="en-US" dirty="0">
                    <a:solidFill>
                      <a:schemeClr val="bg1"/>
                    </a:solidFill>
                  </a:rPr>
                  <a:t>) FROM table GROUP BY </a:t>
                </a:r>
                <a:r>
                  <a:rPr lang="en-US" dirty="0" err="1">
                    <a:solidFill>
                      <a:schemeClr val="bg1"/>
                    </a:solidFill>
                  </a:rPr>
                  <a:t>champCategorie</a:t>
                </a:r>
                <a:r>
                  <a:rPr lang="en-US" dirty="0">
                    <a:solidFill>
                      <a:schemeClr val="bg1"/>
                    </a:solidFill>
                  </a:rPr>
                  <a:t>;</a:t>
                </a:r>
              </a:p>
            </p:txBody>
          </p:sp>
        </p:grpSp>
        <p:sp>
          <p:nvSpPr>
            <p:cNvPr id="38" name="Oval 37">
              <a:extLst>
                <a:ext uri="{FF2B5EF4-FFF2-40B4-BE49-F238E27FC236}">
                  <a16:creationId xmlns:a16="http://schemas.microsoft.com/office/drawing/2014/main" id="{AC0967D7-22DD-436D-8C77-2E72363498D3}"/>
                </a:ext>
              </a:extLst>
            </p:cNvPr>
            <p:cNvSpPr/>
            <p:nvPr/>
          </p:nvSpPr>
          <p:spPr>
            <a:xfrm>
              <a:off x="4361626" y="2690610"/>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2</a:t>
              </a:r>
              <a:endParaRPr lang="fr-MA" b="1" dirty="0"/>
            </a:p>
          </p:txBody>
        </p:sp>
      </p:grpSp>
    </p:spTree>
    <p:extLst>
      <p:ext uri="{BB962C8B-B14F-4D97-AF65-F5344CB8AC3E}">
        <p14:creationId xmlns:p14="http://schemas.microsoft.com/office/powerpoint/2010/main" val="4014660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9" y="373527"/>
            <a:ext cx="5280682"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Projections et Tri des données</a:t>
              </a:r>
              <a:endParaRPr lang="fr-MA" sz="2400" dirty="0">
                <a:solidFill>
                  <a:schemeClr val="tx1">
                    <a:lumMod val="75000"/>
                    <a:lumOff val="25000"/>
                  </a:schemeClr>
                </a:solidFill>
                <a:latin typeface="Fira Sans" panose="020B0503050000020004" pitchFamily="34" charset="0"/>
              </a:endParaRPr>
            </a:p>
          </p:txBody>
        </p:sp>
      </p:grpSp>
      <p:grpSp>
        <p:nvGrpSpPr>
          <p:cNvPr id="18" name="Group 17">
            <a:extLst>
              <a:ext uri="{FF2B5EF4-FFF2-40B4-BE49-F238E27FC236}">
                <a16:creationId xmlns:a16="http://schemas.microsoft.com/office/drawing/2014/main" id="{2672D344-14D3-4B91-8D79-B6E88B87E543}"/>
              </a:ext>
            </a:extLst>
          </p:cNvPr>
          <p:cNvGrpSpPr/>
          <p:nvPr/>
        </p:nvGrpSpPr>
        <p:grpSpPr>
          <a:xfrm>
            <a:off x="-1574811" y="-1620000"/>
            <a:ext cx="3240000" cy="3240000"/>
            <a:chOff x="-1574811" y="-1620000"/>
            <a:chExt cx="3240000" cy="3240000"/>
          </a:xfrm>
        </p:grpSpPr>
        <p:sp>
          <p:nvSpPr>
            <p:cNvPr id="19" name="Oval 18">
              <a:extLst>
                <a:ext uri="{FF2B5EF4-FFF2-40B4-BE49-F238E27FC236}">
                  <a16:creationId xmlns:a16="http://schemas.microsoft.com/office/drawing/2014/main" id="{C6C03205-031C-461E-9A93-4C292226211D}"/>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20" name="TextBox 19">
              <a:extLst>
                <a:ext uri="{FF2B5EF4-FFF2-40B4-BE49-F238E27FC236}">
                  <a16:creationId xmlns:a16="http://schemas.microsoft.com/office/drawing/2014/main" id="{D0AA1D94-D367-4C37-8DE0-E9760F8973A6}"/>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2</a:t>
              </a:r>
            </a:p>
          </p:txBody>
        </p:sp>
      </p:grpSp>
      <p:grpSp>
        <p:nvGrpSpPr>
          <p:cNvPr id="21" name="Group 20">
            <a:extLst>
              <a:ext uri="{FF2B5EF4-FFF2-40B4-BE49-F238E27FC236}">
                <a16:creationId xmlns:a16="http://schemas.microsoft.com/office/drawing/2014/main" id="{DB71F878-7ADE-449A-AD2C-CBE6F8E2EA7F}"/>
              </a:ext>
            </a:extLst>
          </p:cNvPr>
          <p:cNvGrpSpPr/>
          <p:nvPr/>
        </p:nvGrpSpPr>
        <p:grpSpPr>
          <a:xfrm>
            <a:off x="-1574811" y="-1620000"/>
            <a:ext cx="3240000" cy="3240000"/>
            <a:chOff x="-1574811" y="-1620000"/>
            <a:chExt cx="3240000" cy="3240000"/>
          </a:xfrm>
        </p:grpSpPr>
        <p:sp>
          <p:nvSpPr>
            <p:cNvPr id="22" name="Oval 21">
              <a:extLst>
                <a:ext uri="{FF2B5EF4-FFF2-40B4-BE49-F238E27FC236}">
                  <a16:creationId xmlns:a16="http://schemas.microsoft.com/office/drawing/2014/main" id="{5E859369-5779-4AAE-8947-B6031081C9C0}"/>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23" name="TextBox 22">
              <a:extLst>
                <a:ext uri="{FF2B5EF4-FFF2-40B4-BE49-F238E27FC236}">
                  <a16:creationId xmlns:a16="http://schemas.microsoft.com/office/drawing/2014/main" id="{055928C1-341A-4AB7-B99B-CD9225324CA0}"/>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3</a:t>
              </a:r>
            </a:p>
          </p:txBody>
        </p:sp>
      </p:grpSp>
      <p:sp>
        <p:nvSpPr>
          <p:cNvPr id="24" name="Rectangle: Rounded Corners 23">
            <a:extLst>
              <a:ext uri="{FF2B5EF4-FFF2-40B4-BE49-F238E27FC236}">
                <a16:creationId xmlns:a16="http://schemas.microsoft.com/office/drawing/2014/main" id="{B356504E-0ECD-4816-B23D-ED2A575E9876}"/>
              </a:ext>
            </a:extLst>
          </p:cNvPr>
          <p:cNvSpPr/>
          <p:nvPr/>
        </p:nvSpPr>
        <p:spPr>
          <a:xfrm>
            <a:off x="2579009" y="1700743"/>
            <a:ext cx="8582478" cy="3684057"/>
          </a:xfrm>
          <a:prstGeom prst="roundRect">
            <a:avLst>
              <a:gd name="adj" fmla="val 385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5" name="Rectangle: Rounded Corners 24">
            <a:extLst>
              <a:ext uri="{FF2B5EF4-FFF2-40B4-BE49-F238E27FC236}">
                <a16:creationId xmlns:a16="http://schemas.microsoft.com/office/drawing/2014/main" id="{15509685-A830-4F0D-ABA5-E2C50EF6CE9F}"/>
              </a:ext>
            </a:extLst>
          </p:cNvPr>
          <p:cNvSpPr/>
          <p:nvPr/>
        </p:nvSpPr>
        <p:spPr>
          <a:xfrm>
            <a:off x="2772229" y="1861327"/>
            <a:ext cx="2554517" cy="659597"/>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800" b="1" i="0" u="none" strike="noStrike" cap="none" normalizeH="0" baseline="0" dirty="0">
                <a:ln>
                  <a:noFill/>
                </a:ln>
                <a:solidFill>
                  <a:srgbClr val="015782"/>
                </a:solidFill>
                <a:effectLst/>
                <a:latin typeface="Arial" panose="020B0604020202020204" pitchFamily="34" charset="0"/>
              </a:rPr>
              <a:t>Introduction :</a:t>
            </a:r>
            <a:endParaRPr kumimoji="0" lang="fr-FR" altLang="fr-FR" sz="3600" b="1" i="0" u="none" strike="noStrike" cap="none" normalizeH="0" baseline="0" dirty="0">
              <a:ln>
                <a:noFill/>
              </a:ln>
              <a:solidFill>
                <a:srgbClr val="015782"/>
              </a:solidFill>
              <a:effectLst/>
              <a:latin typeface="Arial" panose="020B0604020202020204" pitchFamily="34" charset="0"/>
            </a:endParaRPr>
          </a:p>
        </p:txBody>
      </p:sp>
      <p:sp>
        <p:nvSpPr>
          <p:cNvPr id="26" name="Rectangle: Rounded Corners 25">
            <a:extLst>
              <a:ext uri="{FF2B5EF4-FFF2-40B4-BE49-F238E27FC236}">
                <a16:creationId xmlns:a16="http://schemas.microsoft.com/office/drawing/2014/main" id="{6FE274AF-71F2-477E-9BD9-6B0DB7D4E07A}"/>
              </a:ext>
            </a:extLst>
          </p:cNvPr>
          <p:cNvSpPr/>
          <p:nvPr/>
        </p:nvSpPr>
        <p:spPr>
          <a:xfrm>
            <a:off x="3471896" y="2728691"/>
            <a:ext cx="7442847" cy="2249709"/>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7" name="TextBox 26">
            <a:extLst>
              <a:ext uri="{FF2B5EF4-FFF2-40B4-BE49-F238E27FC236}">
                <a16:creationId xmlns:a16="http://schemas.microsoft.com/office/drawing/2014/main" id="{C745DCF3-A561-4562-86F5-EA774B758B50}"/>
              </a:ext>
            </a:extLst>
          </p:cNvPr>
          <p:cNvSpPr txBox="1"/>
          <p:nvPr/>
        </p:nvSpPr>
        <p:spPr>
          <a:xfrm>
            <a:off x="3597052" y="2811924"/>
            <a:ext cx="7099376" cy="1920526"/>
          </a:xfrm>
          <a:prstGeom prst="rect">
            <a:avLst/>
          </a:prstGeom>
          <a:noFill/>
        </p:spPr>
        <p:txBody>
          <a:bodyPr wrap="square">
            <a:spAutoFit/>
          </a:bodyPr>
          <a:lstStyle/>
          <a:p>
            <a:pPr marL="12700" marR="5080" algn="justLow">
              <a:lnSpc>
                <a:spcPct val="99000"/>
              </a:lnSpc>
              <a:spcBef>
                <a:spcPts val="145"/>
              </a:spcBef>
            </a:pPr>
            <a:r>
              <a:rPr lang="fr-FR" sz="2000" dirty="0">
                <a:latin typeface="Arial MT"/>
                <a:cs typeface="Arial MT"/>
              </a:rPr>
              <a:t>Les projections et le tri des données sont des techniques clés pour optimiser l'affichage et l'organisation des informations dans MongoDB. Les projections permettent de sélectionner uniquement les champs nécessaires, tandis que le tri organise les résultats de manière logique. Ces méthodes améliorent l'efficacité et la lisibilité des données.</a:t>
            </a:r>
          </a:p>
        </p:txBody>
      </p:sp>
      <p:grpSp>
        <p:nvGrpSpPr>
          <p:cNvPr id="15" name="Group 14">
            <a:extLst>
              <a:ext uri="{FF2B5EF4-FFF2-40B4-BE49-F238E27FC236}">
                <a16:creationId xmlns:a16="http://schemas.microsoft.com/office/drawing/2014/main" id="{5156544A-89C8-4FAF-BEAD-2D4A8039798B}"/>
              </a:ext>
            </a:extLst>
          </p:cNvPr>
          <p:cNvGrpSpPr/>
          <p:nvPr/>
        </p:nvGrpSpPr>
        <p:grpSpPr>
          <a:xfrm>
            <a:off x="4190498" y="8733633"/>
            <a:ext cx="6782301" cy="3802089"/>
            <a:chOff x="4190498" y="2509814"/>
            <a:chExt cx="6782301" cy="3802089"/>
          </a:xfrm>
        </p:grpSpPr>
        <p:grpSp>
          <p:nvGrpSpPr>
            <p:cNvPr id="16" name="Group 15">
              <a:extLst>
                <a:ext uri="{FF2B5EF4-FFF2-40B4-BE49-F238E27FC236}">
                  <a16:creationId xmlns:a16="http://schemas.microsoft.com/office/drawing/2014/main" id="{C7A9DF95-8C01-4FA9-BAAB-F5BCAB50DBBC}"/>
                </a:ext>
              </a:extLst>
            </p:cNvPr>
            <p:cNvGrpSpPr/>
            <p:nvPr/>
          </p:nvGrpSpPr>
          <p:grpSpPr>
            <a:xfrm>
              <a:off x="4190498" y="2509814"/>
              <a:ext cx="6782301" cy="3802089"/>
              <a:chOff x="4203198" y="2547914"/>
              <a:chExt cx="6676311" cy="3189373"/>
            </a:xfrm>
          </p:grpSpPr>
          <p:sp>
            <p:nvSpPr>
              <p:cNvPr id="28" name="Rectangle: Rounded Corners 27">
                <a:extLst>
                  <a:ext uri="{FF2B5EF4-FFF2-40B4-BE49-F238E27FC236}">
                    <a16:creationId xmlns:a16="http://schemas.microsoft.com/office/drawing/2014/main" id="{80DDB679-0233-463B-A45F-A563FC49F195}"/>
                  </a:ext>
                </a:extLst>
              </p:cNvPr>
              <p:cNvSpPr/>
              <p:nvPr/>
            </p:nvSpPr>
            <p:spPr>
              <a:xfrm rot="5400000">
                <a:off x="5946667" y="804445"/>
                <a:ext cx="3189373"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9" name="TextBox 28">
                <a:extLst>
                  <a:ext uri="{FF2B5EF4-FFF2-40B4-BE49-F238E27FC236}">
                    <a16:creationId xmlns:a16="http://schemas.microsoft.com/office/drawing/2014/main" id="{8EC865F8-61DF-4627-BD76-D4A3F44B6DE1}"/>
                  </a:ext>
                </a:extLst>
              </p:cNvPr>
              <p:cNvSpPr txBox="1"/>
              <p:nvPr/>
            </p:nvSpPr>
            <p:spPr>
              <a:xfrm>
                <a:off x="4832277" y="2792716"/>
                <a:ext cx="6047232" cy="2865771"/>
              </a:xfrm>
              <a:prstGeom prst="rect">
                <a:avLst/>
              </a:prstGeom>
              <a:noFill/>
            </p:spPr>
            <p:txBody>
              <a:bodyPr wrap="square" rtlCol="0">
                <a:spAutoFit/>
              </a:bodyPr>
              <a:lstStyle/>
              <a:p>
                <a:pPr>
                  <a:buNone/>
                </a:pPr>
                <a:r>
                  <a:rPr lang="fr-FR" b="1" dirty="0">
                    <a:solidFill>
                      <a:srgbClr val="11D5FD"/>
                    </a:solidFill>
                  </a:rPr>
                  <a:t>Associer des données de plusieurs collections</a:t>
                </a:r>
              </a:p>
              <a:p>
                <a:pPr>
                  <a:buNone/>
                </a:pPr>
                <a:endParaRPr lang="fr-FR" dirty="0">
                  <a:solidFill>
                    <a:schemeClr val="bg1"/>
                  </a:solidFill>
                </a:endParaRPr>
              </a:p>
              <a:p>
                <a:r>
                  <a:rPr lang="fr-FR" dirty="0">
                    <a:solidFill>
                      <a:schemeClr val="bg1"/>
                    </a:solidFill>
                  </a:rPr>
                  <a:t>MongoDB permet d’effectuer des jointures avec $</a:t>
                </a:r>
                <a:r>
                  <a:rPr lang="fr-FR" dirty="0" err="1">
                    <a:solidFill>
                      <a:schemeClr val="bg1"/>
                    </a:solidFill>
                  </a:rPr>
                  <a:t>lookup</a:t>
                </a:r>
                <a:r>
                  <a:rPr lang="fr-FR" dirty="0">
                    <a:solidFill>
                      <a:schemeClr val="bg1"/>
                    </a:solidFill>
                  </a:rPr>
                  <a:t>.</a:t>
                </a:r>
              </a:p>
              <a:p>
                <a:endParaRPr lang="fr-FR" dirty="0">
                  <a:solidFill>
                    <a:schemeClr val="bg1"/>
                  </a:solidFill>
                </a:endParaRPr>
              </a:p>
              <a:p>
                <a:r>
                  <a:rPr lang="fr-FR" b="1" dirty="0"/>
                  <a:t>MongoDB :</a:t>
                </a:r>
              </a:p>
              <a:p>
                <a:r>
                  <a:rPr lang="fr-FR" dirty="0" err="1">
                    <a:solidFill>
                      <a:schemeClr val="bg1"/>
                    </a:solidFill>
                  </a:rPr>
                  <a:t>db.collection.aggregate</a:t>
                </a:r>
                <a:r>
                  <a:rPr lang="fr-FR" dirty="0">
                    <a:solidFill>
                      <a:schemeClr val="bg1"/>
                    </a:solidFill>
                  </a:rPr>
                  <a:t>([</a:t>
                </a:r>
              </a:p>
              <a:p>
                <a:r>
                  <a:rPr lang="fr-FR" dirty="0">
                    <a:solidFill>
                      <a:schemeClr val="bg1"/>
                    </a:solidFill>
                  </a:rPr>
                  <a:t>  { $</a:t>
                </a:r>
                <a:r>
                  <a:rPr lang="fr-FR" dirty="0" err="1">
                    <a:solidFill>
                      <a:schemeClr val="bg1"/>
                    </a:solidFill>
                  </a:rPr>
                  <a:t>lookup</a:t>
                </a:r>
                <a:r>
                  <a:rPr lang="fr-FR" dirty="0">
                    <a:solidFill>
                      <a:schemeClr val="bg1"/>
                    </a:solidFill>
                  </a:rPr>
                  <a:t>: { </a:t>
                </a:r>
                <a:r>
                  <a:rPr lang="fr-FR" dirty="0" err="1">
                    <a:solidFill>
                      <a:schemeClr val="bg1"/>
                    </a:solidFill>
                  </a:rPr>
                  <a:t>from</a:t>
                </a:r>
                <a:r>
                  <a:rPr lang="fr-FR" dirty="0">
                    <a:solidFill>
                      <a:schemeClr val="bg1"/>
                    </a:solidFill>
                  </a:rPr>
                  <a:t>: "</a:t>
                </a:r>
                <a:r>
                  <a:rPr lang="fr-FR" dirty="0" err="1">
                    <a:solidFill>
                      <a:schemeClr val="bg1"/>
                    </a:solidFill>
                  </a:rPr>
                  <a:t>autreCollection</a:t>
                </a:r>
                <a:r>
                  <a:rPr lang="fr-FR" dirty="0">
                    <a:solidFill>
                      <a:schemeClr val="bg1"/>
                    </a:solidFill>
                  </a:rPr>
                  <a:t>", </a:t>
                </a:r>
                <a:r>
                  <a:rPr lang="fr-FR" dirty="0" err="1">
                    <a:solidFill>
                      <a:schemeClr val="bg1"/>
                    </a:solidFill>
                  </a:rPr>
                  <a:t>localField</a:t>
                </a:r>
                <a:r>
                  <a:rPr lang="fr-FR" dirty="0">
                    <a:solidFill>
                      <a:schemeClr val="bg1"/>
                    </a:solidFill>
                  </a:rPr>
                  <a:t>: "</a:t>
                </a:r>
                <a:r>
                  <a:rPr lang="fr-FR" dirty="0" err="1">
                    <a:solidFill>
                      <a:schemeClr val="bg1"/>
                    </a:solidFill>
                  </a:rPr>
                  <a:t>champCommun</a:t>
                </a:r>
                <a:r>
                  <a:rPr lang="fr-FR" dirty="0">
                    <a:solidFill>
                      <a:schemeClr val="bg1"/>
                    </a:solidFill>
                  </a:rPr>
                  <a:t>", </a:t>
                </a:r>
                <a:r>
                  <a:rPr lang="fr-FR" dirty="0" err="1">
                    <a:solidFill>
                      <a:schemeClr val="bg1"/>
                    </a:solidFill>
                  </a:rPr>
                  <a:t>foreignField</a:t>
                </a:r>
                <a:r>
                  <a:rPr lang="fr-FR" dirty="0">
                    <a:solidFill>
                      <a:schemeClr val="bg1"/>
                    </a:solidFill>
                  </a:rPr>
                  <a:t>: "_id", as: "</a:t>
                </a:r>
                <a:r>
                  <a:rPr lang="fr-FR" dirty="0" err="1">
                    <a:solidFill>
                      <a:schemeClr val="bg1"/>
                    </a:solidFill>
                  </a:rPr>
                  <a:t>resultatJoint</a:t>
                </a:r>
                <a:r>
                  <a:rPr lang="fr-FR" dirty="0">
                    <a:solidFill>
                      <a:schemeClr val="bg1"/>
                    </a:solidFill>
                  </a:rPr>
                  <a:t>" } }</a:t>
                </a:r>
              </a:p>
              <a:p>
                <a:r>
                  <a:rPr lang="fr-FR" dirty="0">
                    <a:solidFill>
                      <a:schemeClr val="bg1"/>
                    </a:solidFill>
                  </a:rPr>
                  <a:t>])</a:t>
                </a:r>
              </a:p>
              <a:p>
                <a:r>
                  <a:rPr lang="fr-FR" b="1" dirty="0"/>
                  <a:t>SQL équivalent :</a:t>
                </a:r>
              </a:p>
              <a:p>
                <a:r>
                  <a:rPr lang="en-US" dirty="0">
                    <a:solidFill>
                      <a:schemeClr val="bg1"/>
                    </a:solidFill>
                  </a:rPr>
                  <a:t>SELECT * FROM table1 INNER JOIN table2 ON table1.champCommun = table2._id;</a:t>
                </a:r>
              </a:p>
            </p:txBody>
          </p:sp>
        </p:grpSp>
        <p:sp>
          <p:nvSpPr>
            <p:cNvPr id="17" name="Oval 16">
              <a:extLst>
                <a:ext uri="{FF2B5EF4-FFF2-40B4-BE49-F238E27FC236}">
                  <a16:creationId xmlns:a16="http://schemas.microsoft.com/office/drawing/2014/main" id="{4B335580-DCED-414B-833F-14F6C38CC074}"/>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3</a:t>
              </a:r>
              <a:endParaRPr lang="fr-MA" b="1" dirty="0"/>
            </a:p>
          </p:txBody>
        </p:sp>
      </p:grpSp>
      <p:grpSp>
        <p:nvGrpSpPr>
          <p:cNvPr id="30" name="Group 29">
            <a:extLst>
              <a:ext uri="{FF2B5EF4-FFF2-40B4-BE49-F238E27FC236}">
                <a16:creationId xmlns:a16="http://schemas.microsoft.com/office/drawing/2014/main" id="{B291B94E-9090-4E8E-ABC9-D246BD294AC5}"/>
              </a:ext>
            </a:extLst>
          </p:cNvPr>
          <p:cNvGrpSpPr/>
          <p:nvPr/>
        </p:nvGrpSpPr>
        <p:grpSpPr>
          <a:xfrm>
            <a:off x="2948918" y="-1386052"/>
            <a:ext cx="6294163" cy="777230"/>
            <a:chOff x="171451" y="800785"/>
            <a:chExt cx="9940122" cy="777230"/>
          </a:xfrm>
        </p:grpSpPr>
        <p:sp>
          <p:nvSpPr>
            <p:cNvPr id="31" name="Rectangle: Rounded Corners 30">
              <a:extLst>
                <a:ext uri="{FF2B5EF4-FFF2-40B4-BE49-F238E27FC236}">
                  <a16:creationId xmlns:a16="http://schemas.microsoft.com/office/drawing/2014/main" id="{6D704A24-555A-44D6-BC47-3F4BF02444E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2" name="TextBox 31">
              <a:extLst>
                <a:ext uri="{FF2B5EF4-FFF2-40B4-BE49-F238E27FC236}">
                  <a16:creationId xmlns:a16="http://schemas.microsoft.com/office/drawing/2014/main" id="{A17625E8-A8F9-4EE4-9DD7-A1F125DC2B02}"/>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Récupération &amp; Utilisation des filtres</a:t>
              </a:r>
              <a:endParaRPr lang="fr-MA" sz="2400" dirty="0">
                <a:solidFill>
                  <a:schemeClr val="tx1">
                    <a:lumMod val="75000"/>
                    <a:lumOff val="25000"/>
                  </a:schemeClr>
                </a:solidFill>
                <a:latin typeface="Fira Sans" panose="020B0503050000020004" pitchFamily="34" charset="0"/>
              </a:endParaRPr>
            </a:p>
          </p:txBody>
        </p:sp>
      </p:grpSp>
      <p:grpSp>
        <p:nvGrpSpPr>
          <p:cNvPr id="2" name="Group 1">
            <a:extLst>
              <a:ext uri="{FF2B5EF4-FFF2-40B4-BE49-F238E27FC236}">
                <a16:creationId xmlns:a16="http://schemas.microsoft.com/office/drawing/2014/main" id="{6BEF5299-8470-4FCA-AAFB-A602BCB28BB0}"/>
              </a:ext>
            </a:extLst>
          </p:cNvPr>
          <p:cNvGrpSpPr/>
          <p:nvPr/>
        </p:nvGrpSpPr>
        <p:grpSpPr>
          <a:xfrm>
            <a:off x="535293" y="8025562"/>
            <a:ext cx="11119679" cy="4830217"/>
            <a:chOff x="535293" y="8025562"/>
            <a:chExt cx="11119679" cy="4830217"/>
          </a:xfrm>
        </p:grpSpPr>
        <p:sp>
          <p:nvSpPr>
            <p:cNvPr id="33" name="Rectangle: Rounded Corners 32">
              <a:extLst>
                <a:ext uri="{FF2B5EF4-FFF2-40B4-BE49-F238E27FC236}">
                  <a16:creationId xmlns:a16="http://schemas.microsoft.com/office/drawing/2014/main" id="{ACDBB9D9-2682-4B2D-91CB-5CE67F09A0FC}"/>
                </a:ext>
              </a:extLst>
            </p:cNvPr>
            <p:cNvSpPr/>
            <p:nvPr/>
          </p:nvSpPr>
          <p:spPr>
            <a:xfrm>
              <a:off x="535293" y="8025562"/>
              <a:ext cx="11119679" cy="4830217"/>
            </a:xfrm>
            <a:prstGeom prst="roundRect">
              <a:avLst>
                <a:gd name="adj" fmla="val 385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4" name="Rectangle: Rounded Corners 33">
              <a:extLst>
                <a:ext uri="{FF2B5EF4-FFF2-40B4-BE49-F238E27FC236}">
                  <a16:creationId xmlns:a16="http://schemas.microsoft.com/office/drawing/2014/main" id="{6386905F-FAEE-4831-8804-9C13A9C4B793}"/>
                </a:ext>
              </a:extLst>
            </p:cNvPr>
            <p:cNvSpPr/>
            <p:nvPr/>
          </p:nvSpPr>
          <p:spPr>
            <a:xfrm>
              <a:off x="823695" y="8214190"/>
              <a:ext cx="2209792" cy="61681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800" b="1" i="0" u="none" strike="noStrike" cap="none" normalizeH="0" baseline="0" dirty="0">
                  <a:ln>
                    <a:noFill/>
                  </a:ln>
                  <a:solidFill>
                    <a:srgbClr val="015782"/>
                  </a:solidFill>
                  <a:effectLst/>
                  <a:latin typeface="Arial" panose="020B0604020202020204" pitchFamily="34" charset="0"/>
                </a:rPr>
                <a:t>Objectifs :</a:t>
              </a:r>
              <a:endParaRPr kumimoji="0" lang="fr-FR" altLang="fr-FR" sz="3600" b="1" i="0" u="none" strike="noStrike" cap="none" normalizeH="0" baseline="0" dirty="0">
                <a:ln>
                  <a:noFill/>
                </a:ln>
                <a:solidFill>
                  <a:srgbClr val="015782"/>
                </a:solidFill>
                <a:effectLst/>
                <a:latin typeface="Arial" panose="020B0604020202020204" pitchFamily="34" charset="0"/>
              </a:endParaRPr>
            </a:p>
          </p:txBody>
        </p:sp>
      </p:grpSp>
      <p:grpSp>
        <p:nvGrpSpPr>
          <p:cNvPr id="37" name="Group 36">
            <a:extLst>
              <a:ext uri="{FF2B5EF4-FFF2-40B4-BE49-F238E27FC236}">
                <a16:creationId xmlns:a16="http://schemas.microsoft.com/office/drawing/2014/main" id="{45155856-96E6-40FB-87BB-F10191F74571}"/>
              </a:ext>
            </a:extLst>
          </p:cNvPr>
          <p:cNvGrpSpPr/>
          <p:nvPr/>
        </p:nvGrpSpPr>
        <p:grpSpPr>
          <a:xfrm>
            <a:off x="910779" y="10759525"/>
            <a:ext cx="3323249" cy="3502875"/>
            <a:chOff x="910779" y="2677404"/>
            <a:chExt cx="3323249" cy="3502875"/>
          </a:xfrm>
        </p:grpSpPr>
        <p:sp>
          <p:nvSpPr>
            <p:cNvPr id="38" name="Rectangle: Rounded Corners 37">
              <a:extLst>
                <a:ext uri="{FF2B5EF4-FFF2-40B4-BE49-F238E27FC236}">
                  <a16:creationId xmlns:a16="http://schemas.microsoft.com/office/drawing/2014/main" id="{8F904A3D-65EE-47D4-8B72-35BD7F5472D8}"/>
                </a:ext>
              </a:extLst>
            </p:cNvPr>
            <p:cNvSpPr/>
            <p:nvPr/>
          </p:nvSpPr>
          <p:spPr>
            <a:xfrm>
              <a:off x="910779" y="2677404"/>
              <a:ext cx="3323249" cy="350287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39" name="TextBox 38">
              <a:extLst>
                <a:ext uri="{FF2B5EF4-FFF2-40B4-BE49-F238E27FC236}">
                  <a16:creationId xmlns:a16="http://schemas.microsoft.com/office/drawing/2014/main" id="{0B527304-6F17-407C-8F05-80404EE622FA}"/>
                </a:ext>
              </a:extLst>
            </p:cNvPr>
            <p:cNvSpPr txBox="1"/>
            <p:nvPr/>
          </p:nvSpPr>
          <p:spPr>
            <a:xfrm>
              <a:off x="1014529" y="4066922"/>
              <a:ext cx="3158313" cy="1933350"/>
            </a:xfrm>
            <a:prstGeom prst="rect">
              <a:avLst/>
            </a:prstGeom>
            <a:noFill/>
          </p:spPr>
          <p:txBody>
            <a:bodyPr wrap="square">
              <a:spAutoFit/>
            </a:bodyPr>
            <a:lstStyle/>
            <a:p>
              <a:pPr marL="12700" marR="5080" algn="justLow">
                <a:lnSpc>
                  <a:spcPct val="99000"/>
                </a:lnSpc>
                <a:spcBef>
                  <a:spcPts val="145"/>
                </a:spcBef>
              </a:pPr>
              <a:r>
                <a:rPr lang="fr-FR" sz="2000" b="1" dirty="0">
                  <a:latin typeface="Arial MT"/>
                  <a:cs typeface="Arial MT"/>
                </a:rPr>
                <a:t>Projections : </a:t>
              </a:r>
            </a:p>
            <a:p>
              <a:pPr marL="12700" marR="5080" algn="justLow">
                <a:lnSpc>
                  <a:spcPct val="99000"/>
                </a:lnSpc>
                <a:spcBef>
                  <a:spcPts val="145"/>
                </a:spcBef>
              </a:pPr>
              <a:r>
                <a:rPr lang="fr-FR" sz="2000" dirty="0">
                  <a:latin typeface="Arial MT"/>
                  <a:cs typeface="Arial MT"/>
                </a:rPr>
                <a:t>Afficher uniquement les champs nécessaires pour réduire la quantité de données et améliorer la lisibilité.</a:t>
              </a:r>
            </a:p>
          </p:txBody>
        </p:sp>
        <p:pic>
          <p:nvPicPr>
            <p:cNvPr id="40" name="object 4">
              <a:extLst>
                <a:ext uri="{FF2B5EF4-FFF2-40B4-BE49-F238E27FC236}">
                  <a16:creationId xmlns:a16="http://schemas.microsoft.com/office/drawing/2014/main" id="{F92A5297-2D67-41AB-BF21-4A283B7D531B}"/>
                </a:ext>
              </a:extLst>
            </p:cNvPr>
            <p:cNvPicPr/>
            <p:nvPr/>
          </p:nvPicPr>
          <p:blipFill>
            <a:blip r:embed="rId3" cstate="print">
              <a:duotone>
                <a:schemeClr val="accent5">
                  <a:shade val="45000"/>
                  <a:satMod val="135000"/>
                </a:schemeClr>
                <a:prstClr val="white"/>
              </a:duotone>
            </a:blip>
            <a:stretch>
              <a:fillRect/>
            </a:stretch>
          </p:blipFill>
          <p:spPr>
            <a:xfrm>
              <a:off x="2039844" y="2736341"/>
              <a:ext cx="1164336" cy="1385315"/>
            </a:xfrm>
            <a:prstGeom prst="rect">
              <a:avLst/>
            </a:prstGeom>
          </p:spPr>
        </p:pic>
      </p:grpSp>
      <p:grpSp>
        <p:nvGrpSpPr>
          <p:cNvPr id="41" name="Group 40">
            <a:extLst>
              <a:ext uri="{FF2B5EF4-FFF2-40B4-BE49-F238E27FC236}">
                <a16:creationId xmlns:a16="http://schemas.microsoft.com/office/drawing/2014/main" id="{8876580F-9FE9-4CF3-B915-74CC23A05769}"/>
              </a:ext>
            </a:extLst>
          </p:cNvPr>
          <p:cNvGrpSpPr/>
          <p:nvPr/>
        </p:nvGrpSpPr>
        <p:grpSpPr>
          <a:xfrm>
            <a:off x="4418822" y="12293359"/>
            <a:ext cx="3323249" cy="3502875"/>
            <a:chOff x="4418822" y="2677404"/>
            <a:chExt cx="3323249" cy="3502875"/>
          </a:xfrm>
        </p:grpSpPr>
        <p:sp>
          <p:nvSpPr>
            <p:cNvPr id="42" name="Rectangle: Rounded Corners 41">
              <a:extLst>
                <a:ext uri="{FF2B5EF4-FFF2-40B4-BE49-F238E27FC236}">
                  <a16:creationId xmlns:a16="http://schemas.microsoft.com/office/drawing/2014/main" id="{D3F01044-3D9F-4B8C-B9B5-4CF0683057E7}"/>
                </a:ext>
              </a:extLst>
            </p:cNvPr>
            <p:cNvSpPr/>
            <p:nvPr/>
          </p:nvSpPr>
          <p:spPr>
            <a:xfrm>
              <a:off x="4418822" y="2677404"/>
              <a:ext cx="3323249" cy="350287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3" name="TextBox 42">
              <a:extLst>
                <a:ext uri="{FF2B5EF4-FFF2-40B4-BE49-F238E27FC236}">
                  <a16:creationId xmlns:a16="http://schemas.microsoft.com/office/drawing/2014/main" id="{ED064425-E5B8-4BB0-BBAE-EA258A5DC507}"/>
                </a:ext>
              </a:extLst>
            </p:cNvPr>
            <p:cNvSpPr txBox="1"/>
            <p:nvPr/>
          </p:nvSpPr>
          <p:spPr>
            <a:xfrm>
              <a:off x="4522572" y="4066922"/>
              <a:ext cx="3158313" cy="1615827"/>
            </a:xfrm>
            <a:prstGeom prst="rect">
              <a:avLst/>
            </a:prstGeom>
            <a:noFill/>
          </p:spPr>
          <p:txBody>
            <a:bodyPr wrap="square">
              <a:spAutoFit/>
            </a:bodyPr>
            <a:lstStyle/>
            <a:p>
              <a:pPr marL="12700" marR="5080" algn="justLow">
                <a:lnSpc>
                  <a:spcPct val="99000"/>
                </a:lnSpc>
                <a:spcBef>
                  <a:spcPts val="145"/>
                </a:spcBef>
              </a:pPr>
              <a:r>
                <a:rPr lang="fr-FR" sz="2000" b="1" spc="-25" dirty="0">
                  <a:latin typeface="Arial MT"/>
                  <a:cs typeface="Arial" panose="020B0604020202020204" pitchFamily="34" charset="0"/>
                </a:rPr>
                <a:t>Tri des </a:t>
              </a:r>
              <a:r>
                <a:rPr lang="fr-FR" sz="2000" b="1" spc="-10" dirty="0">
                  <a:latin typeface="Arial MT"/>
                  <a:cs typeface="Arial" panose="020B0604020202020204" pitchFamily="34" charset="0"/>
                </a:rPr>
                <a:t>données </a:t>
              </a:r>
              <a:r>
                <a:rPr lang="fr-FR" sz="2000" spc="-50" dirty="0">
                  <a:latin typeface="Arial MT"/>
                  <a:cs typeface="Arial" panose="020B0604020202020204" pitchFamily="34" charset="0"/>
                </a:rPr>
                <a:t>: </a:t>
              </a:r>
            </a:p>
            <a:p>
              <a:pPr marL="12700" marR="5080" algn="justLow">
                <a:lnSpc>
                  <a:spcPct val="99000"/>
                </a:lnSpc>
                <a:spcBef>
                  <a:spcPts val="145"/>
                </a:spcBef>
              </a:pPr>
              <a:r>
                <a:rPr lang="fr-FR" sz="2000" dirty="0">
                  <a:latin typeface="Arial MT"/>
                  <a:cs typeface="Arial MT"/>
                </a:rPr>
                <a:t>Organiser les résultats dans un ordre logique (croissant ou décroissant) pour faciliter l'analyse.</a:t>
              </a:r>
            </a:p>
          </p:txBody>
        </p:sp>
        <p:pic>
          <p:nvPicPr>
            <p:cNvPr id="44" name="object 5">
              <a:extLst>
                <a:ext uri="{FF2B5EF4-FFF2-40B4-BE49-F238E27FC236}">
                  <a16:creationId xmlns:a16="http://schemas.microsoft.com/office/drawing/2014/main" id="{282F5815-92C0-435E-A5A1-D5DE6C19D321}"/>
                </a:ext>
              </a:extLst>
            </p:cNvPr>
            <p:cNvPicPr/>
            <p:nvPr/>
          </p:nvPicPr>
          <p:blipFill>
            <a:blip r:embed="rId4" cstate="print">
              <a:duotone>
                <a:schemeClr val="accent5">
                  <a:shade val="45000"/>
                  <a:satMod val="135000"/>
                </a:schemeClr>
                <a:prstClr val="white"/>
              </a:duotone>
            </a:blip>
            <a:stretch>
              <a:fillRect/>
            </a:stretch>
          </p:blipFill>
          <p:spPr>
            <a:xfrm>
              <a:off x="5516937" y="2851828"/>
              <a:ext cx="1072895" cy="1088136"/>
            </a:xfrm>
            <a:prstGeom prst="rect">
              <a:avLst/>
            </a:prstGeom>
          </p:spPr>
        </p:pic>
      </p:grpSp>
      <p:grpSp>
        <p:nvGrpSpPr>
          <p:cNvPr id="45" name="Group 44">
            <a:extLst>
              <a:ext uri="{FF2B5EF4-FFF2-40B4-BE49-F238E27FC236}">
                <a16:creationId xmlns:a16="http://schemas.microsoft.com/office/drawing/2014/main" id="{C2CF8A95-7780-40B4-8ADE-7E17B4F863B7}"/>
              </a:ext>
            </a:extLst>
          </p:cNvPr>
          <p:cNvGrpSpPr/>
          <p:nvPr/>
        </p:nvGrpSpPr>
        <p:grpSpPr>
          <a:xfrm>
            <a:off x="7968048" y="14092665"/>
            <a:ext cx="3323249" cy="3502875"/>
            <a:chOff x="7968048" y="2677404"/>
            <a:chExt cx="3323249" cy="3502875"/>
          </a:xfrm>
        </p:grpSpPr>
        <p:sp>
          <p:nvSpPr>
            <p:cNvPr id="46" name="Rectangle: Rounded Corners 45">
              <a:extLst>
                <a:ext uri="{FF2B5EF4-FFF2-40B4-BE49-F238E27FC236}">
                  <a16:creationId xmlns:a16="http://schemas.microsoft.com/office/drawing/2014/main" id="{B3758686-CA36-4502-9E48-4AAC06302853}"/>
                </a:ext>
              </a:extLst>
            </p:cNvPr>
            <p:cNvSpPr/>
            <p:nvPr/>
          </p:nvSpPr>
          <p:spPr>
            <a:xfrm>
              <a:off x="7968048" y="2677404"/>
              <a:ext cx="3323249" cy="350287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7" name="TextBox 46">
              <a:extLst>
                <a:ext uri="{FF2B5EF4-FFF2-40B4-BE49-F238E27FC236}">
                  <a16:creationId xmlns:a16="http://schemas.microsoft.com/office/drawing/2014/main" id="{A2626B4D-658E-44F9-82BA-03E8BBD1A805}"/>
                </a:ext>
              </a:extLst>
            </p:cNvPr>
            <p:cNvSpPr txBox="1"/>
            <p:nvPr/>
          </p:nvSpPr>
          <p:spPr>
            <a:xfrm>
              <a:off x="8071798" y="4066922"/>
              <a:ext cx="3158313" cy="1323952"/>
            </a:xfrm>
            <a:prstGeom prst="rect">
              <a:avLst/>
            </a:prstGeom>
            <a:noFill/>
          </p:spPr>
          <p:txBody>
            <a:bodyPr wrap="square">
              <a:spAutoFit/>
            </a:bodyPr>
            <a:lstStyle/>
            <a:p>
              <a:pPr marL="12700" marR="5080" algn="justLow">
                <a:lnSpc>
                  <a:spcPct val="99000"/>
                </a:lnSpc>
                <a:spcBef>
                  <a:spcPts val="145"/>
                </a:spcBef>
              </a:pPr>
              <a:r>
                <a:rPr lang="fr-FR" sz="2000" b="1" dirty="0">
                  <a:latin typeface="Arial MT"/>
                  <a:cs typeface="Arial MT"/>
                </a:rPr>
                <a:t>Performance : </a:t>
              </a:r>
            </a:p>
            <a:p>
              <a:pPr marL="12700" marR="5080" algn="justLow">
                <a:lnSpc>
                  <a:spcPct val="99000"/>
                </a:lnSpc>
                <a:spcBef>
                  <a:spcPts val="145"/>
                </a:spcBef>
              </a:pPr>
              <a:r>
                <a:rPr lang="fr-FR" sz="2000" dirty="0">
                  <a:latin typeface="Arial MT"/>
                  <a:cs typeface="Arial MT"/>
                </a:rPr>
                <a:t>Améliorer l'efficacité des requêtes en réduisant la charge de traitement.</a:t>
              </a:r>
            </a:p>
          </p:txBody>
        </p:sp>
        <p:pic>
          <p:nvPicPr>
            <p:cNvPr id="48" name="object 6">
              <a:extLst>
                <a:ext uri="{FF2B5EF4-FFF2-40B4-BE49-F238E27FC236}">
                  <a16:creationId xmlns:a16="http://schemas.microsoft.com/office/drawing/2014/main" id="{677D6D07-7DD0-446A-868F-10A88960A650}"/>
                </a:ext>
              </a:extLst>
            </p:cNvPr>
            <p:cNvPicPr/>
            <p:nvPr/>
          </p:nvPicPr>
          <p:blipFill>
            <a:blip r:embed="rId5" cstate="print">
              <a:duotone>
                <a:schemeClr val="accent5">
                  <a:shade val="45000"/>
                  <a:satMod val="135000"/>
                </a:schemeClr>
                <a:prstClr val="white"/>
              </a:duotone>
            </a:blip>
            <a:stretch>
              <a:fillRect/>
            </a:stretch>
          </p:blipFill>
          <p:spPr>
            <a:xfrm>
              <a:off x="9124466" y="2903220"/>
              <a:ext cx="1010412" cy="1051559"/>
            </a:xfrm>
            <a:prstGeom prst="rect">
              <a:avLst/>
            </a:prstGeom>
          </p:spPr>
        </p:pic>
      </p:grpSp>
      <p:sp>
        <p:nvSpPr>
          <p:cNvPr id="49" name="TextBox 48">
            <a:extLst>
              <a:ext uri="{FF2B5EF4-FFF2-40B4-BE49-F238E27FC236}">
                <a16:creationId xmlns:a16="http://schemas.microsoft.com/office/drawing/2014/main" id="{33D07C1A-F197-4ADD-A2E2-D6B88D732C6C}"/>
              </a:ext>
            </a:extLst>
          </p:cNvPr>
          <p:cNvSpPr txBox="1"/>
          <p:nvPr/>
        </p:nvSpPr>
        <p:spPr>
          <a:xfrm>
            <a:off x="-8287233" y="4675495"/>
            <a:ext cx="3784463"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Recherche </a:t>
            </a:r>
            <a:r>
              <a:rPr lang="en-US" sz="3200" dirty="0" err="1">
                <a:latin typeface="Bahnschrift" panose="020B0502040204020203" pitchFamily="34" charset="0"/>
                <a:cs typeface="Aharoni" panose="02010803020104030203" pitchFamily="2" charset="-79"/>
              </a:rPr>
              <a:t>avancée</a:t>
            </a:r>
            <a:r>
              <a:rPr lang="en-US" sz="3200" dirty="0">
                <a:latin typeface="Bahnschrift" panose="020B0502040204020203" pitchFamily="34" charset="0"/>
                <a:cs typeface="Aharoni" panose="02010803020104030203" pitchFamily="2" charset="-79"/>
              </a:rPr>
              <a:t> avec Aggregation</a:t>
            </a:r>
            <a:endParaRPr lang="fr-MA" sz="3200" dirty="0">
              <a:latin typeface="Bahnschrift" panose="020B0502040204020203" pitchFamily="34" charset="0"/>
              <a:cs typeface="Aharoni" panose="02010803020104030203" pitchFamily="2" charset="-79"/>
            </a:endParaRPr>
          </a:p>
        </p:txBody>
      </p:sp>
      <p:grpSp>
        <p:nvGrpSpPr>
          <p:cNvPr id="50" name="Group 49">
            <a:extLst>
              <a:ext uri="{FF2B5EF4-FFF2-40B4-BE49-F238E27FC236}">
                <a16:creationId xmlns:a16="http://schemas.microsoft.com/office/drawing/2014/main" id="{BC7AC0A6-FF10-4E66-9ADC-A9777C493C8D}"/>
              </a:ext>
            </a:extLst>
          </p:cNvPr>
          <p:cNvGrpSpPr/>
          <p:nvPr/>
        </p:nvGrpSpPr>
        <p:grpSpPr>
          <a:xfrm>
            <a:off x="-7627110" y="2241662"/>
            <a:ext cx="2445977" cy="2438740"/>
            <a:chOff x="926960" y="2241662"/>
            <a:chExt cx="2445977" cy="2438740"/>
          </a:xfrm>
        </p:grpSpPr>
        <p:grpSp>
          <p:nvGrpSpPr>
            <p:cNvPr id="51" name="Group 50">
              <a:extLst>
                <a:ext uri="{FF2B5EF4-FFF2-40B4-BE49-F238E27FC236}">
                  <a16:creationId xmlns:a16="http://schemas.microsoft.com/office/drawing/2014/main" id="{4C487FB2-474E-4FD7-ACE2-EAFA06ABC0FB}"/>
                </a:ext>
              </a:extLst>
            </p:cNvPr>
            <p:cNvGrpSpPr/>
            <p:nvPr/>
          </p:nvGrpSpPr>
          <p:grpSpPr>
            <a:xfrm>
              <a:off x="926960" y="2241662"/>
              <a:ext cx="2445977" cy="2438740"/>
              <a:chOff x="926960" y="2241662"/>
              <a:chExt cx="2445977" cy="2438740"/>
            </a:xfrm>
          </p:grpSpPr>
          <p:pic>
            <p:nvPicPr>
              <p:cNvPr id="53" name="Picture 52">
                <a:extLst>
                  <a:ext uri="{FF2B5EF4-FFF2-40B4-BE49-F238E27FC236}">
                    <a16:creationId xmlns:a16="http://schemas.microsoft.com/office/drawing/2014/main" id="{2B65F2A1-0321-4CDE-8BAD-F477E426B19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55" name="Oval 54">
                <a:extLst>
                  <a:ext uri="{FF2B5EF4-FFF2-40B4-BE49-F238E27FC236}">
                    <a16:creationId xmlns:a16="http://schemas.microsoft.com/office/drawing/2014/main" id="{AFA8F03A-6329-403E-8CF4-7BED78809974}"/>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52" name="Picture 51">
              <a:extLst>
                <a:ext uri="{FF2B5EF4-FFF2-40B4-BE49-F238E27FC236}">
                  <a16:creationId xmlns:a16="http://schemas.microsoft.com/office/drawing/2014/main" id="{F50F254B-EF14-44B3-8EE2-4F54A9AFF17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267445" y="3602026"/>
              <a:ext cx="894855" cy="894855"/>
            </a:xfrm>
            <a:prstGeom prst="rect">
              <a:avLst/>
            </a:prstGeom>
          </p:spPr>
        </p:pic>
      </p:grpSp>
    </p:spTree>
    <p:extLst>
      <p:ext uri="{BB962C8B-B14F-4D97-AF65-F5344CB8AC3E}">
        <p14:creationId xmlns:p14="http://schemas.microsoft.com/office/powerpoint/2010/main" val="29838304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9" y="373527"/>
            <a:ext cx="5280682"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Projections et Tri des données</a:t>
              </a:r>
              <a:endParaRPr lang="fr-MA" sz="2400" dirty="0">
                <a:solidFill>
                  <a:schemeClr val="tx1">
                    <a:lumMod val="75000"/>
                    <a:lumOff val="25000"/>
                  </a:schemeClr>
                </a:solidFill>
                <a:latin typeface="Fira Sans" panose="020B0503050000020004" pitchFamily="34" charset="0"/>
              </a:endParaRPr>
            </a:p>
          </p:txBody>
        </p:sp>
      </p:grpSp>
      <p:grpSp>
        <p:nvGrpSpPr>
          <p:cNvPr id="6" name="Group 5">
            <a:extLst>
              <a:ext uri="{FF2B5EF4-FFF2-40B4-BE49-F238E27FC236}">
                <a16:creationId xmlns:a16="http://schemas.microsoft.com/office/drawing/2014/main" id="{FF592E2B-18C5-4489-B7C3-721E734BCC55}"/>
              </a:ext>
            </a:extLst>
          </p:cNvPr>
          <p:cNvGrpSpPr/>
          <p:nvPr/>
        </p:nvGrpSpPr>
        <p:grpSpPr>
          <a:xfrm>
            <a:off x="535293" y="1654256"/>
            <a:ext cx="11119679" cy="4830217"/>
            <a:chOff x="535293" y="1654256"/>
            <a:chExt cx="11119679" cy="4830217"/>
          </a:xfrm>
        </p:grpSpPr>
        <p:sp>
          <p:nvSpPr>
            <p:cNvPr id="24" name="Rectangle: Rounded Corners 23">
              <a:extLst>
                <a:ext uri="{FF2B5EF4-FFF2-40B4-BE49-F238E27FC236}">
                  <a16:creationId xmlns:a16="http://schemas.microsoft.com/office/drawing/2014/main" id="{B356504E-0ECD-4816-B23D-ED2A575E9876}"/>
                </a:ext>
              </a:extLst>
            </p:cNvPr>
            <p:cNvSpPr/>
            <p:nvPr/>
          </p:nvSpPr>
          <p:spPr>
            <a:xfrm>
              <a:off x="535293" y="1654256"/>
              <a:ext cx="11119679" cy="4830217"/>
            </a:xfrm>
            <a:prstGeom prst="roundRect">
              <a:avLst>
                <a:gd name="adj" fmla="val 385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9" name="Rectangle: Rounded Corners 28">
              <a:extLst>
                <a:ext uri="{FF2B5EF4-FFF2-40B4-BE49-F238E27FC236}">
                  <a16:creationId xmlns:a16="http://schemas.microsoft.com/office/drawing/2014/main" id="{E680DF0D-034F-4E97-8E51-0CE9267DEA9B}"/>
                </a:ext>
              </a:extLst>
            </p:cNvPr>
            <p:cNvSpPr/>
            <p:nvPr/>
          </p:nvSpPr>
          <p:spPr>
            <a:xfrm>
              <a:off x="823695" y="1842884"/>
              <a:ext cx="2209792" cy="61681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800" b="1" i="0" u="none" strike="noStrike" cap="none" normalizeH="0" baseline="0" dirty="0">
                  <a:ln>
                    <a:noFill/>
                  </a:ln>
                  <a:solidFill>
                    <a:srgbClr val="015782"/>
                  </a:solidFill>
                  <a:effectLst/>
                  <a:latin typeface="Arial" panose="020B0604020202020204" pitchFamily="34" charset="0"/>
                </a:rPr>
                <a:t>Objectifs :</a:t>
              </a:r>
              <a:endParaRPr kumimoji="0" lang="fr-FR" altLang="fr-FR" sz="3600" b="1" i="0" u="none" strike="noStrike" cap="none" normalizeH="0" baseline="0" dirty="0">
                <a:ln>
                  <a:noFill/>
                </a:ln>
                <a:solidFill>
                  <a:srgbClr val="015782"/>
                </a:solidFill>
                <a:effectLst/>
                <a:latin typeface="Arial" panose="020B0604020202020204" pitchFamily="34" charset="0"/>
              </a:endParaRPr>
            </a:p>
          </p:txBody>
        </p:sp>
      </p:grpSp>
      <p:grpSp>
        <p:nvGrpSpPr>
          <p:cNvPr id="5" name="Group 4">
            <a:extLst>
              <a:ext uri="{FF2B5EF4-FFF2-40B4-BE49-F238E27FC236}">
                <a16:creationId xmlns:a16="http://schemas.microsoft.com/office/drawing/2014/main" id="{72C59F91-6FD9-4A26-95C3-1EE77A650EAE}"/>
              </a:ext>
            </a:extLst>
          </p:cNvPr>
          <p:cNvGrpSpPr/>
          <p:nvPr/>
        </p:nvGrpSpPr>
        <p:grpSpPr>
          <a:xfrm>
            <a:off x="910779" y="2677404"/>
            <a:ext cx="3323249" cy="3502875"/>
            <a:chOff x="910779" y="2677404"/>
            <a:chExt cx="3323249" cy="3502875"/>
          </a:xfrm>
        </p:grpSpPr>
        <p:sp>
          <p:nvSpPr>
            <p:cNvPr id="30" name="Rectangle: Rounded Corners 29">
              <a:extLst>
                <a:ext uri="{FF2B5EF4-FFF2-40B4-BE49-F238E27FC236}">
                  <a16:creationId xmlns:a16="http://schemas.microsoft.com/office/drawing/2014/main" id="{55406955-BAB7-48BE-B6D5-A52F2DA73EA4}"/>
                </a:ext>
              </a:extLst>
            </p:cNvPr>
            <p:cNvSpPr/>
            <p:nvPr/>
          </p:nvSpPr>
          <p:spPr>
            <a:xfrm>
              <a:off x="910779" y="2677404"/>
              <a:ext cx="3323249" cy="350287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31" name="TextBox 30">
              <a:extLst>
                <a:ext uri="{FF2B5EF4-FFF2-40B4-BE49-F238E27FC236}">
                  <a16:creationId xmlns:a16="http://schemas.microsoft.com/office/drawing/2014/main" id="{7CA35078-D8C8-4323-862D-4F15B901EE16}"/>
                </a:ext>
              </a:extLst>
            </p:cNvPr>
            <p:cNvSpPr txBox="1"/>
            <p:nvPr/>
          </p:nvSpPr>
          <p:spPr>
            <a:xfrm>
              <a:off x="1014529" y="4066922"/>
              <a:ext cx="3158313" cy="1933350"/>
            </a:xfrm>
            <a:prstGeom prst="rect">
              <a:avLst/>
            </a:prstGeom>
            <a:noFill/>
          </p:spPr>
          <p:txBody>
            <a:bodyPr wrap="square">
              <a:spAutoFit/>
            </a:bodyPr>
            <a:lstStyle/>
            <a:p>
              <a:pPr marL="12700" marR="5080" algn="justLow">
                <a:lnSpc>
                  <a:spcPct val="99000"/>
                </a:lnSpc>
                <a:spcBef>
                  <a:spcPts val="145"/>
                </a:spcBef>
              </a:pPr>
              <a:r>
                <a:rPr lang="fr-FR" sz="2000" b="1" dirty="0">
                  <a:latin typeface="Arial MT"/>
                  <a:cs typeface="Arial MT"/>
                </a:rPr>
                <a:t>Projections : </a:t>
              </a:r>
            </a:p>
            <a:p>
              <a:pPr marL="12700" marR="5080" algn="justLow">
                <a:lnSpc>
                  <a:spcPct val="99000"/>
                </a:lnSpc>
                <a:spcBef>
                  <a:spcPts val="145"/>
                </a:spcBef>
              </a:pPr>
              <a:r>
                <a:rPr lang="fr-FR" sz="2000" dirty="0">
                  <a:latin typeface="Arial MT"/>
                  <a:cs typeface="Arial MT"/>
                </a:rPr>
                <a:t>Afficher uniquement les champs nécessaires pour réduire la quantité de données et améliorer la lisibilité.</a:t>
              </a:r>
            </a:p>
          </p:txBody>
        </p:sp>
        <p:pic>
          <p:nvPicPr>
            <p:cNvPr id="34" name="object 4">
              <a:extLst>
                <a:ext uri="{FF2B5EF4-FFF2-40B4-BE49-F238E27FC236}">
                  <a16:creationId xmlns:a16="http://schemas.microsoft.com/office/drawing/2014/main" id="{2E5F8EED-F66B-47D6-AE6B-D00A6EAB61E3}"/>
                </a:ext>
              </a:extLst>
            </p:cNvPr>
            <p:cNvPicPr/>
            <p:nvPr/>
          </p:nvPicPr>
          <p:blipFill>
            <a:blip r:embed="rId3" cstate="print">
              <a:duotone>
                <a:schemeClr val="accent5">
                  <a:shade val="45000"/>
                  <a:satMod val="135000"/>
                </a:schemeClr>
                <a:prstClr val="white"/>
              </a:duotone>
            </a:blip>
            <a:stretch>
              <a:fillRect/>
            </a:stretch>
          </p:blipFill>
          <p:spPr>
            <a:xfrm>
              <a:off x="2039844" y="2736341"/>
              <a:ext cx="1164336" cy="1385315"/>
            </a:xfrm>
            <a:prstGeom prst="rect">
              <a:avLst/>
            </a:prstGeom>
          </p:spPr>
        </p:pic>
      </p:grpSp>
      <p:grpSp>
        <p:nvGrpSpPr>
          <p:cNvPr id="4" name="Group 3">
            <a:extLst>
              <a:ext uri="{FF2B5EF4-FFF2-40B4-BE49-F238E27FC236}">
                <a16:creationId xmlns:a16="http://schemas.microsoft.com/office/drawing/2014/main" id="{A9B5BF91-9B85-4EF2-A48F-106F686C41F8}"/>
              </a:ext>
            </a:extLst>
          </p:cNvPr>
          <p:cNvGrpSpPr/>
          <p:nvPr/>
        </p:nvGrpSpPr>
        <p:grpSpPr>
          <a:xfrm>
            <a:off x="4418822" y="2677404"/>
            <a:ext cx="3323249" cy="3502875"/>
            <a:chOff x="4418822" y="2677404"/>
            <a:chExt cx="3323249" cy="3502875"/>
          </a:xfrm>
        </p:grpSpPr>
        <p:sp>
          <p:nvSpPr>
            <p:cNvPr id="37" name="Rectangle: Rounded Corners 36">
              <a:extLst>
                <a:ext uri="{FF2B5EF4-FFF2-40B4-BE49-F238E27FC236}">
                  <a16:creationId xmlns:a16="http://schemas.microsoft.com/office/drawing/2014/main" id="{1F051072-9655-422A-9E8F-FA41C8E53F02}"/>
                </a:ext>
              </a:extLst>
            </p:cNvPr>
            <p:cNvSpPr/>
            <p:nvPr/>
          </p:nvSpPr>
          <p:spPr>
            <a:xfrm>
              <a:off x="4418822" y="2677404"/>
              <a:ext cx="3323249" cy="350287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38" name="TextBox 37">
              <a:extLst>
                <a:ext uri="{FF2B5EF4-FFF2-40B4-BE49-F238E27FC236}">
                  <a16:creationId xmlns:a16="http://schemas.microsoft.com/office/drawing/2014/main" id="{27E21A92-AB89-4601-9D89-DD11299B19EE}"/>
                </a:ext>
              </a:extLst>
            </p:cNvPr>
            <p:cNvSpPr txBox="1"/>
            <p:nvPr/>
          </p:nvSpPr>
          <p:spPr>
            <a:xfrm>
              <a:off x="4522572" y="4066922"/>
              <a:ext cx="3158313" cy="1615827"/>
            </a:xfrm>
            <a:prstGeom prst="rect">
              <a:avLst/>
            </a:prstGeom>
            <a:noFill/>
          </p:spPr>
          <p:txBody>
            <a:bodyPr wrap="square">
              <a:spAutoFit/>
            </a:bodyPr>
            <a:lstStyle/>
            <a:p>
              <a:pPr marL="12700" marR="5080" algn="justLow">
                <a:lnSpc>
                  <a:spcPct val="99000"/>
                </a:lnSpc>
                <a:spcBef>
                  <a:spcPts val="145"/>
                </a:spcBef>
              </a:pPr>
              <a:r>
                <a:rPr lang="fr-FR" sz="2000" b="1" spc="-25" dirty="0">
                  <a:latin typeface="Arial MT"/>
                  <a:cs typeface="Arial" panose="020B0604020202020204" pitchFamily="34" charset="0"/>
                </a:rPr>
                <a:t>Tri des </a:t>
              </a:r>
              <a:r>
                <a:rPr lang="fr-FR" sz="2000" b="1" spc="-10" dirty="0">
                  <a:latin typeface="Arial MT"/>
                  <a:cs typeface="Arial" panose="020B0604020202020204" pitchFamily="34" charset="0"/>
                </a:rPr>
                <a:t>données </a:t>
              </a:r>
              <a:r>
                <a:rPr lang="fr-FR" sz="2000" spc="-50" dirty="0">
                  <a:latin typeface="Arial MT"/>
                  <a:cs typeface="Arial" panose="020B0604020202020204" pitchFamily="34" charset="0"/>
                </a:rPr>
                <a:t>: </a:t>
              </a:r>
            </a:p>
            <a:p>
              <a:pPr marL="12700" marR="5080" algn="justLow">
                <a:lnSpc>
                  <a:spcPct val="99000"/>
                </a:lnSpc>
                <a:spcBef>
                  <a:spcPts val="145"/>
                </a:spcBef>
              </a:pPr>
              <a:r>
                <a:rPr lang="fr-FR" sz="2000" dirty="0">
                  <a:latin typeface="Arial MT"/>
                  <a:cs typeface="Arial MT"/>
                </a:rPr>
                <a:t>Organiser les résultats dans un ordre logique (croissant ou décroissant) pour faciliter l'analyse.</a:t>
              </a:r>
            </a:p>
          </p:txBody>
        </p:sp>
        <p:pic>
          <p:nvPicPr>
            <p:cNvPr id="41" name="object 5">
              <a:extLst>
                <a:ext uri="{FF2B5EF4-FFF2-40B4-BE49-F238E27FC236}">
                  <a16:creationId xmlns:a16="http://schemas.microsoft.com/office/drawing/2014/main" id="{356FAA7A-553A-4E0A-96A3-997486E909F6}"/>
                </a:ext>
              </a:extLst>
            </p:cNvPr>
            <p:cNvPicPr/>
            <p:nvPr/>
          </p:nvPicPr>
          <p:blipFill>
            <a:blip r:embed="rId4" cstate="print">
              <a:duotone>
                <a:schemeClr val="accent5">
                  <a:shade val="45000"/>
                  <a:satMod val="135000"/>
                </a:schemeClr>
                <a:prstClr val="white"/>
              </a:duotone>
            </a:blip>
            <a:stretch>
              <a:fillRect/>
            </a:stretch>
          </p:blipFill>
          <p:spPr>
            <a:xfrm>
              <a:off x="5516937" y="2851828"/>
              <a:ext cx="1072895" cy="1088136"/>
            </a:xfrm>
            <a:prstGeom prst="rect">
              <a:avLst/>
            </a:prstGeom>
          </p:spPr>
        </p:pic>
      </p:grpSp>
      <p:grpSp>
        <p:nvGrpSpPr>
          <p:cNvPr id="3" name="Group 2">
            <a:extLst>
              <a:ext uri="{FF2B5EF4-FFF2-40B4-BE49-F238E27FC236}">
                <a16:creationId xmlns:a16="http://schemas.microsoft.com/office/drawing/2014/main" id="{C9CFA152-A5DF-4531-BE26-2D250CD08278}"/>
              </a:ext>
            </a:extLst>
          </p:cNvPr>
          <p:cNvGrpSpPr/>
          <p:nvPr/>
        </p:nvGrpSpPr>
        <p:grpSpPr>
          <a:xfrm>
            <a:off x="7968048" y="2677404"/>
            <a:ext cx="3323249" cy="3502875"/>
            <a:chOff x="7968048" y="2677404"/>
            <a:chExt cx="3323249" cy="3502875"/>
          </a:xfrm>
        </p:grpSpPr>
        <p:sp>
          <p:nvSpPr>
            <p:cNvPr id="39" name="Rectangle: Rounded Corners 38">
              <a:extLst>
                <a:ext uri="{FF2B5EF4-FFF2-40B4-BE49-F238E27FC236}">
                  <a16:creationId xmlns:a16="http://schemas.microsoft.com/office/drawing/2014/main" id="{E29E6DED-D468-4FDA-8F5D-18611CA083A9}"/>
                </a:ext>
              </a:extLst>
            </p:cNvPr>
            <p:cNvSpPr/>
            <p:nvPr/>
          </p:nvSpPr>
          <p:spPr>
            <a:xfrm>
              <a:off x="7968048" y="2677404"/>
              <a:ext cx="3323249" cy="350287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0" name="TextBox 39">
              <a:extLst>
                <a:ext uri="{FF2B5EF4-FFF2-40B4-BE49-F238E27FC236}">
                  <a16:creationId xmlns:a16="http://schemas.microsoft.com/office/drawing/2014/main" id="{8D09C3AD-54D4-416B-842C-1702A544A57C}"/>
                </a:ext>
              </a:extLst>
            </p:cNvPr>
            <p:cNvSpPr txBox="1"/>
            <p:nvPr/>
          </p:nvSpPr>
          <p:spPr>
            <a:xfrm>
              <a:off x="8071798" y="4066922"/>
              <a:ext cx="3158313" cy="1323952"/>
            </a:xfrm>
            <a:prstGeom prst="rect">
              <a:avLst/>
            </a:prstGeom>
            <a:noFill/>
          </p:spPr>
          <p:txBody>
            <a:bodyPr wrap="square">
              <a:spAutoFit/>
            </a:bodyPr>
            <a:lstStyle/>
            <a:p>
              <a:pPr marL="12700" marR="5080" algn="justLow">
                <a:lnSpc>
                  <a:spcPct val="99000"/>
                </a:lnSpc>
                <a:spcBef>
                  <a:spcPts val="145"/>
                </a:spcBef>
              </a:pPr>
              <a:r>
                <a:rPr lang="fr-FR" sz="2000" b="1" dirty="0">
                  <a:latin typeface="Arial MT"/>
                  <a:cs typeface="Arial MT"/>
                </a:rPr>
                <a:t>Performance : </a:t>
              </a:r>
            </a:p>
            <a:p>
              <a:pPr marL="12700" marR="5080" algn="justLow">
                <a:lnSpc>
                  <a:spcPct val="99000"/>
                </a:lnSpc>
                <a:spcBef>
                  <a:spcPts val="145"/>
                </a:spcBef>
              </a:pPr>
              <a:r>
                <a:rPr lang="fr-FR" sz="2000" dirty="0">
                  <a:latin typeface="Arial MT"/>
                  <a:cs typeface="Arial MT"/>
                </a:rPr>
                <a:t>Améliorer l'efficacité des requêtes en réduisant la charge de traitement.</a:t>
              </a:r>
            </a:p>
          </p:txBody>
        </p:sp>
        <p:pic>
          <p:nvPicPr>
            <p:cNvPr id="42" name="object 6">
              <a:extLst>
                <a:ext uri="{FF2B5EF4-FFF2-40B4-BE49-F238E27FC236}">
                  <a16:creationId xmlns:a16="http://schemas.microsoft.com/office/drawing/2014/main" id="{7A3381AF-E53F-425E-A26F-C1DA5A456185}"/>
                </a:ext>
              </a:extLst>
            </p:cNvPr>
            <p:cNvPicPr/>
            <p:nvPr/>
          </p:nvPicPr>
          <p:blipFill>
            <a:blip r:embed="rId5" cstate="print">
              <a:duotone>
                <a:schemeClr val="accent5">
                  <a:shade val="45000"/>
                  <a:satMod val="135000"/>
                </a:schemeClr>
                <a:prstClr val="white"/>
              </a:duotone>
            </a:blip>
            <a:stretch>
              <a:fillRect/>
            </a:stretch>
          </p:blipFill>
          <p:spPr>
            <a:xfrm>
              <a:off x="9124466" y="2903220"/>
              <a:ext cx="1010412" cy="1051559"/>
            </a:xfrm>
            <a:prstGeom prst="rect">
              <a:avLst/>
            </a:prstGeom>
          </p:spPr>
        </p:pic>
      </p:grpSp>
      <p:grpSp>
        <p:nvGrpSpPr>
          <p:cNvPr id="43" name="Group 42">
            <a:extLst>
              <a:ext uri="{FF2B5EF4-FFF2-40B4-BE49-F238E27FC236}">
                <a16:creationId xmlns:a16="http://schemas.microsoft.com/office/drawing/2014/main" id="{948FAE3F-44CA-4AAB-8011-02BF73E1D42D}"/>
              </a:ext>
            </a:extLst>
          </p:cNvPr>
          <p:cNvGrpSpPr/>
          <p:nvPr/>
        </p:nvGrpSpPr>
        <p:grpSpPr>
          <a:xfrm>
            <a:off x="-1574811" y="-1620000"/>
            <a:ext cx="3240000" cy="3240000"/>
            <a:chOff x="-1574811" y="-1620000"/>
            <a:chExt cx="3240000" cy="3240000"/>
          </a:xfrm>
        </p:grpSpPr>
        <p:sp>
          <p:nvSpPr>
            <p:cNvPr id="44" name="Oval 43">
              <a:extLst>
                <a:ext uri="{FF2B5EF4-FFF2-40B4-BE49-F238E27FC236}">
                  <a16:creationId xmlns:a16="http://schemas.microsoft.com/office/drawing/2014/main" id="{5D0AF155-FC91-4A75-ACD4-E0D37657FF9C}"/>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5" name="TextBox 44">
              <a:extLst>
                <a:ext uri="{FF2B5EF4-FFF2-40B4-BE49-F238E27FC236}">
                  <a16:creationId xmlns:a16="http://schemas.microsoft.com/office/drawing/2014/main" id="{164EE815-FE8A-4AD8-896B-041684CA98D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3</a:t>
              </a:r>
            </a:p>
          </p:txBody>
        </p:sp>
      </p:grpSp>
      <p:sp>
        <p:nvSpPr>
          <p:cNvPr id="25" name="TextBox 24">
            <a:extLst>
              <a:ext uri="{FF2B5EF4-FFF2-40B4-BE49-F238E27FC236}">
                <a16:creationId xmlns:a16="http://schemas.microsoft.com/office/drawing/2014/main" id="{F602C7C0-100E-47BA-9829-A9874E8FE765}"/>
              </a:ext>
            </a:extLst>
          </p:cNvPr>
          <p:cNvSpPr txBox="1"/>
          <p:nvPr/>
        </p:nvSpPr>
        <p:spPr>
          <a:xfrm>
            <a:off x="-7284341"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 Projection des Données</a:t>
            </a:r>
            <a:endParaRPr lang="fr-MA" sz="3200" dirty="0">
              <a:latin typeface="Bahnschrift" panose="020B0502040204020203" pitchFamily="34" charset="0"/>
              <a:cs typeface="Aharoni" panose="02010803020104030203" pitchFamily="2" charset="-79"/>
            </a:endParaRPr>
          </a:p>
        </p:txBody>
      </p:sp>
      <p:grpSp>
        <p:nvGrpSpPr>
          <p:cNvPr id="26" name="Group 25">
            <a:extLst>
              <a:ext uri="{FF2B5EF4-FFF2-40B4-BE49-F238E27FC236}">
                <a16:creationId xmlns:a16="http://schemas.microsoft.com/office/drawing/2014/main" id="{F60AF31E-9E04-439D-B7FA-0744E53C48A1}"/>
              </a:ext>
            </a:extLst>
          </p:cNvPr>
          <p:cNvGrpSpPr/>
          <p:nvPr/>
        </p:nvGrpSpPr>
        <p:grpSpPr>
          <a:xfrm>
            <a:off x="-6624218" y="2241662"/>
            <a:ext cx="2445977" cy="2438740"/>
            <a:chOff x="926960" y="2241662"/>
            <a:chExt cx="2445977" cy="2438740"/>
          </a:xfrm>
        </p:grpSpPr>
        <p:pic>
          <p:nvPicPr>
            <p:cNvPr id="27" name="Picture 26">
              <a:extLst>
                <a:ext uri="{FF2B5EF4-FFF2-40B4-BE49-F238E27FC236}">
                  <a16:creationId xmlns:a16="http://schemas.microsoft.com/office/drawing/2014/main" id="{EA82AB30-4B6B-4010-AE19-0ED77586FD7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8" name="Oval 27">
              <a:extLst>
                <a:ext uri="{FF2B5EF4-FFF2-40B4-BE49-F238E27FC236}">
                  <a16:creationId xmlns:a16="http://schemas.microsoft.com/office/drawing/2014/main" id="{D82BCDBD-B89D-493F-89CD-E6681E7CB5B4}"/>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32" name="Picture 31">
            <a:extLst>
              <a:ext uri="{FF2B5EF4-FFF2-40B4-BE49-F238E27FC236}">
                <a16:creationId xmlns:a16="http://schemas.microsoft.com/office/drawing/2014/main" id="{D4E70280-7D2B-4A02-B1E0-95C2419637F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36944" y="3616539"/>
            <a:ext cx="843303" cy="843303"/>
          </a:xfrm>
          <a:prstGeom prst="rect">
            <a:avLst/>
          </a:prstGeom>
        </p:spPr>
      </p:pic>
      <p:grpSp>
        <p:nvGrpSpPr>
          <p:cNvPr id="33" name="Group 32">
            <a:extLst>
              <a:ext uri="{FF2B5EF4-FFF2-40B4-BE49-F238E27FC236}">
                <a16:creationId xmlns:a16="http://schemas.microsoft.com/office/drawing/2014/main" id="{9A1E3927-70F1-4473-B965-66AF3F9627ED}"/>
              </a:ext>
            </a:extLst>
          </p:cNvPr>
          <p:cNvGrpSpPr/>
          <p:nvPr/>
        </p:nvGrpSpPr>
        <p:grpSpPr>
          <a:xfrm>
            <a:off x="17329269" y="2547913"/>
            <a:ext cx="7172945" cy="3204800"/>
            <a:chOff x="4203198" y="2547913"/>
            <a:chExt cx="7172945" cy="3204800"/>
          </a:xfrm>
        </p:grpSpPr>
        <p:grpSp>
          <p:nvGrpSpPr>
            <p:cNvPr id="46" name="Group 45">
              <a:extLst>
                <a:ext uri="{FF2B5EF4-FFF2-40B4-BE49-F238E27FC236}">
                  <a16:creationId xmlns:a16="http://schemas.microsoft.com/office/drawing/2014/main" id="{2AEA5A0F-D936-4FE5-B4C3-935B6AE7334D}"/>
                </a:ext>
              </a:extLst>
            </p:cNvPr>
            <p:cNvGrpSpPr/>
            <p:nvPr/>
          </p:nvGrpSpPr>
          <p:grpSpPr>
            <a:xfrm>
              <a:off x="4203198" y="2547913"/>
              <a:ext cx="7172945" cy="3204800"/>
              <a:chOff x="4203198" y="2547912"/>
              <a:chExt cx="7293007" cy="3225314"/>
            </a:xfrm>
          </p:grpSpPr>
          <p:sp>
            <p:nvSpPr>
              <p:cNvPr id="49" name="Rectangle: Rounded Corners 48">
                <a:extLst>
                  <a:ext uri="{FF2B5EF4-FFF2-40B4-BE49-F238E27FC236}">
                    <a16:creationId xmlns:a16="http://schemas.microsoft.com/office/drawing/2014/main" id="{62976F05-E99C-4637-B457-B082838AF0AA}"/>
                  </a:ext>
                </a:extLst>
              </p:cNvPr>
              <p:cNvSpPr/>
              <p:nvPr/>
            </p:nvSpPr>
            <p:spPr>
              <a:xfrm rot="5400000">
                <a:off x="6237045" y="514065"/>
                <a:ext cx="3225314"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0" name="TextBox 49">
                <a:extLst>
                  <a:ext uri="{FF2B5EF4-FFF2-40B4-BE49-F238E27FC236}">
                    <a16:creationId xmlns:a16="http://schemas.microsoft.com/office/drawing/2014/main" id="{B38F3E8F-9699-4DAA-8F6B-B32ADE0EF8CD}"/>
                  </a:ext>
                </a:extLst>
              </p:cNvPr>
              <p:cNvSpPr txBox="1"/>
              <p:nvPr/>
            </p:nvSpPr>
            <p:spPr>
              <a:xfrm>
                <a:off x="4832278" y="2792716"/>
                <a:ext cx="6550964" cy="1208012"/>
              </a:xfrm>
              <a:prstGeom prst="rect">
                <a:avLst/>
              </a:prstGeom>
              <a:noFill/>
            </p:spPr>
            <p:txBody>
              <a:bodyPr wrap="square" rtlCol="0">
                <a:spAutoFit/>
              </a:bodyPr>
              <a:lstStyle/>
              <a:p>
                <a:pPr>
                  <a:buNone/>
                </a:pPr>
                <a:r>
                  <a:rPr lang="fr-FR" b="1" dirty="0">
                    <a:solidFill>
                      <a:srgbClr val="11D5FD"/>
                    </a:solidFill>
                  </a:rPr>
                  <a:t>✅ Définition</a:t>
                </a:r>
              </a:p>
              <a:p>
                <a:pPr lvl="1"/>
                <a:r>
                  <a:rPr lang="fr-FR" b="1" dirty="0">
                    <a:solidFill>
                      <a:schemeClr val="bg1"/>
                    </a:solidFill>
                  </a:rPr>
                  <a:t>La projection permet de sélectionner uniquement les champs à afficher dans les résultats d’une requête.</a:t>
                </a:r>
                <a:endParaRPr lang="fr-FR" b="1" dirty="0">
                  <a:solidFill>
                    <a:srgbClr val="11D5FD"/>
                  </a:solidFill>
                </a:endParaRPr>
              </a:p>
              <a:p>
                <a:pPr>
                  <a:buNone/>
                </a:pPr>
                <a:r>
                  <a:rPr lang="fr-FR" b="1" dirty="0">
                    <a:solidFill>
                      <a:srgbClr val="11D5FD"/>
                    </a:solidFill>
                  </a:rPr>
                  <a:t>🛠 Syntaxe</a:t>
                </a:r>
              </a:p>
            </p:txBody>
          </p:sp>
        </p:grpSp>
        <p:pic>
          <p:nvPicPr>
            <p:cNvPr id="47" name="Picture 46">
              <a:extLst>
                <a:ext uri="{FF2B5EF4-FFF2-40B4-BE49-F238E27FC236}">
                  <a16:creationId xmlns:a16="http://schemas.microsoft.com/office/drawing/2014/main" id="{05AB2686-F5D9-47F6-8296-655E6AEA464F}"/>
                </a:ext>
              </a:extLst>
            </p:cNvPr>
            <p:cNvPicPr>
              <a:picLocks noChangeAspect="1"/>
            </p:cNvPicPr>
            <p:nvPr/>
          </p:nvPicPr>
          <p:blipFill>
            <a:blip r:embed="rId8"/>
            <a:stretch>
              <a:fillRect/>
            </a:stretch>
          </p:blipFill>
          <p:spPr>
            <a:xfrm>
              <a:off x="5324474" y="4038190"/>
              <a:ext cx="3984396" cy="660827"/>
            </a:xfrm>
            <a:prstGeom prst="roundRect">
              <a:avLst>
                <a:gd name="adj" fmla="val 17556"/>
              </a:avLst>
            </a:prstGeom>
            <a:solidFill>
              <a:srgbClr val="FFFFFF">
                <a:shade val="85000"/>
              </a:srgbClr>
            </a:solidFill>
            <a:ln>
              <a:noFill/>
            </a:ln>
            <a:effectLst>
              <a:reflection blurRad="12700" stA="38000" endPos="28000" dist="5000" dir="5400000" sy="-100000" algn="bl" rotWithShape="0"/>
            </a:effectLst>
          </p:spPr>
        </p:pic>
        <p:sp>
          <p:nvSpPr>
            <p:cNvPr id="48" name="TextBox 47">
              <a:extLst>
                <a:ext uri="{FF2B5EF4-FFF2-40B4-BE49-F238E27FC236}">
                  <a16:creationId xmlns:a16="http://schemas.microsoft.com/office/drawing/2014/main" id="{83785028-27CF-4D5B-96C2-372BC8BC142C}"/>
                </a:ext>
              </a:extLst>
            </p:cNvPr>
            <p:cNvSpPr txBox="1"/>
            <p:nvPr/>
          </p:nvSpPr>
          <p:spPr>
            <a:xfrm>
              <a:off x="4854130" y="4806567"/>
              <a:ext cx="6410910" cy="646331"/>
            </a:xfrm>
            <a:prstGeom prst="rect">
              <a:avLst/>
            </a:prstGeom>
            <a:noFill/>
          </p:spPr>
          <p:txBody>
            <a:bodyPr wrap="square" rtlCol="0">
              <a:spAutoFit/>
            </a:bodyPr>
            <a:lstStyle/>
            <a:p>
              <a:r>
                <a:rPr lang="fr-FR" b="1" dirty="0">
                  <a:solidFill>
                    <a:srgbClr val="00B0F0"/>
                  </a:solidFill>
                </a:rPr>
                <a:t>1 → </a:t>
              </a:r>
              <a:r>
                <a:rPr lang="fr-FR" dirty="0">
                  <a:solidFill>
                    <a:schemeClr val="bg1"/>
                  </a:solidFill>
                </a:rPr>
                <a:t>Inclure le champ.</a:t>
              </a:r>
            </a:p>
            <a:p>
              <a:r>
                <a:rPr lang="fr-FR" b="1" dirty="0">
                  <a:solidFill>
                    <a:srgbClr val="00B0F0"/>
                  </a:solidFill>
                </a:rPr>
                <a:t>0 → </a:t>
              </a:r>
              <a:r>
                <a:rPr lang="fr-FR" dirty="0">
                  <a:solidFill>
                    <a:schemeClr val="bg1"/>
                  </a:solidFill>
                </a:rPr>
                <a:t>Exclure le champ (souvent utilisé pour _id si non nécessaire).</a:t>
              </a:r>
              <a:endParaRPr lang="fr-MA" dirty="0">
                <a:solidFill>
                  <a:schemeClr val="bg1"/>
                </a:solidFill>
              </a:endParaRPr>
            </a:p>
          </p:txBody>
        </p:sp>
      </p:grpSp>
    </p:spTree>
    <p:extLst>
      <p:ext uri="{BB962C8B-B14F-4D97-AF65-F5344CB8AC3E}">
        <p14:creationId xmlns:p14="http://schemas.microsoft.com/office/powerpoint/2010/main" val="952603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9" y="373527"/>
            <a:ext cx="5280682"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Projections et Tri des données</a:t>
              </a:r>
              <a:endParaRPr lang="fr-MA" sz="2400" dirty="0">
                <a:solidFill>
                  <a:schemeClr val="tx1">
                    <a:lumMod val="75000"/>
                    <a:lumOff val="25000"/>
                  </a:schemeClr>
                </a:solidFill>
                <a:latin typeface="Fira Sans" panose="020B0503050000020004" pitchFamily="34" charset="0"/>
              </a:endParaRPr>
            </a:p>
          </p:txBody>
        </p:sp>
      </p:grpSp>
      <p:grpSp>
        <p:nvGrpSpPr>
          <p:cNvPr id="43" name="Group 42">
            <a:extLst>
              <a:ext uri="{FF2B5EF4-FFF2-40B4-BE49-F238E27FC236}">
                <a16:creationId xmlns:a16="http://schemas.microsoft.com/office/drawing/2014/main" id="{948FAE3F-44CA-4AAB-8011-02BF73E1D42D}"/>
              </a:ext>
            </a:extLst>
          </p:cNvPr>
          <p:cNvGrpSpPr/>
          <p:nvPr/>
        </p:nvGrpSpPr>
        <p:grpSpPr>
          <a:xfrm>
            <a:off x="-1574811" y="-1620000"/>
            <a:ext cx="3240000" cy="3240000"/>
            <a:chOff x="-1574811" y="-1620000"/>
            <a:chExt cx="3240000" cy="3240000"/>
          </a:xfrm>
        </p:grpSpPr>
        <p:sp>
          <p:nvSpPr>
            <p:cNvPr id="44" name="Oval 43">
              <a:extLst>
                <a:ext uri="{FF2B5EF4-FFF2-40B4-BE49-F238E27FC236}">
                  <a16:creationId xmlns:a16="http://schemas.microsoft.com/office/drawing/2014/main" id="{5D0AF155-FC91-4A75-ACD4-E0D37657FF9C}"/>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5" name="TextBox 44">
              <a:extLst>
                <a:ext uri="{FF2B5EF4-FFF2-40B4-BE49-F238E27FC236}">
                  <a16:creationId xmlns:a16="http://schemas.microsoft.com/office/drawing/2014/main" id="{164EE815-FE8A-4AD8-896B-041684CA98D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3</a:t>
              </a:r>
            </a:p>
          </p:txBody>
        </p:sp>
      </p:grpSp>
      <p:sp>
        <p:nvSpPr>
          <p:cNvPr id="19" name="TextBox 18">
            <a:extLst>
              <a:ext uri="{FF2B5EF4-FFF2-40B4-BE49-F238E27FC236}">
                <a16:creationId xmlns:a16="http://schemas.microsoft.com/office/drawing/2014/main" id="{5FCAFBD8-9A0E-4C13-B37A-18C2E5DBD104}"/>
              </a:ext>
            </a:extLst>
          </p:cNvPr>
          <p:cNvSpPr txBox="1"/>
          <p:nvPr/>
        </p:nvSpPr>
        <p:spPr>
          <a:xfrm>
            <a:off x="266837"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 Projection des Données</a:t>
            </a:r>
            <a:endParaRPr lang="fr-MA" sz="3200" dirty="0">
              <a:latin typeface="Bahnschrift" panose="020B0502040204020203" pitchFamily="34" charset="0"/>
              <a:cs typeface="Aharoni" panose="02010803020104030203" pitchFamily="2" charset="-79"/>
            </a:endParaRPr>
          </a:p>
        </p:txBody>
      </p:sp>
      <p:grpSp>
        <p:nvGrpSpPr>
          <p:cNvPr id="25" name="Group 24">
            <a:extLst>
              <a:ext uri="{FF2B5EF4-FFF2-40B4-BE49-F238E27FC236}">
                <a16:creationId xmlns:a16="http://schemas.microsoft.com/office/drawing/2014/main" id="{B7875A44-07C0-486E-903B-E5781528EE27}"/>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170F1E29-D42D-4A68-8E2A-A97048D0C8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97E68790-2EA6-4068-8902-4A110D5BE391}"/>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28" name="Picture 27">
            <a:extLst>
              <a:ext uri="{FF2B5EF4-FFF2-40B4-BE49-F238E27FC236}">
                <a16:creationId xmlns:a16="http://schemas.microsoft.com/office/drawing/2014/main" id="{8A76292C-7882-4ECA-8F1B-378971C042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234" y="3616539"/>
            <a:ext cx="843303" cy="843303"/>
          </a:xfrm>
          <a:prstGeom prst="rect">
            <a:avLst/>
          </a:prstGeom>
        </p:spPr>
      </p:pic>
      <p:grpSp>
        <p:nvGrpSpPr>
          <p:cNvPr id="3" name="Group 2">
            <a:extLst>
              <a:ext uri="{FF2B5EF4-FFF2-40B4-BE49-F238E27FC236}">
                <a16:creationId xmlns:a16="http://schemas.microsoft.com/office/drawing/2014/main" id="{68D3E3C8-3FBD-4BCA-A949-1D4EE295A166}"/>
              </a:ext>
            </a:extLst>
          </p:cNvPr>
          <p:cNvGrpSpPr/>
          <p:nvPr/>
        </p:nvGrpSpPr>
        <p:grpSpPr>
          <a:xfrm>
            <a:off x="4203198" y="2547913"/>
            <a:ext cx="7172945" cy="3204800"/>
            <a:chOff x="4203198" y="2547913"/>
            <a:chExt cx="7172945" cy="3204800"/>
          </a:xfrm>
        </p:grpSpPr>
        <p:grpSp>
          <p:nvGrpSpPr>
            <p:cNvPr id="20" name="Group 19">
              <a:extLst>
                <a:ext uri="{FF2B5EF4-FFF2-40B4-BE49-F238E27FC236}">
                  <a16:creationId xmlns:a16="http://schemas.microsoft.com/office/drawing/2014/main" id="{85F1772B-63EF-4161-A4A6-2A991E5461D8}"/>
                </a:ext>
              </a:extLst>
            </p:cNvPr>
            <p:cNvGrpSpPr/>
            <p:nvPr/>
          </p:nvGrpSpPr>
          <p:grpSpPr>
            <a:xfrm>
              <a:off x="4203198" y="2547913"/>
              <a:ext cx="7172945" cy="3204800"/>
              <a:chOff x="4203198" y="2547912"/>
              <a:chExt cx="7293007" cy="3225314"/>
            </a:xfrm>
          </p:grpSpPr>
          <p:sp>
            <p:nvSpPr>
              <p:cNvPr id="21" name="Rectangle: Rounded Corners 20">
                <a:extLst>
                  <a:ext uri="{FF2B5EF4-FFF2-40B4-BE49-F238E27FC236}">
                    <a16:creationId xmlns:a16="http://schemas.microsoft.com/office/drawing/2014/main" id="{540A3172-6418-4FBF-99E7-403CD4050022}"/>
                  </a:ext>
                </a:extLst>
              </p:cNvPr>
              <p:cNvSpPr/>
              <p:nvPr/>
            </p:nvSpPr>
            <p:spPr>
              <a:xfrm rot="5400000">
                <a:off x="6237045" y="514065"/>
                <a:ext cx="3225314"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CB260F86-4B89-4DDE-AA95-9270282248AB}"/>
                  </a:ext>
                </a:extLst>
              </p:cNvPr>
              <p:cNvSpPr txBox="1"/>
              <p:nvPr/>
            </p:nvSpPr>
            <p:spPr>
              <a:xfrm>
                <a:off x="4832278" y="2792716"/>
                <a:ext cx="6550964" cy="1208012"/>
              </a:xfrm>
              <a:prstGeom prst="rect">
                <a:avLst/>
              </a:prstGeom>
              <a:noFill/>
            </p:spPr>
            <p:txBody>
              <a:bodyPr wrap="square" rtlCol="0">
                <a:spAutoFit/>
              </a:bodyPr>
              <a:lstStyle/>
              <a:p>
                <a:pPr>
                  <a:buNone/>
                </a:pPr>
                <a:r>
                  <a:rPr lang="fr-FR" b="1" dirty="0">
                    <a:solidFill>
                      <a:srgbClr val="11D5FD"/>
                    </a:solidFill>
                  </a:rPr>
                  <a:t>✅ Définition</a:t>
                </a:r>
              </a:p>
              <a:p>
                <a:pPr lvl="1"/>
                <a:r>
                  <a:rPr lang="fr-FR" b="1" dirty="0">
                    <a:solidFill>
                      <a:schemeClr val="bg1"/>
                    </a:solidFill>
                  </a:rPr>
                  <a:t>La projection permet de sélectionner uniquement les champs à afficher dans les résultats d’une requête.</a:t>
                </a:r>
                <a:endParaRPr lang="fr-FR" b="1" dirty="0">
                  <a:solidFill>
                    <a:srgbClr val="11D5FD"/>
                  </a:solidFill>
                </a:endParaRPr>
              </a:p>
              <a:p>
                <a:pPr>
                  <a:buNone/>
                </a:pPr>
                <a:r>
                  <a:rPr lang="fr-FR" b="1" dirty="0">
                    <a:solidFill>
                      <a:srgbClr val="11D5FD"/>
                    </a:solidFill>
                  </a:rPr>
                  <a:t>🛠 Syntaxe</a:t>
                </a:r>
              </a:p>
            </p:txBody>
          </p:sp>
        </p:grpSp>
        <p:pic>
          <p:nvPicPr>
            <p:cNvPr id="5" name="Picture 4">
              <a:extLst>
                <a:ext uri="{FF2B5EF4-FFF2-40B4-BE49-F238E27FC236}">
                  <a16:creationId xmlns:a16="http://schemas.microsoft.com/office/drawing/2014/main" id="{2C4CFA78-F68F-4F07-B247-4775958684F0}"/>
                </a:ext>
              </a:extLst>
            </p:cNvPr>
            <p:cNvPicPr>
              <a:picLocks noChangeAspect="1"/>
            </p:cNvPicPr>
            <p:nvPr/>
          </p:nvPicPr>
          <p:blipFill>
            <a:blip r:embed="rId5"/>
            <a:stretch>
              <a:fillRect/>
            </a:stretch>
          </p:blipFill>
          <p:spPr>
            <a:xfrm>
              <a:off x="5324474" y="4038190"/>
              <a:ext cx="3984396" cy="660827"/>
            </a:xfrm>
            <a:prstGeom prst="roundRect">
              <a:avLst>
                <a:gd name="adj" fmla="val 17556"/>
              </a:avLst>
            </a:prstGeom>
            <a:solidFill>
              <a:srgbClr val="FFFFFF">
                <a:shade val="85000"/>
              </a:srgbClr>
            </a:solidFill>
            <a:ln>
              <a:noFill/>
            </a:ln>
            <a:effectLst>
              <a:reflection blurRad="12700" stA="38000" endPos="28000" dist="5000" dir="5400000" sy="-100000" algn="bl" rotWithShape="0"/>
            </a:effectLst>
          </p:spPr>
        </p:pic>
        <p:sp>
          <p:nvSpPr>
            <p:cNvPr id="6" name="TextBox 5">
              <a:extLst>
                <a:ext uri="{FF2B5EF4-FFF2-40B4-BE49-F238E27FC236}">
                  <a16:creationId xmlns:a16="http://schemas.microsoft.com/office/drawing/2014/main" id="{96B4AFAC-59F1-48BD-B6E2-927B44D6399C}"/>
                </a:ext>
              </a:extLst>
            </p:cNvPr>
            <p:cNvSpPr txBox="1"/>
            <p:nvPr/>
          </p:nvSpPr>
          <p:spPr>
            <a:xfrm>
              <a:off x="4854130" y="4806567"/>
              <a:ext cx="6410910" cy="646331"/>
            </a:xfrm>
            <a:prstGeom prst="rect">
              <a:avLst/>
            </a:prstGeom>
            <a:noFill/>
          </p:spPr>
          <p:txBody>
            <a:bodyPr wrap="square" rtlCol="0">
              <a:spAutoFit/>
            </a:bodyPr>
            <a:lstStyle/>
            <a:p>
              <a:r>
                <a:rPr lang="fr-FR" b="1" dirty="0">
                  <a:solidFill>
                    <a:srgbClr val="00B0F0"/>
                  </a:solidFill>
                </a:rPr>
                <a:t>1 → </a:t>
              </a:r>
              <a:r>
                <a:rPr lang="fr-FR" dirty="0">
                  <a:solidFill>
                    <a:schemeClr val="bg1"/>
                  </a:solidFill>
                </a:rPr>
                <a:t>Inclure le champ.</a:t>
              </a:r>
            </a:p>
            <a:p>
              <a:r>
                <a:rPr lang="fr-FR" b="1" dirty="0">
                  <a:solidFill>
                    <a:srgbClr val="00B0F0"/>
                  </a:solidFill>
                </a:rPr>
                <a:t>0 → </a:t>
              </a:r>
              <a:r>
                <a:rPr lang="fr-FR" dirty="0">
                  <a:solidFill>
                    <a:schemeClr val="bg1"/>
                  </a:solidFill>
                </a:rPr>
                <a:t>Exclure le champ (souvent utilisé pour _id si non nécessaire).</a:t>
              </a:r>
              <a:endParaRPr lang="fr-MA" dirty="0">
                <a:solidFill>
                  <a:schemeClr val="bg1"/>
                </a:solidFill>
              </a:endParaRPr>
            </a:p>
          </p:txBody>
        </p:sp>
      </p:grpSp>
      <p:grpSp>
        <p:nvGrpSpPr>
          <p:cNvPr id="18" name="Group 17">
            <a:extLst>
              <a:ext uri="{FF2B5EF4-FFF2-40B4-BE49-F238E27FC236}">
                <a16:creationId xmlns:a16="http://schemas.microsoft.com/office/drawing/2014/main" id="{7B62F653-0863-493B-9425-56AF3E18F796}"/>
              </a:ext>
            </a:extLst>
          </p:cNvPr>
          <p:cNvGrpSpPr/>
          <p:nvPr/>
        </p:nvGrpSpPr>
        <p:grpSpPr>
          <a:xfrm>
            <a:off x="4190498" y="8733633"/>
            <a:ext cx="6782301" cy="3802089"/>
            <a:chOff x="4190498" y="2509814"/>
            <a:chExt cx="6782301" cy="3802089"/>
          </a:xfrm>
        </p:grpSpPr>
        <p:grpSp>
          <p:nvGrpSpPr>
            <p:cNvPr id="23" name="Group 22">
              <a:extLst>
                <a:ext uri="{FF2B5EF4-FFF2-40B4-BE49-F238E27FC236}">
                  <a16:creationId xmlns:a16="http://schemas.microsoft.com/office/drawing/2014/main" id="{F1FD5D29-EAEF-4A61-8E33-EA85801F87E5}"/>
                </a:ext>
              </a:extLst>
            </p:cNvPr>
            <p:cNvGrpSpPr/>
            <p:nvPr/>
          </p:nvGrpSpPr>
          <p:grpSpPr>
            <a:xfrm>
              <a:off x="4190498" y="2509814"/>
              <a:ext cx="6782301" cy="3802089"/>
              <a:chOff x="4203198" y="2547914"/>
              <a:chExt cx="6676311" cy="3189373"/>
            </a:xfrm>
          </p:grpSpPr>
          <p:sp>
            <p:nvSpPr>
              <p:cNvPr id="29" name="Rectangle: Rounded Corners 28">
                <a:extLst>
                  <a:ext uri="{FF2B5EF4-FFF2-40B4-BE49-F238E27FC236}">
                    <a16:creationId xmlns:a16="http://schemas.microsoft.com/office/drawing/2014/main" id="{496F71CC-0694-496E-9F8B-DE4094CD40B6}"/>
                  </a:ext>
                </a:extLst>
              </p:cNvPr>
              <p:cNvSpPr/>
              <p:nvPr/>
            </p:nvSpPr>
            <p:spPr>
              <a:xfrm rot="5400000">
                <a:off x="5946667" y="804445"/>
                <a:ext cx="3189373" cy="667631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0" name="TextBox 29">
                <a:extLst>
                  <a:ext uri="{FF2B5EF4-FFF2-40B4-BE49-F238E27FC236}">
                    <a16:creationId xmlns:a16="http://schemas.microsoft.com/office/drawing/2014/main" id="{B2BB92BB-7FAB-4D53-8649-2E5D17E7AA8E}"/>
                  </a:ext>
                </a:extLst>
              </p:cNvPr>
              <p:cNvSpPr txBox="1"/>
              <p:nvPr/>
            </p:nvSpPr>
            <p:spPr>
              <a:xfrm>
                <a:off x="4832277" y="2792716"/>
                <a:ext cx="6047232" cy="2865771"/>
              </a:xfrm>
              <a:prstGeom prst="rect">
                <a:avLst/>
              </a:prstGeom>
              <a:noFill/>
            </p:spPr>
            <p:txBody>
              <a:bodyPr wrap="square" rtlCol="0">
                <a:spAutoFit/>
              </a:bodyPr>
              <a:lstStyle/>
              <a:p>
                <a:pPr>
                  <a:buNone/>
                </a:pPr>
                <a:r>
                  <a:rPr lang="fr-FR" b="1" dirty="0">
                    <a:solidFill>
                      <a:srgbClr val="11D5FD"/>
                    </a:solidFill>
                  </a:rPr>
                  <a:t>Associer des données de plusieurs collections</a:t>
                </a:r>
              </a:p>
              <a:p>
                <a:pPr>
                  <a:buNone/>
                </a:pPr>
                <a:endParaRPr lang="fr-FR" dirty="0">
                  <a:solidFill>
                    <a:schemeClr val="bg1"/>
                  </a:solidFill>
                </a:endParaRPr>
              </a:p>
              <a:p>
                <a:r>
                  <a:rPr lang="fr-FR" dirty="0">
                    <a:solidFill>
                      <a:schemeClr val="bg1"/>
                    </a:solidFill>
                  </a:rPr>
                  <a:t>MongoDB permet d’effectuer des jointures avec $</a:t>
                </a:r>
                <a:r>
                  <a:rPr lang="fr-FR" dirty="0" err="1">
                    <a:solidFill>
                      <a:schemeClr val="bg1"/>
                    </a:solidFill>
                  </a:rPr>
                  <a:t>lookup</a:t>
                </a:r>
                <a:r>
                  <a:rPr lang="fr-FR" dirty="0">
                    <a:solidFill>
                      <a:schemeClr val="bg1"/>
                    </a:solidFill>
                  </a:rPr>
                  <a:t>.</a:t>
                </a:r>
              </a:p>
              <a:p>
                <a:endParaRPr lang="fr-FR" dirty="0">
                  <a:solidFill>
                    <a:schemeClr val="bg1"/>
                  </a:solidFill>
                </a:endParaRPr>
              </a:p>
              <a:p>
                <a:r>
                  <a:rPr lang="fr-FR" b="1" dirty="0"/>
                  <a:t>MongoDB :</a:t>
                </a:r>
              </a:p>
              <a:p>
                <a:r>
                  <a:rPr lang="fr-FR" dirty="0" err="1">
                    <a:solidFill>
                      <a:schemeClr val="bg1"/>
                    </a:solidFill>
                  </a:rPr>
                  <a:t>db.collection.aggregate</a:t>
                </a:r>
                <a:r>
                  <a:rPr lang="fr-FR" dirty="0">
                    <a:solidFill>
                      <a:schemeClr val="bg1"/>
                    </a:solidFill>
                  </a:rPr>
                  <a:t>([</a:t>
                </a:r>
              </a:p>
              <a:p>
                <a:r>
                  <a:rPr lang="fr-FR" dirty="0">
                    <a:solidFill>
                      <a:schemeClr val="bg1"/>
                    </a:solidFill>
                  </a:rPr>
                  <a:t>  { $</a:t>
                </a:r>
                <a:r>
                  <a:rPr lang="fr-FR" dirty="0" err="1">
                    <a:solidFill>
                      <a:schemeClr val="bg1"/>
                    </a:solidFill>
                  </a:rPr>
                  <a:t>lookup</a:t>
                </a:r>
                <a:r>
                  <a:rPr lang="fr-FR" dirty="0">
                    <a:solidFill>
                      <a:schemeClr val="bg1"/>
                    </a:solidFill>
                  </a:rPr>
                  <a:t>: { </a:t>
                </a:r>
                <a:r>
                  <a:rPr lang="fr-FR" dirty="0" err="1">
                    <a:solidFill>
                      <a:schemeClr val="bg1"/>
                    </a:solidFill>
                  </a:rPr>
                  <a:t>from</a:t>
                </a:r>
                <a:r>
                  <a:rPr lang="fr-FR" dirty="0">
                    <a:solidFill>
                      <a:schemeClr val="bg1"/>
                    </a:solidFill>
                  </a:rPr>
                  <a:t>: "</a:t>
                </a:r>
                <a:r>
                  <a:rPr lang="fr-FR" dirty="0" err="1">
                    <a:solidFill>
                      <a:schemeClr val="bg1"/>
                    </a:solidFill>
                  </a:rPr>
                  <a:t>autreCollection</a:t>
                </a:r>
                <a:r>
                  <a:rPr lang="fr-FR" dirty="0">
                    <a:solidFill>
                      <a:schemeClr val="bg1"/>
                    </a:solidFill>
                  </a:rPr>
                  <a:t>", </a:t>
                </a:r>
                <a:r>
                  <a:rPr lang="fr-FR" dirty="0" err="1">
                    <a:solidFill>
                      <a:schemeClr val="bg1"/>
                    </a:solidFill>
                  </a:rPr>
                  <a:t>localField</a:t>
                </a:r>
                <a:r>
                  <a:rPr lang="fr-FR" dirty="0">
                    <a:solidFill>
                      <a:schemeClr val="bg1"/>
                    </a:solidFill>
                  </a:rPr>
                  <a:t>: "</a:t>
                </a:r>
                <a:r>
                  <a:rPr lang="fr-FR" dirty="0" err="1">
                    <a:solidFill>
                      <a:schemeClr val="bg1"/>
                    </a:solidFill>
                  </a:rPr>
                  <a:t>champCommun</a:t>
                </a:r>
                <a:r>
                  <a:rPr lang="fr-FR" dirty="0">
                    <a:solidFill>
                      <a:schemeClr val="bg1"/>
                    </a:solidFill>
                  </a:rPr>
                  <a:t>", </a:t>
                </a:r>
                <a:r>
                  <a:rPr lang="fr-FR" dirty="0" err="1">
                    <a:solidFill>
                      <a:schemeClr val="bg1"/>
                    </a:solidFill>
                  </a:rPr>
                  <a:t>foreignField</a:t>
                </a:r>
                <a:r>
                  <a:rPr lang="fr-FR" dirty="0">
                    <a:solidFill>
                      <a:schemeClr val="bg1"/>
                    </a:solidFill>
                  </a:rPr>
                  <a:t>: "_id", as: "</a:t>
                </a:r>
                <a:r>
                  <a:rPr lang="fr-FR" dirty="0" err="1">
                    <a:solidFill>
                      <a:schemeClr val="bg1"/>
                    </a:solidFill>
                  </a:rPr>
                  <a:t>resultatJoint</a:t>
                </a:r>
                <a:r>
                  <a:rPr lang="fr-FR" dirty="0">
                    <a:solidFill>
                      <a:schemeClr val="bg1"/>
                    </a:solidFill>
                  </a:rPr>
                  <a:t>" } }</a:t>
                </a:r>
              </a:p>
              <a:p>
                <a:r>
                  <a:rPr lang="fr-FR" dirty="0">
                    <a:solidFill>
                      <a:schemeClr val="bg1"/>
                    </a:solidFill>
                  </a:rPr>
                  <a:t>])</a:t>
                </a:r>
              </a:p>
              <a:p>
                <a:r>
                  <a:rPr lang="fr-FR" b="1" dirty="0"/>
                  <a:t>SQL équivalent :</a:t>
                </a:r>
              </a:p>
              <a:p>
                <a:r>
                  <a:rPr lang="en-US" dirty="0">
                    <a:solidFill>
                      <a:schemeClr val="bg1"/>
                    </a:solidFill>
                  </a:rPr>
                  <a:t>SELECT * FROM table1 INNER JOIN table2 ON table1.champCommun = table2._id;</a:t>
                </a:r>
              </a:p>
            </p:txBody>
          </p:sp>
        </p:grpSp>
        <p:sp>
          <p:nvSpPr>
            <p:cNvPr id="24" name="Oval 23">
              <a:extLst>
                <a:ext uri="{FF2B5EF4-FFF2-40B4-BE49-F238E27FC236}">
                  <a16:creationId xmlns:a16="http://schemas.microsoft.com/office/drawing/2014/main" id="{739CCCB2-999D-40D3-8E1E-91777E0164DD}"/>
                </a:ext>
              </a:extLst>
            </p:cNvPr>
            <p:cNvSpPr/>
            <p:nvPr/>
          </p:nvSpPr>
          <p:spPr>
            <a:xfrm>
              <a:off x="4361626" y="2720107"/>
              <a:ext cx="460295" cy="465023"/>
            </a:xfrm>
            <a:prstGeom prst="ellipse">
              <a:avLst/>
            </a:prstGeom>
            <a:solidFill>
              <a:srgbClr val="0CA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2800" b="1" dirty="0"/>
                <a:t>3</a:t>
              </a:r>
              <a:endParaRPr lang="fr-MA" b="1" dirty="0"/>
            </a:p>
          </p:txBody>
        </p:sp>
      </p:grpSp>
      <p:grpSp>
        <p:nvGrpSpPr>
          <p:cNvPr id="31" name="Group 30">
            <a:extLst>
              <a:ext uri="{FF2B5EF4-FFF2-40B4-BE49-F238E27FC236}">
                <a16:creationId xmlns:a16="http://schemas.microsoft.com/office/drawing/2014/main" id="{39FF5AF5-FFC3-453E-87F0-93B2CC19697B}"/>
              </a:ext>
            </a:extLst>
          </p:cNvPr>
          <p:cNvGrpSpPr/>
          <p:nvPr/>
        </p:nvGrpSpPr>
        <p:grpSpPr>
          <a:xfrm>
            <a:off x="535293" y="8025562"/>
            <a:ext cx="11119679" cy="4830217"/>
            <a:chOff x="535293" y="8025562"/>
            <a:chExt cx="11119679" cy="4830217"/>
          </a:xfrm>
        </p:grpSpPr>
        <p:sp>
          <p:nvSpPr>
            <p:cNvPr id="32" name="Rectangle: Rounded Corners 31">
              <a:extLst>
                <a:ext uri="{FF2B5EF4-FFF2-40B4-BE49-F238E27FC236}">
                  <a16:creationId xmlns:a16="http://schemas.microsoft.com/office/drawing/2014/main" id="{8430F920-5351-46CF-B60A-6BC5293EF075}"/>
                </a:ext>
              </a:extLst>
            </p:cNvPr>
            <p:cNvSpPr/>
            <p:nvPr/>
          </p:nvSpPr>
          <p:spPr>
            <a:xfrm>
              <a:off x="535293" y="8025562"/>
              <a:ext cx="11119679" cy="4830217"/>
            </a:xfrm>
            <a:prstGeom prst="roundRect">
              <a:avLst>
                <a:gd name="adj" fmla="val 385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Rectangle: Rounded Corners 32">
              <a:extLst>
                <a:ext uri="{FF2B5EF4-FFF2-40B4-BE49-F238E27FC236}">
                  <a16:creationId xmlns:a16="http://schemas.microsoft.com/office/drawing/2014/main" id="{139F47B6-189A-4F15-90F6-74CF08CAE20C}"/>
                </a:ext>
              </a:extLst>
            </p:cNvPr>
            <p:cNvSpPr/>
            <p:nvPr/>
          </p:nvSpPr>
          <p:spPr>
            <a:xfrm>
              <a:off x="823695" y="8214190"/>
              <a:ext cx="2209792" cy="61681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800" b="1" i="0" u="none" strike="noStrike" cap="none" normalizeH="0" baseline="0" dirty="0">
                  <a:ln>
                    <a:noFill/>
                  </a:ln>
                  <a:solidFill>
                    <a:srgbClr val="015782"/>
                  </a:solidFill>
                  <a:effectLst/>
                  <a:latin typeface="Arial" panose="020B0604020202020204" pitchFamily="34" charset="0"/>
                </a:rPr>
                <a:t>Objectifs :</a:t>
              </a:r>
              <a:endParaRPr kumimoji="0" lang="fr-FR" altLang="fr-FR" sz="3600" b="1" i="0" u="none" strike="noStrike" cap="none" normalizeH="0" baseline="0" dirty="0">
                <a:ln>
                  <a:noFill/>
                </a:ln>
                <a:solidFill>
                  <a:srgbClr val="015782"/>
                </a:solidFill>
                <a:effectLst/>
                <a:latin typeface="Arial" panose="020B0604020202020204" pitchFamily="34" charset="0"/>
              </a:endParaRPr>
            </a:p>
          </p:txBody>
        </p:sp>
      </p:grpSp>
      <p:grpSp>
        <p:nvGrpSpPr>
          <p:cNvPr id="34" name="Group 33">
            <a:extLst>
              <a:ext uri="{FF2B5EF4-FFF2-40B4-BE49-F238E27FC236}">
                <a16:creationId xmlns:a16="http://schemas.microsoft.com/office/drawing/2014/main" id="{5263EFBF-F9EC-4E5B-852E-3DD006891FC4}"/>
              </a:ext>
            </a:extLst>
          </p:cNvPr>
          <p:cNvGrpSpPr/>
          <p:nvPr/>
        </p:nvGrpSpPr>
        <p:grpSpPr>
          <a:xfrm>
            <a:off x="910779" y="10759525"/>
            <a:ext cx="3323249" cy="3502875"/>
            <a:chOff x="910779" y="2677404"/>
            <a:chExt cx="3323249" cy="3502875"/>
          </a:xfrm>
        </p:grpSpPr>
        <p:sp>
          <p:nvSpPr>
            <p:cNvPr id="37" name="Rectangle: Rounded Corners 36">
              <a:extLst>
                <a:ext uri="{FF2B5EF4-FFF2-40B4-BE49-F238E27FC236}">
                  <a16:creationId xmlns:a16="http://schemas.microsoft.com/office/drawing/2014/main" id="{D461BB7A-7D56-48F4-8D43-B35E31FB54D2}"/>
                </a:ext>
              </a:extLst>
            </p:cNvPr>
            <p:cNvSpPr/>
            <p:nvPr/>
          </p:nvSpPr>
          <p:spPr>
            <a:xfrm>
              <a:off x="910779" y="2677404"/>
              <a:ext cx="3323249" cy="350287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38" name="TextBox 37">
              <a:extLst>
                <a:ext uri="{FF2B5EF4-FFF2-40B4-BE49-F238E27FC236}">
                  <a16:creationId xmlns:a16="http://schemas.microsoft.com/office/drawing/2014/main" id="{526E07BC-8D90-4001-99EB-858D7BAC80A9}"/>
                </a:ext>
              </a:extLst>
            </p:cNvPr>
            <p:cNvSpPr txBox="1"/>
            <p:nvPr/>
          </p:nvSpPr>
          <p:spPr>
            <a:xfrm>
              <a:off x="1014529" y="4066922"/>
              <a:ext cx="3158313" cy="1933350"/>
            </a:xfrm>
            <a:prstGeom prst="rect">
              <a:avLst/>
            </a:prstGeom>
            <a:noFill/>
          </p:spPr>
          <p:txBody>
            <a:bodyPr wrap="square">
              <a:spAutoFit/>
            </a:bodyPr>
            <a:lstStyle/>
            <a:p>
              <a:pPr marL="12700" marR="5080" algn="justLow">
                <a:lnSpc>
                  <a:spcPct val="99000"/>
                </a:lnSpc>
                <a:spcBef>
                  <a:spcPts val="145"/>
                </a:spcBef>
              </a:pPr>
              <a:r>
                <a:rPr lang="fr-FR" sz="2000" b="1" dirty="0">
                  <a:latin typeface="Arial MT"/>
                  <a:cs typeface="Arial MT"/>
                </a:rPr>
                <a:t>Projections : </a:t>
              </a:r>
            </a:p>
            <a:p>
              <a:pPr marL="12700" marR="5080" algn="justLow">
                <a:lnSpc>
                  <a:spcPct val="99000"/>
                </a:lnSpc>
                <a:spcBef>
                  <a:spcPts val="145"/>
                </a:spcBef>
              </a:pPr>
              <a:r>
                <a:rPr lang="fr-FR" sz="2000" dirty="0">
                  <a:latin typeface="Arial MT"/>
                  <a:cs typeface="Arial MT"/>
                </a:rPr>
                <a:t>Afficher uniquement les champs nécessaires pour réduire la quantité de données et améliorer la lisibilité.</a:t>
              </a:r>
            </a:p>
          </p:txBody>
        </p:sp>
        <p:pic>
          <p:nvPicPr>
            <p:cNvPr id="39" name="object 4">
              <a:extLst>
                <a:ext uri="{FF2B5EF4-FFF2-40B4-BE49-F238E27FC236}">
                  <a16:creationId xmlns:a16="http://schemas.microsoft.com/office/drawing/2014/main" id="{2EE30BE3-5DF7-4A33-BCC8-5DE9EA6EE5FF}"/>
                </a:ext>
              </a:extLst>
            </p:cNvPr>
            <p:cNvPicPr/>
            <p:nvPr/>
          </p:nvPicPr>
          <p:blipFill>
            <a:blip r:embed="rId6" cstate="print">
              <a:duotone>
                <a:schemeClr val="accent5">
                  <a:shade val="45000"/>
                  <a:satMod val="135000"/>
                </a:schemeClr>
                <a:prstClr val="white"/>
              </a:duotone>
            </a:blip>
            <a:stretch>
              <a:fillRect/>
            </a:stretch>
          </p:blipFill>
          <p:spPr>
            <a:xfrm>
              <a:off x="2039844" y="2736341"/>
              <a:ext cx="1164336" cy="1385315"/>
            </a:xfrm>
            <a:prstGeom prst="rect">
              <a:avLst/>
            </a:prstGeom>
          </p:spPr>
        </p:pic>
      </p:grpSp>
      <p:grpSp>
        <p:nvGrpSpPr>
          <p:cNvPr id="40" name="Group 39">
            <a:extLst>
              <a:ext uri="{FF2B5EF4-FFF2-40B4-BE49-F238E27FC236}">
                <a16:creationId xmlns:a16="http://schemas.microsoft.com/office/drawing/2014/main" id="{A3CB63FA-03F9-4F27-83AB-D40A30D63A6A}"/>
              </a:ext>
            </a:extLst>
          </p:cNvPr>
          <p:cNvGrpSpPr/>
          <p:nvPr/>
        </p:nvGrpSpPr>
        <p:grpSpPr>
          <a:xfrm>
            <a:off x="4418822" y="12293359"/>
            <a:ext cx="3323249" cy="3502875"/>
            <a:chOff x="4418822" y="2677404"/>
            <a:chExt cx="3323249" cy="3502875"/>
          </a:xfrm>
        </p:grpSpPr>
        <p:sp>
          <p:nvSpPr>
            <p:cNvPr id="41" name="Rectangle: Rounded Corners 40">
              <a:extLst>
                <a:ext uri="{FF2B5EF4-FFF2-40B4-BE49-F238E27FC236}">
                  <a16:creationId xmlns:a16="http://schemas.microsoft.com/office/drawing/2014/main" id="{AF5030DF-5C91-4328-84AA-28277B165BFC}"/>
                </a:ext>
              </a:extLst>
            </p:cNvPr>
            <p:cNvSpPr/>
            <p:nvPr/>
          </p:nvSpPr>
          <p:spPr>
            <a:xfrm>
              <a:off x="4418822" y="2677404"/>
              <a:ext cx="3323249" cy="350287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2" name="TextBox 41">
              <a:extLst>
                <a:ext uri="{FF2B5EF4-FFF2-40B4-BE49-F238E27FC236}">
                  <a16:creationId xmlns:a16="http://schemas.microsoft.com/office/drawing/2014/main" id="{54D45A76-56BB-4AE7-84F6-4B2831DD8F7D}"/>
                </a:ext>
              </a:extLst>
            </p:cNvPr>
            <p:cNvSpPr txBox="1"/>
            <p:nvPr/>
          </p:nvSpPr>
          <p:spPr>
            <a:xfrm>
              <a:off x="4522572" y="4066922"/>
              <a:ext cx="3158313" cy="1615827"/>
            </a:xfrm>
            <a:prstGeom prst="rect">
              <a:avLst/>
            </a:prstGeom>
            <a:noFill/>
          </p:spPr>
          <p:txBody>
            <a:bodyPr wrap="square">
              <a:spAutoFit/>
            </a:bodyPr>
            <a:lstStyle/>
            <a:p>
              <a:pPr marL="12700" marR="5080" algn="justLow">
                <a:lnSpc>
                  <a:spcPct val="99000"/>
                </a:lnSpc>
                <a:spcBef>
                  <a:spcPts val="145"/>
                </a:spcBef>
              </a:pPr>
              <a:r>
                <a:rPr lang="fr-FR" sz="2000" b="1" spc="-25" dirty="0">
                  <a:latin typeface="Arial MT"/>
                  <a:cs typeface="Arial" panose="020B0604020202020204" pitchFamily="34" charset="0"/>
                </a:rPr>
                <a:t>Tri des </a:t>
              </a:r>
              <a:r>
                <a:rPr lang="fr-FR" sz="2000" b="1" spc="-10" dirty="0">
                  <a:latin typeface="Arial MT"/>
                  <a:cs typeface="Arial" panose="020B0604020202020204" pitchFamily="34" charset="0"/>
                </a:rPr>
                <a:t>données </a:t>
              </a:r>
              <a:r>
                <a:rPr lang="fr-FR" sz="2000" spc="-50" dirty="0">
                  <a:latin typeface="Arial MT"/>
                  <a:cs typeface="Arial" panose="020B0604020202020204" pitchFamily="34" charset="0"/>
                </a:rPr>
                <a:t>: </a:t>
              </a:r>
            </a:p>
            <a:p>
              <a:pPr marL="12700" marR="5080" algn="justLow">
                <a:lnSpc>
                  <a:spcPct val="99000"/>
                </a:lnSpc>
                <a:spcBef>
                  <a:spcPts val="145"/>
                </a:spcBef>
              </a:pPr>
              <a:r>
                <a:rPr lang="fr-FR" sz="2000" dirty="0">
                  <a:latin typeface="Arial MT"/>
                  <a:cs typeface="Arial MT"/>
                </a:rPr>
                <a:t>Organiser les résultats dans un ordre logique (croissant ou décroissant) pour faciliter l'analyse.</a:t>
              </a:r>
            </a:p>
          </p:txBody>
        </p:sp>
        <p:pic>
          <p:nvPicPr>
            <p:cNvPr id="46" name="object 5">
              <a:extLst>
                <a:ext uri="{FF2B5EF4-FFF2-40B4-BE49-F238E27FC236}">
                  <a16:creationId xmlns:a16="http://schemas.microsoft.com/office/drawing/2014/main" id="{A4893D84-153D-4956-A021-F3131F58C442}"/>
                </a:ext>
              </a:extLst>
            </p:cNvPr>
            <p:cNvPicPr/>
            <p:nvPr/>
          </p:nvPicPr>
          <p:blipFill>
            <a:blip r:embed="rId7" cstate="print">
              <a:duotone>
                <a:schemeClr val="accent5">
                  <a:shade val="45000"/>
                  <a:satMod val="135000"/>
                </a:schemeClr>
                <a:prstClr val="white"/>
              </a:duotone>
            </a:blip>
            <a:stretch>
              <a:fillRect/>
            </a:stretch>
          </p:blipFill>
          <p:spPr>
            <a:xfrm>
              <a:off x="5516937" y="2851828"/>
              <a:ext cx="1072895" cy="1088136"/>
            </a:xfrm>
            <a:prstGeom prst="rect">
              <a:avLst/>
            </a:prstGeom>
          </p:spPr>
        </p:pic>
      </p:grpSp>
      <p:grpSp>
        <p:nvGrpSpPr>
          <p:cNvPr id="47" name="Group 46">
            <a:extLst>
              <a:ext uri="{FF2B5EF4-FFF2-40B4-BE49-F238E27FC236}">
                <a16:creationId xmlns:a16="http://schemas.microsoft.com/office/drawing/2014/main" id="{0E648251-8DAD-4057-8E05-0290E316E5D0}"/>
              </a:ext>
            </a:extLst>
          </p:cNvPr>
          <p:cNvGrpSpPr/>
          <p:nvPr/>
        </p:nvGrpSpPr>
        <p:grpSpPr>
          <a:xfrm>
            <a:off x="7968048" y="14092665"/>
            <a:ext cx="3323249" cy="3502875"/>
            <a:chOff x="7968048" y="2677404"/>
            <a:chExt cx="3323249" cy="3502875"/>
          </a:xfrm>
        </p:grpSpPr>
        <p:sp>
          <p:nvSpPr>
            <p:cNvPr id="48" name="Rectangle: Rounded Corners 47">
              <a:extLst>
                <a:ext uri="{FF2B5EF4-FFF2-40B4-BE49-F238E27FC236}">
                  <a16:creationId xmlns:a16="http://schemas.microsoft.com/office/drawing/2014/main" id="{24014FE6-8A9C-40F0-88DB-327ECA7B3892}"/>
                </a:ext>
              </a:extLst>
            </p:cNvPr>
            <p:cNvSpPr/>
            <p:nvPr/>
          </p:nvSpPr>
          <p:spPr>
            <a:xfrm>
              <a:off x="7968048" y="2677404"/>
              <a:ext cx="3323249" cy="350287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9" name="TextBox 48">
              <a:extLst>
                <a:ext uri="{FF2B5EF4-FFF2-40B4-BE49-F238E27FC236}">
                  <a16:creationId xmlns:a16="http://schemas.microsoft.com/office/drawing/2014/main" id="{B2C67410-02FA-4520-BC8C-BD62D44191E9}"/>
                </a:ext>
              </a:extLst>
            </p:cNvPr>
            <p:cNvSpPr txBox="1"/>
            <p:nvPr/>
          </p:nvSpPr>
          <p:spPr>
            <a:xfrm>
              <a:off x="8071798" y="4066922"/>
              <a:ext cx="3158313" cy="1323952"/>
            </a:xfrm>
            <a:prstGeom prst="rect">
              <a:avLst/>
            </a:prstGeom>
            <a:noFill/>
          </p:spPr>
          <p:txBody>
            <a:bodyPr wrap="square">
              <a:spAutoFit/>
            </a:bodyPr>
            <a:lstStyle/>
            <a:p>
              <a:pPr marL="12700" marR="5080" algn="justLow">
                <a:lnSpc>
                  <a:spcPct val="99000"/>
                </a:lnSpc>
                <a:spcBef>
                  <a:spcPts val="145"/>
                </a:spcBef>
              </a:pPr>
              <a:r>
                <a:rPr lang="fr-FR" sz="2000" b="1" dirty="0">
                  <a:latin typeface="Arial MT"/>
                  <a:cs typeface="Arial MT"/>
                </a:rPr>
                <a:t>Performance : </a:t>
              </a:r>
            </a:p>
            <a:p>
              <a:pPr marL="12700" marR="5080" algn="justLow">
                <a:lnSpc>
                  <a:spcPct val="99000"/>
                </a:lnSpc>
                <a:spcBef>
                  <a:spcPts val="145"/>
                </a:spcBef>
              </a:pPr>
              <a:r>
                <a:rPr lang="fr-FR" sz="2000" dirty="0">
                  <a:latin typeface="Arial MT"/>
                  <a:cs typeface="Arial MT"/>
                </a:rPr>
                <a:t>Améliorer l'efficacité des requêtes en réduisant la charge de traitement.</a:t>
              </a:r>
            </a:p>
          </p:txBody>
        </p:sp>
        <p:pic>
          <p:nvPicPr>
            <p:cNvPr id="50" name="object 6">
              <a:extLst>
                <a:ext uri="{FF2B5EF4-FFF2-40B4-BE49-F238E27FC236}">
                  <a16:creationId xmlns:a16="http://schemas.microsoft.com/office/drawing/2014/main" id="{778D8821-69D6-4611-8261-548E526AA2E7}"/>
                </a:ext>
              </a:extLst>
            </p:cNvPr>
            <p:cNvPicPr/>
            <p:nvPr/>
          </p:nvPicPr>
          <p:blipFill>
            <a:blip r:embed="rId8" cstate="print">
              <a:duotone>
                <a:schemeClr val="accent5">
                  <a:shade val="45000"/>
                  <a:satMod val="135000"/>
                </a:schemeClr>
                <a:prstClr val="white"/>
              </a:duotone>
            </a:blip>
            <a:stretch>
              <a:fillRect/>
            </a:stretch>
          </p:blipFill>
          <p:spPr>
            <a:xfrm>
              <a:off x="9124466" y="2903220"/>
              <a:ext cx="1010412" cy="1051559"/>
            </a:xfrm>
            <a:prstGeom prst="rect">
              <a:avLst/>
            </a:prstGeom>
          </p:spPr>
        </p:pic>
      </p:grpSp>
      <p:sp>
        <p:nvSpPr>
          <p:cNvPr id="51" name="TextBox 50">
            <a:extLst>
              <a:ext uri="{FF2B5EF4-FFF2-40B4-BE49-F238E27FC236}">
                <a16:creationId xmlns:a16="http://schemas.microsoft.com/office/drawing/2014/main" id="{AB1E9476-0808-4EFE-ABAA-E3AFC389C1E5}"/>
              </a:ext>
            </a:extLst>
          </p:cNvPr>
          <p:cNvSpPr txBox="1"/>
          <p:nvPr/>
        </p:nvSpPr>
        <p:spPr>
          <a:xfrm>
            <a:off x="266837" y="7448195"/>
            <a:ext cx="3549057" cy="1569660"/>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Utilisation de </a:t>
            </a:r>
            <a:r>
              <a:rPr lang="fr-FR" sz="3200" dirty="0" err="1">
                <a:latin typeface="Bahnschrift" panose="020B0502040204020203" pitchFamily="34" charset="0"/>
                <a:cs typeface="Aharoni" panose="02010803020104030203" pitchFamily="2" charset="-79"/>
              </a:rPr>
              <a:t>find</a:t>
            </a:r>
            <a:r>
              <a:rPr lang="fr-FR" sz="3200" dirty="0">
                <a:latin typeface="Bahnschrift" panose="020B0502040204020203" pitchFamily="34" charset="0"/>
                <a:cs typeface="Aharoni" panose="02010803020104030203" pitchFamily="2" charset="-79"/>
              </a:rPr>
              <a:t>() avec Projection</a:t>
            </a:r>
            <a:endParaRPr lang="fr-MA" sz="3200" dirty="0">
              <a:latin typeface="Bahnschrift" panose="020B0502040204020203" pitchFamily="34" charset="0"/>
              <a:cs typeface="Aharoni" panose="02010803020104030203" pitchFamily="2" charset="-79"/>
            </a:endParaRPr>
          </a:p>
        </p:txBody>
      </p:sp>
      <p:grpSp>
        <p:nvGrpSpPr>
          <p:cNvPr id="52" name="Group 51">
            <a:extLst>
              <a:ext uri="{FF2B5EF4-FFF2-40B4-BE49-F238E27FC236}">
                <a16:creationId xmlns:a16="http://schemas.microsoft.com/office/drawing/2014/main" id="{87634D52-3A43-48FD-970D-FB7DC7E1D51A}"/>
              </a:ext>
            </a:extLst>
          </p:cNvPr>
          <p:cNvGrpSpPr/>
          <p:nvPr/>
        </p:nvGrpSpPr>
        <p:grpSpPr>
          <a:xfrm>
            <a:off x="14055127" y="2159976"/>
            <a:ext cx="7172945" cy="4303734"/>
            <a:chOff x="4203199" y="2159976"/>
            <a:chExt cx="7172945" cy="4303734"/>
          </a:xfrm>
        </p:grpSpPr>
        <p:grpSp>
          <p:nvGrpSpPr>
            <p:cNvPr id="53" name="Group 52">
              <a:extLst>
                <a:ext uri="{FF2B5EF4-FFF2-40B4-BE49-F238E27FC236}">
                  <a16:creationId xmlns:a16="http://schemas.microsoft.com/office/drawing/2014/main" id="{8F4BC792-EC16-4654-B1B1-69C91E220CD0}"/>
                </a:ext>
              </a:extLst>
            </p:cNvPr>
            <p:cNvGrpSpPr/>
            <p:nvPr/>
          </p:nvGrpSpPr>
          <p:grpSpPr>
            <a:xfrm>
              <a:off x="4203199" y="2159976"/>
              <a:ext cx="7172945" cy="4289981"/>
              <a:chOff x="4203199" y="2547911"/>
              <a:chExt cx="7293007" cy="4317442"/>
            </a:xfrm>
          </p:grpSpPr>
          <p:sp>
            <p:nvSpPr>
              <p:cNvPr id="57" name="Rectangle: Rounded Corners 56">
                <a:extLst>
                  <a:ext uri="{FF2B5EF4-FFF2-40B4-BE49-F238E27FC236}">
                    <a16:creationId xmlns:a16="http://schemas.microsoft.com/office/drawing/2014/main" id="{7FB42ADF-7728-4CFF-AEAB-CAF202977351}"/>
                  </a:ext>
                </a:extLst>
              </p:cNvPr>
              <p:cNvSpPr/>
              <p:nvPr/>
            </p:nvSpPr>
            <p:spPr>
              <a:xfrm rot="5400000">
                <a:off x="5690982" y="1060128"/>
                <a:ext cx="4317442"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8" name="TextBox 57">
                <a:extLst>
                  <a:ext uri="{FF2B5EF4-FFF2-40B4-BE49-F238E27FC236}">
                    <a16:creationId xmlns:a16="http://schemas.microsoft.com/office/drawing/2014/main" id="{6FEB6811-4624-4F1D-B347-BC492E7E3F9A}"/>
                  </a:ext>
                </a:extLst>
              </p:cNvPr>
              <p:cNvSpPr txBox="1"/>
              <p:nvPr/>
            </p:nvSpPr>
            <p:spPr>
              <a:xfrm>
                <a:off x="4832278" y="2709054"/>
                <a:ext cx="6550964" cy="1208012"/>
              </a:xfrm>
              <a:prstGeom prst="rect">
                <a:avLst/>
              </a:prstGeom>
              <a:noFill/>
            </p:spPr>
            <p:txBody>
              <a:bodyPr wrap="square" rtlCol="0">
                <a:spAutoFit/>
              </a:bodyPr>
              <a:lstStyle/>
              <a:p>
                <a:pPr>
                  <a:buNone/>
                </a:pPr>
                <a:r>
                  <a:rPr lang="fr-FR" b="1" dirty="0">
                    <a:solidFill>
                      <a:srgbClr val="11D5FD"/>
                    </a:solidFill>
                  </a:rPr>
                  <a:t>🔹 Principe</a:t>
                </a:r>
              </a:p>
              <a:p>
                <a:pPr lvl="1"/>
                <a:r>
                  <a:rPr lang="fr-FR" b="1" dirty="0">
                    <a:solidFill>
                      <a:schemeClr val="bg1"/>
                    </a:solidFill>
                  </a:rPr>
                  <a:t>La méthode </a:t>
                </a:r>
                <a:r>
                  <a:rPr lang="fr-FR" b="1" dirty="0" err="1">
                    <a:solidFill>
                      <a:schemeClr val="bg1"/>
                    </a:solidFill>
                  </a:rPr>
                  <a:t>find</a:t>
                </a:r>
                <a:r>
                  <a:rPr lang="fr-FR" b="1" dirty="0">
                    <a:solidFill>
                      <a:schemeClr val="bg1"/>
                    </a:solidFill>
                  </a:rPr>
                  <a:t>() interroge une collection et retourne les documents correspondants.</a:t>
                </a:r>
                <a:endParaRPr lang="fr-FR" b="1" dirty="0">
                  <a:solidFill>
                    <a:srgbClr val="11D5FD"/>
                  </a:solidFill>
                </a:endParaRPr>
              </a:p>
              <a:p>
                <a:pPr>
                  <a:buNone/>
                </a:pPr>
                <a:r>
                  <a:rPr lang="fr-FR" b="1" dirty="0">
                    <a:solidFill>
                      <a:srgbClr val="11D5FD"/>
                    </a:solidFill>
                  </a:rPr>
                  <a:t>📝 Structure d’une requête </a:t>
                </a:r>
                <a:r>
                  <a:rPr lang="fr-FR" b="1" dirty="0" err="1">
                    <a:solidFill>
                      <a:srgbClr val="11D5FD"/>
                    </a:solidFill>
                  </a:rPr>
                  <a:t>find</a:t>
                </a:r>
                <a:r>
                  <a:rPr lang="fr-FR" b="1" dirty="0">
                    <a:solidFill>
                      <a:srgbClr val="11D5FD"/>
                    </a:solidFill>
                  </a:rPr>
                  <a:t>()</a:t>
                </a:r>
              </a:p>
            </p:txBody>
          </p:sp>
        </p:grpSp>
        <p:sp>
          <p:nvSpPr>
            <p:cNvPr id="55" name="TextBox 54">
              <a:extLst>
                <a:ext uri="{FF2B5EF4-FFF2-40B4-BE49-F238E27FC236}">
                  <a16:creationId xmlns:a16="http://schemas.microsoft.com/office/drawing/2014/main" id="{3E4105E4-CEED-42D4-AF94-7C88C21397E2}"/>
                </a:ext>
              </a:extLst>
            </p:cNvPr>
            <p:cNvSpPr txBox="1"/>
            <p:nvPr/>
          </p:nvSpPr>
          <p:spPr>
            <a:xfrm>
              <a:off x="5131221" y="4155386"/>
              <a:ext cx="5869287" cy="2308324"/>
            </a:xfrm>
            <a:prstGeom prst="rect">
              <a:avLst/>
            </a:prstGeom>
            <a:noFill/>
          </p:spPr>
          <p:txBody>
            <a:bodyPr wrap="square" rtlCol="0">
              <a:spAutoFit/>
            </a:bodyPr>
            <a:lstStyle/>
            <a:p>
              <a:r>
                <a:rPr lang="fr-FR" b="1" dirty="0">
                  <a:solidFill>
                    <a:srgbClr val="00B0F0"/>
                  </a:solidFill>
                </a:rPr>
                <a:t>Explication</a:t>
              </a:r>
            </a:p>
            <a:p>
              <a:pPr lvl="1"/>
              <a:r>
                <a:rPr lang="fr-FR" b="1" dirty="0">
                  <a:solidFill>
                    <a:schemeClr val="bg1"/>
                  </a:solidFill>
                </a:rPr>
                <a:t>{} → Filtre de recherche (ici vide, donc tous les documents sont retournés).</a:t>
              </a:r>
            </a:p>
            <a:p>
              <a:pPr lvl="1"/>
              <a:r>
                <a:rPr lang="fr-FR" b="1" dirty="0">
                  <a:solidFill>
                    <a:schemeClr val="bg1"/>
                  </a:solidFill>
                </a:rPr>
                <a:t>{ nom: 1, </a:t>
              </a:r>
              <a:r>
                <a:rPr lang="fr-FR" b="1" dirty="0" err="1">
                  <a:solidFill>
                    <a:schemeClr val="bg1"/>
                  </a:solidFill>
                </a:rPr>
                <a:t>age</a:t>
              </a:r>
              <a:r>
                <a:rPr lang="fr-FR" b="1" dirty="0">
                  <a:solidFill>
                    <a:schemeClr val="bg1"/>
                  </a:solidFill>
                </a:rPr>
                <a:t>: 1, _id: 0 } → Projection :</a:t>
              </a:r>
            </a:p>
            <a:p>
              <a:pPr lvl="1"/>
              <a:r>
                <a:rPr lang="fr-FR" b="1" dirty="0">
                  <a:solidFill>
                    <a:schemeClr val="bg1"/>
                  </a:solidFill>
                </a:rPr>
                <a:t>nom: 1 → Affiche le champ nom.</a:t>
              </a:r>
            </a:p>
            <a:p>
              <a:pPr lvl="1"/>
              <a:r>
                <a:rPr lang="fr-FR" b="1" dirty="0" err="1">
                  <a:solidFill>
                    <a:schemeClr val="bg1"/>
                  </a:solidFill>
                </a:rPr>
                <a:t>age</a:t>
              </a:r>
              <a:r>
                <a:rPr lang="fr-FR" b="1" dirty="0">
                  <a:solidFill>
                    <a:schemeClr val="bg1"/>
                  </a:solidFill>
                </a:rPr>
                <a:t>: 1 → Affiche le champ âge.</a:t>
              </a:r>
            </a:p>
            <a:p>
              <a:pPr lvl="1"/>
              <a:r>
                <a:rPr lang="fr-FR" b="1" dirty="0">
                  <a:solidFill>
                    <a:schemeClr val="bg1"/>
                  </a:solidFill>
                </a:rPr>
                <a:t>_id: 0 → Exclut le champ _id (par défaut, MongoDB l'affiche).</a:t>
              </a:r>
              <a:endParaRPr lang="fr-MA" dirty="0">
                <a:solidFill>
                  <a:schemeClr val="bg1"/>
                </a:solidFill>
              </a:endParaRPr>
            </a:p>
          </p:txBody>
        </p:sp>
        <p:pic>
          <p:nvPicPr>
            <p:cNvPr id="56" name="Picture 55">
              <a:extLst>
                <a:ext uri="{FF2B5EF4-FFF2-40B4-BE49-F238E27FC236}">
                  <a16:creationId xmlns:a16="http://schemas.microsoft.com/office/drawing/2014/main" id="{AD07283A-C823-4B65-B467-9D268FF9AEC6}"/>
                </a:ext>
              </a:extLst>
            </p:cNvPr>
            <p:cNvPicPr>
              <a:picLocks noChangeAspect="1"/>
            </p:cNvPicPr>
            <p:nvPr/>
          </p:nvPicPr>
          <p:blipFill>
            <a:blip r:embed="rId9"/>
            <a:stretch>
              <a:fillRect/>
            </a:stretch>
          </p:blipFill>
          <p:spPr>
            <a:xfrm>
              <a:off x="5367070" y="3619510"/>
              <a:ext cx="5295487" cy="471596"/>
            </a:xfrm>
            <a:prstGeom prst="roundRect">
              <a:avLst>
                <a:gd name="adj" fmla="val 23637"/>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15948876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9" y="373527"/>
            <a:ext cx="5280682"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Projections et Tri des données</a:t>
              </a:r>
              <a:endParaRPr lang="fr-MA" sz="2400" dirty="0">
                <a:solidFill>
                  <a:schemeClr val="tx1">
                    <a:lumMod val="75000"/>
                    <a:lumOff val="25000"/>
                  </a:schemeClr>
                </a:solidFill>
                <a:latin typeface="Fira Sans" panose="020B0503050000020004" pitchFamily="34" charset="0"/>
              </a:endParaRPr>
            </a:p>
          </p:txBody>
        </p:sp>
      </p:grpSp>
      <p:grpSp>
        <p:nvGrpSpPr>
          <p:cNvPr id="43" name="Group 42">
            <a:extLst>
              <a:ext uri="{FF2B5EF4-FFF2-40B4-BE49-F238E27FC236}">
                <a16:creationId xmlns:a16="http://schemas.microsoft.com/office/drawing/2014/main" id="{948FAE3F-44CA-4AAB-8011-02BF73E1D42D}"/>
              </a:ext>
            </a:extLst>
          </p:cNvPr>
          <p:cNvGrpSpPr/>
          <p:nvPr/>
        </p:nvGrpSpPr>
        <p:grpSpPr>
          <a:xfrm>
            <a:off x="-1574811" y="-1620000"/>
            <a:ext cx="3240000" cy="3240000"/>
            <a:chOff x="-1574811" y="-1620000"/>
            <a:chExt cx="3240000" cy="3240000"/>
          </a:xfrm>
        </p:grpSpPr>
        <p:sp>
          <p:nvSpPr>
            <p:cNvPr id="44" name="Oval 43">
              <a:extLst>
                <a:ext uri="{FF2B5EF4-FFF2-40B4-BE49-F238E27FC236}">
                  <a16:creationId xmlns:a16="http://schemas.microsoft.com/office/drawing/2014/main" id="{5D0AF155-FC91-4A75-ACD4-E0D37657FF9C}"/>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5" name="TextBox 44">
              <a:extLst>
                <a:ext uri="{FF2B5EF4-FFF2-40B4-BE49-F238E27FC236}">
                  <a16:creationId xmlns:a16="http://schemas.microsoft.com/office/drawing/2014/main" id="{164EE815-FE8A-4AD8-896B-041684CA98D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3</a:t>
              </a:r>
            </a:p>
          </p:txBody>
        </p:sp>
      </p:grpSp>
      <p:sp>
        <p:nvSpPr>
          <p:cNvPr id="19" name="TextBox 18">
            <a:extLst>
              <a:ext uri="{FF2B5EF4-FFF2-40B4-BE49-F238E27FC236}">
                <a16:creationId xmlns:a16="http://schemas.microsoft.com/office/drawing/2014/main" id="{5FCAFBD8-9A0E-4C13-B37A-18C2E5DBD104}"/>
              </a:ext>
            </a:extLst>
          </p:cNvPr>
          <p:cNvSpPr txBox="1"/>
          <p:nvPr/>
        </p:nvSpPr>
        <p:spPr>
          <a:xfrm>
            <a:off x="266837" y="4675495"/>
            <a:ext cx="3549057" cy="1569660"/>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Utilisation de </a:t>
            </a:r>
            <a:r>
              <a:rPr lang="fr-FR" sz="3200" dirty="0" err="1">
                <a:latin typeface="Bahnschrift" panose="020B0502040204020203" pitchFamily="34" charset="0"/>
                <a:cs typeface="Aharoni" panose="02010803020104030203" pitchFamily="2" charset="-79"/>
              </a:rPr>
              <a:t>find</a:t>
            </a:r>
            <a:r>
              <a:rPr lang="fr-FR" sz="3200" dirty="0">
                <a:latin typeface="Bahnschrift" panose="020B0502040204020203" pitchFamily="34" charset="0"/>
                <a:cs typeface="Aharoni" panose="02010803020104030203" pitchFamily="2" charset="-79"/>
              </a:rPr>
              <a:t>() avec Projection</a:t>
            </a:r>
            <a:endParaRPr lang="fr-MA" sz="3200" dirty="0">
              <a:latin typeface="Bahnschrift" panose="020B0502040204020203" pitchFamily="34" charset="0"/>
              <a:cs typeface="Aharoni" panose="02010803020104030203" pitchFamily="2" charset="-79"/>
            </a:endParaRPr>
          </a:p>
        </p:txBody>
      </p:sp>
      <p:grpSp>
        <p:nvGrpSpPr>
          <p:cNvPr id="25" name="Group 24">
            <a:extLst>
              <a:ext uri="{FF2B5EF4-FFF2-40B4-BE49-F238E27FC236}">
                <a16:creationId xmlns:a16="http://schemas.microsoft.com/office/drawing/2014/main" id="{B7875A44-07C0-486E-903B-E5781528EE27}"/>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170F1E29-D42D-4A68-8E2A-A97048D0C8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97E68790-2EA6-4068-8902-4A110D5BE391}"/>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28" name="Picture 27">
            <a:extLst>
              <a:ext uri="{FF2B5EF4-FFF2-40B4-BE49-F238E27FC236}">
                <a16:creationId xmlns:a16="http://schemas.microsoft.com/office/drawing/2014/main" id="{8A76292C-7882-4ECA-8F1B-378971C042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234" y="3616539"/>
            <a:ext cx="843303" cy="843303"/>
          </a:xfrm>
          <a:prstGeom prst="rect">
            <a:avLst/>
          </a:prstGeom>
        </p:spPr>
      </p:pic>
      <p:grpSp>
        <p:nvGrpSpPr>
          <p:cNvPr id="2" name="Group 1">
            <a:extLst>
              <a:ext uri="{FF2B5EF4-FFF2-40B4-BE49-F238E27FC236}">
                <a16:creationId xmlns:a16="http://schemas.microsoft.com/office/drawing/2014/main" id="{2DF7CDBC-3191-4DCC-BF51-8002E60B1FC4}"/>
              </a:ext>
            </a:extLst>
          </p:cNvPr>
          <p:cNvGrpSpPr/>
          <p:nvPr/>
        </p:nvGrpSpPr>
        <p:grpSpPr>
          <a:xfrm>
            <a:off x="4203199" y="2159976"/>
            <a:ext cx="7172945" cy="4303734"/>
            <a:chOff x="4203199" y="2159976"/>
            <a:chExt cx="7172945" cy="4303734"/>
          </a:xfrm>
        </p:grpSpPr>
        <p:grpSp>
          <p:nvGrpSpPr>
            <p:cNvPr id="20" name="Group 19">
              <a:extLst>
                <a:ext uri="{FF2B5EF4-FFF2-40B4-BE49-F238E27FC236}">
                  <a16:creationId xmlns:a16="http://schemas.microsoft.com/office/drawing/2014/main" id="{85F1772B-63EF-4161-A4A6-2A991E5461D8}"/>
                </a:ext>
              </a:extLst>
            </p:cNvPr>
            <p:cNvGrpSpPr/>
            <p:nvPr/>
          </p:nvGrpSpPr>
          <p:grpSpPr>
            <a:xfrm>
              <a:off x="4203199" y="2159976"/>
              <a:ext cx="7172945" cy="4289981"/>
              <a:chOff x="4203199" y="2547911"/>
              <a:chExt cx="7293007" cy="4317442"/>
            </a:xfrm>
          </p:grpSpPr>
          <p:sp>
            <p:nvSpPr>
              <p:cNvPr id="21" name="Rectangle: Rounded Corners 20">
                <a:extLst>
                  <a:ext uri="{FF2B5EF4-FFF2-40B4-BE49-F238E27FC236}">
                    <a16:creationId xmlns:a16="http://schemas.microsoft.com/office/drawing/2014/main" id="{540A3172-6418-4FBF-99E7-403CD4050022}"/>
                  </a:ext>
                </a:extLst>
              </p:cNvPr>
              <p:cNvSpPr/>
              <p:nvPr/>
            </p:nvSpPr>
            <p:spPr>
              <a:xfrm rot="5400000">
                <a:off x="5690982" y="1060128"/>
                <a:ext cx="4317442"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CB260F86-4B89-4DDE-AA95-9270282248AB}"/>
                  </a:ext>
                </a:extLst>
              </p:cNvPr>
              <p:cNvSpPr txBox="1"/>
              <p:nvPr/>
            </p:nvSpPr>
            <p:spPr>
              <a:xfrm>
                <a:off x="4832278" y="2709054"/>
                <a:ext cx="6550964" cy="1208012"/>
              </a:xfrm>
              <a:prstGeom prst="rect">
                <a:avLst/>
              </a:prstGeom>
              <a:noFill/>
            </p:spPr>
            <p:txBody>
              <a:bodyPr wrap="square" rtlCol="0">
                <a:spAutoFit/>
              </a:bodyPr>
              <a:lstStyle/>
              <a:p>
                <a:pPr>
                  <a:buNone/>
                </a:pPr>
                <a:r>
                  <a:rPr lang="fr-FR" b="1" dirty="0">
                    <a:solidFill>
                      <a:srgbClr val="11D5FD"/>
                    </a:solidFill>
                  </a:rPr>
                  <a:t>🔹 Principe</a:t>
                </a:r>
              </a:p>
              <a:p>
                <a:pPr lvl="1"/>
                <a:r>
                  <a:rPr lang="fr-FR" b="1" dirty="0">
                    <a:solidFill>
                      <a:schemeClr val="bg1"/>
                    </a:solidFill>
                  </a:rPr>
                  <a:t>La méthode </a:t>
                </a:r>
                <a:r>
                  <a:rPr lang="fr-FR" b="1" dirty="0" err="1">
                    <a:solidFill>
                      <a:schemeClr val="bg1"/>
                    </a:solidFill>
                  </a:rPr>
                  <a:t>find</a:t>
                </a:r>
                <a:r>
                  <a:rPr lang="fr-FR" b="1" dirty="0">
                    <a:solidFill>
                      <a:schemeClr val="bg1"/>
                    </a:solidFill>
                  </a:rPr>
                  <a:t>() interroge une collection et retourne les documents correspondants.</a:t>
                </a:r>
                <a:endParaRPr lang="fr-FR" b="1" dirty="0">
                  <a:solidFill>
                    <a:srgbClr val="11D5FD"/>
                  </a:solidFill>
                </a:endParaRPr>
              </a:p>
              <a:p>
                <a:pPr>
                  <a:buNone/>
                </a:pPr>
                <a:r>
                  <a:rPr lang="fr-FR" b="1" dirty="0">
                    <a:solidFill>
                      <a:srgbClr val="11D5FD"/>
                    </a:solidFill>
                  </a:rPr>
                  <a:t>📝 Structure d’une requête </a:t>
                </a:r>
                <a:r>
                  <a:rPr lang="fr-FR" b="1" dirty="0" err="1">
                    <a:solidFill>
                      <a:srgbClr val="11D5FD"/>
                    </a:solidFill>
                  </a:rPr>
                  <a:t>find</a:t>
                </a:r>
                <a:r>
                  <a:rPr lang="fr-FR" b="1" dirty="0">
                    <a:solidFill>
                      <a:srgbClr val="11D5FD"/>
                    </a:solidFill>
                  </a:rPr>
                  <a:t>()</a:t>
                </a:r>
              </a:p>
            </p:txBody>
          </p:sp>
        </p:grpSp>
        <p:sp>
          <p:nvSpPr>
            <p:cNvPr id="6" name="TextBox 5">
              <a:extLst>
                <a:ext uri="{FF2B5EF4-FFF2-40B4-BE49-F238E27FC236}">
                  <a16:creationId xmlns:a16="http://schemas.microsoft.com/office/drawing/2014/main" id="{96B4AFAC-59F1-48BD-B6E2-927B44D6399C}"/>
                </a:ext>
              </a:extLst>
            </p:cNvPr>
            <p:cNvSpPr txBox="1"/>
            <p:nvPr/>
          </p:nvSpPr>
          <p:spPr>
            <a:xfrm>
              <a:off x="5131221" y="4155386"/>
              <a:ext cx="5869287" cy="2308324"/>
            </a:xfrm>
            <a:prstGeom prst="rect">
              <a:avLst/>
            </a:prstGeom>
            <a:noFill/>
          </p:spPr>
          <p:txBody>
            <a:bodyPr wrap="square" rtlCol="0">
              <a:spAutoFit/>
            </a:bodyPr>
            <a:lstStyle/>
            <a:p>
              <a:r>
                <a:rPr lang="fr-FR" b="1" dirty="0">
                  <a:solidFill>
                    <a:srgbClr val="00B0F0"/>
                  </a:solidFill>
                </a:rPr>
                <a:t>Explication</a:t>
              </a:r>
            </a:p>
            <a:p>
              <a:pPr lvl="1"/>
              <a:r>
                <a:rPr lang="fr-FR" b="1" dirty="0">
                  <a:solidFill>
                    <a:schemeClr val="bg1"/>
                  </a:solidFill>
                </a:rPr>
                <a:t>{} → Filtre de recherche (ici vide, donc tous les documents sont retournés).</a:t>
              </a:r>
            </a:p>
            <a:p>
              <a:pPr lvl="1"/>
              <a:r>
                <a:rPr lang="fr-FR" b="1" dirty="0">
                  <a:solidFill>
                    <a:schemeClr val="bg1"/>
                  </a:solidFill>
                </a:rPr>
                <a:t>{ nom: 1, </a:t>
              </a:r>
              <a:r>
                <a:rPr lang="fr-FR" b="1" dirty="0" err="1">
                  <a:solidFill>
                    <a:schemeClr val="bg1"/>
                  </a:solidFill>
                </a:rPr>
                <a:t>age</a:t>
              </a:r>
              <a:r>
                <a:rPr lang="fr-FR" b="1" dirty="0">
                  <a:solidFill>
                    <a:schemeClr val="bg1"/>
                  </a:solidFill>
                </a:rPr>
                <a:t>: 1, _id: 0 } → Projection :</a:t>
              </a:r>
            </a:p>
            <a:p>
              <a:pPr lvl="1"/>
              <a:r>
                <a:rPr lang="fr-FR" b="1" dirty="0">
                  <a:solidFill>
                    <a:schemeClr val="bg1"/>
                  </a:solidFill>
                </a:rPr>
                <a:t>nom: 1 → Affiche le champ nom.</a:t>
              </a:r>
            </a:p>
            <a:p>
              <a:pPr lvl="1"/>
              <a:r>
                <a:rPr lang="fr-FR" b="1" dirty="0" err="1">
                  <a:solidFill>
                    <a:schemeClr val="bg1"/>
                  </a:solidFill>
                </a:rPr>
                <a:t>age</a:t>
              </a:r>
              <a:r>
                <a:rPr lang="fr-FR" b="1" dirty="0">
                  <a:solidFill>
                    <a:schemeClr val="bg1"/>
                  </a:solidFill>
                </a:rPr>
                <a:t>: 1 → Affiche le champ âge.</a:t>
              </a:r>
            </a:p>
            <a:p>
              <a:pPr lvl="1"/>
              <a:r>
                <a:rPr lang="fr-FR" b="1" dirty="0">
                  <a:solidFill>
                    <a:schemeClr val="bg1"/>
                  </a:solidFill>
                </a:rPr>
                <a:t>_id: 0 → Exclut le champ _id (par défaut, MongoDB l'affiche).</a:t>
              </a:r>
              <a:endParaRPr lang="fr-MA" dirty="0">
                <a:solidFill>
                  <a:schemeClr val="bg1"/>
                </a:solidFill>
              </a:endParaRPr>
            </a:p>
          </p:txBody>
        </p:sp>
        <p:pic>
          <p:nvPicPr>
            <p:cNvPr id="3" name="Picture 2">
              <a:extLst>
                <a:ext uri="{FF2B5EF4-FFF2-40B4-BE49-F238E27FC236}">
                  <a16:creationId xmlns:a16="http://schemas.microsoft.com/office/drawing/2014/main" id="{2FA88774-6CC3-4CAD-A22F-A33C834DA77C}"/>
                </a:ext>
              </a:extLst>
            </p:cNvPr>
            <p:cNvPicPr>
              <a:picLocks noChangeAspect="1"/>
            </p:cNvPicPr>
            <p:nvPr/>
          </p:nvPicPr>
          <p:blipFill>
            <a:blip r:embed="rId5"/>
            <a:stretch>
              <a:fillRect/>
            </a:stretch>
          </p:blipFill>
          <p:spPr>
            <a:xfrm>
              <a:off x="5367070" y="3619510"/>
              <a:ext cx="5295487" cy="471596"/>
            </a:xfrm>
            <a:prstGeom prst="roundRect">
              <a:avLst>
                <a:gd name="adj" fmla="val 23637"/>
              </a:avLst>
            </a:prstGeom>
            <a:solidFill>
              <a:srgbClr val="FFFFFF">
                <a:shade val="85000"/>
              </a:srgbClr>
            </a:solidFill>
            <a:ln>
              <a:noFill/>
            </a:ln>
            <a:effectLst>
              <a:reflection blurRad="12700" stA="38000" endPos="28000" dist="5000" dir="5400000" sy="-100000" algn="bl" rotWithShape="0"/>
            </a:effectLst>
          </p:spPr>
        </p:pic>
      </p:grpSp>
      <p:sp>
        <p:nvSpPr>
          <p:cNvPr id="18" name="TextBox 17">
            <a:extLst>
              <a:ext uri="{FF2B5EF4-FFF2-40B4-BE49-F238E27FC236}">
                <a16:creationId xmlns:a16="http://schemas.microsoft.com/office/drawing/2014/main" id="{5480EEF5-620A-467E-97CE-3E023B673BD1}"/>
              </a:ext>
            </a:extLst>
          </p:cNvPr>
          <p:cNvSpPr txBox="1"/>
          <p:nvPr/>
        </p:nvSpPr>
        <p:spPr>
          <a:xfrm>
            <a:off x="-4334661" y="4675495"/>
            <a:ext cx="3549057" cy="1077218"/>
          </a:xfrm>
          <a:prstGeom prst="rect">
            <a:avLst/>
          </a:prstGeom>
          <a:noFill/>
        </p:spPr>
        <p:txBody>
          <a:bodyPr wrap="square">
            <a:spAutoFit/>
          </a:bodyPr>
          <a:lstStyle/>
          <a:p>
            <a:pPr algn="ctr"/>
            <a:r>
              <a:rPr lang="en-US" sz="3200" dirty="0">
                <a:latin typeface="Bahnschrift" panose="020B0502040204020203" pitchFamily="34" charset="0"/>
                <a:cs typeface="Aharoni" panose="02010803020104030203" pitchFamily="2" charset="-79"/>
              </a:rPr>
              <a:t>🔍 Projection des Données</a:t>
            </a:r>
            <a:endParaRPr lang="fr-MA" sz="3200" dirty="0">
              <a:latin typeface="Bahnschrift" panose="020B0502040204020203" pitchFamily="34" charset="0"/>
              <a:cs typeface="Aharoni" panose="02010803020104030203" pitchFamily="2" charset="-79"/>
            </a:endParaRPr>
          </a:p>
        </p:txBody>
      </p:sp>
      <p:grpSp>
        <p:nvGrpSpPr>
          <p:cNvPr id="23" name="Group 22">
            <a:extLst>
              <a:ext uri="{FF2B5EF4-FFF2-40B4-BE49-F238E27FC236}">
                <a16:creationId xmlns:a16="http://schemas.microsoft.com/office/drawing/2014/main" id="{A9851D7E-A2DA-4A9D-A3CF-9C623A803684}"/>
              </a:ext>
            </a:extLst>
          </p:cNvPr>
          <p:cNvGrpSpPr/>
          <p:nvPr/>
        </p:nvGrpSpPr>
        <p:grpSpPr>
          <a:xfrm>
            <a:off x="4203198" y="11662423"/>
            <a:ext cx="7172945" cy="3204800"/>
            <a:chOff x="4203198" y="2547913"/>
            <a:chExt cx="7172945" cy="3204800"/>
          </a:xfrm>
        </p:grpSpPr>
        <p:grpSp>
          <p:nvGrpSpPr>
            <p:cNvPr id="24" name="Group 23">
              <a:extLst>
                <a:ext uri="{FF2B5EF4-FFF2-40B4-BE49-F238E27FC236}">
                  <a16:creationId xmlns:a16="http://schemas.microsoft.com/office/drawing/2014/main" id="{0D246118-D042-4F6D-85B3-18C5175BF0D8}"/>
                </a:ext>
              </a:extLst>
            </p:cNvPr>
            <p:cNvGrpSpPr/>
            <p:nvPr/>
          </p:nvGrpSpPr>
          <p:grpSpPr>
            <a:xfrm>
              <a:off x="4203198" y="2547913"/>
              <a:ext cx="7172945" cy="3204800"/>
              <a:chOff x="4203198" y="2547912"/>
              <a:chExt cx="7293007" cy="3225314"/>
            </a:xfrm>
          </p:grpSpPr>
          <p:sp>
            <p:nvSpPr>
              <p:cNvPr id="31" name="Rectangle: Rounded Corners 30">
                <a:extLst>
                  <a:ext uri="{FF2B5EF4-FFF2-40B4-BE49-F238E27FC236}">
                    <a16:creationId xmlns:a16="http://schemas.microsoft.com/office/drawing/2014/main" id="{96317978-BF55-43A7-BDC7-313A91B2578A}"/>
                  </a:ext>
                </a:extLst>
              </p:cNvPr>
              <p:cNvSpPr/>
              <p:nvPr/>
            </p:nvSpPr>
            <p:spPr>
              <a:xfrm rot="5400000">
                <a:off x="6237045" y="514065"/>
                <a:ext cx="3225314"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DE0F516B-CE7B-4E04-BF36-F420E5A6F18D}"/>
                  </a:ext>
                </a:extLst>
              </p:cNvPr>
              <p:cNvSpPr txBox="1"/>
              <p:nvPr/>
            </p:nvSpPr>
            <p:spPr>
              <a:xfrm>
                <a:off x="4832278" y="2792716"/>
                <a:ext cx="6550964" cy="1208012"/>
              </a:xfrm>
              <a:prstGeom prst="rect">
                <a:avLst/>
              </a:prstGeom>
              <a:noFill/>
            </p:spPr>
            <p:txBody>
              <a:bodyPr wrap="square" rtlCol="0">
                <a:spAutoFit/>
              </a:bodyPr>
              <a:lstStyle/>
              <a:p>
                <a:pPr>
                  <a:buNone/>
                </a:pPr>
                <a:r>
                  <a:rPr lang="fr-FR" b="1" dirty="0">
                    <a:solidFill>
                      <a:srgbClr val="11D5FD"/>
                    </a:solidFill>
                  </a:rPr>
                  <a:t>✅ Définition</a:t>
                </a:r>
              </a:p>
              <a:p>
                <a:pPr lvl="1"/>
                <a:r>
                  <a:rPr lang="fr-FR" b="1" dirty="0">
                    <a:solidFill>
                      <a:schemeClr val="bg1"/>
                    </a:solidFill>
                  </a:rPr>
                  <a:t>La projection permet de sélectionner uniquement les champs à afficher dans les résultats d’une requête.</a:t>
                </a:r>
                <a:endParaRPr lang="fr-FR" b="1" dirty="0">
                  <a:solidFill>
                    <a:srgbClr val="11D5FD"/>
                  </a:solidFill>
                </a:endParaRPr>
              </a:p>
              <a:p>
                <a:pPr>
                  <a:buNone/>
                </a:pPr>
                <a:r>
                  <a:rPr lang="fr-FR" b="1" dirty="0">
                    <a:solidFill>
                      <a:srgbClr val="11D5FD"/>
                    </a:solidFill>
                  </a:rPr>
                  <a:t>🛠 Syntaxe</a:t>
                </a:r>
              </a:p>
            </p:txBody>
          </p:sp>
        </p:grpSp>
        <p:pic>
          <p:nvPicPr>
            <p:cNvPr id="29" name="Picture 28">
              <a:extLst>
                <a:ext uri="{FF2B5EF4-FFF2-40B4-BE49-F238E27FC236}">
                  <a16:creationId xmlns:a16="http://schemas.microsoft.com/office/drawing/2014/main" id="{917ABCFD-2CDA-439D-A544-80155DAABE75}"/>
                </a:ext>
              </a:extLst>
            </p:cNvPr>
            <p:cNvPicPr>
              <a:picLocks noChangeAspect="1"/>
            </p:cNvPicPr>
            <p:nvPr/>
          </p:nvPicPr>
          <p:blipFill>
            <a:blip r:embed="rId6"/>
            <a:stretch>
              <a:fillRect/>
            </a:stretch>
          </p:blipFill>
          <p:spPr>
            <a:xfrm>
              <a:off x="5324474" y="4038190"/>
              <a:ext cx="3984396" cy="660827"/>
            </a:xfrm>
            <a:prstGeom prst="roundRect">
              <a:avLst>
                <a:gd name="adj" fmla="val 17556"/>
              </a:avLst>
            </a:prstGeom>
            <a:solidFill>
              <a:srgbClr val="FFFFFF">
                <a:shade val="85000"/>
              </a:srgbClr>
            </a:solidFill>
            <a:ln>
              <a:noFill/>
            </a:ln>
            <a:effectLst>
              <a:reflection blurRad="12700" stA="38000" endPos="28000" dist="5000" dir="5400000" sy="-100000" algn="bl" rotWithShape="0"/>
            </a:effectLst>
          </p:spPr>
        </p:pic>
        <p:sp>
          <p:nvSpPr>
            <p:cNvPr id="30" name="TextBox 29">
              <a:extLst>
                <a:ext uri="{FF2B5EF4-FFF2-40B4-BE49-F238E27FC236}">
                  <a16:creationId xmlns:a16="http://schemas.microsoft.com/office/drawing/2014/main" id="{BAC45DF7-38A1-4A8B-B14B-280A2988C2E1}"/>
                </a:ext>
              </a:extLst>
            </p:cNvPr>
            <p:cNvSpPr txBox="1"/>
            <p:nvPr/>
          </p:nvSpPr>
          <p:spPr>
            <a:xfrm>
              <a:off x="4854130" y="4806567"/>
              <a:ext cx="6410910" cy="646331"/>
            </a:xfrm>
            <a:prstGeom prst="rect">
              <a:avLst/>
            </a:prstGeom>
            <a:noFill/>
          </p:spPr>
          <p:txBody>
            <a:bodyPr wrap="square" rtlCol="0">
              <a:spAutoFit/>
            </a:bodyPr>
            <a:lstStyle/>
            <a:p>
              <a:r>
                <a:rPr lang="fr-FR" b="1" dirty="0">
                  <a:solidFill>
                    <a:srgbClr val="00B0F0"/>
                  </a:solidFill>
                </a:rPr>
                <a:t>1 → </a:t>
              </a:r>
              <a:r>
                <a:rPr lang="fr-FR" dirty="0">
                  <a:solidFill>
                    <a:schemeClr val="bg1"/>
                  </a:solidFill>
                </a:rPr>
                <a:t>Inclure le champ.</a:t>
              </a:r>
            </a:p>
            <a:p>
              <a:r>
                <a:rPr lang="fr-FR" b="1" dirty="0">
                  <a:solidFill>
                    <a:srgbClr val="00B0F0"/>
                  </a:solidFill>
                </a:rPr>
                <a:t>0 → </a:t>
              </a:r>
              <a:r>
                <a:rPr lang="fr-FR" dirty="0">
                  <a:solidFill>
                    <a:schemeClr val="bg1"/>
                  </a:solidFill>
                </a:rPr>
                <a:t>Exclure le champ (souvent utilisé pour _id si non nécessaire).</a:t>
              </a:r>
              <a:endParaRPr lang="fr-MA" dirty="0">
                <a:solidFill>
                  <a:schemeClr val="bg1"/>
                </a:solidFill>
              </a:endParaRPr>
            </a:p>
          </p:txBody>
        </p:sp>
      </p:grpSp>
      <p:grpSp>
        <p:nvGrpSpPr>
          <p:cNvPr id="40" name="Group 39">
            <a:extLst>
              <a:ext uri="{FF2B5EF4-FFF2-40B4-BE49-F238E27FC236}">
                <a16:creationId xmlns:a16="http://schemas.microsoft.com/office/drawing/2014/main" id="{38AB5D1E-ADEC-45B6-BCB5-E81E1F251DA4}"/>
              </a:ext>
            </a:extLst>
          </p:cNvPr>
          <p:cNvGrpSpPr/>
          <p:nvPr/>
        </p:nvGrpSpPr>
        <p:grpSpPr>
          <a:xfrm>
            <a:off x="15271840" y="3127249"/>
            <a:ext cx="6215420" cy="2772106"/>
            <a:chOff x="4770985" y="3127249"/>
            <a:chExt cx="6215420" cy="2772106"/>
          </a:xfrm>
        </p:grpSpPr>
        <p:grpSp>
          <p:nvGrpSpPr>
            <p:cNvPr id="41" name="Group 40">
              <a:extLst>
                <a:ext uri="{FF2B5EF4-FFF2-40B4-BE49-F238E27FC236}">
                  <a16:creationId xmlns:a16="http://schemas.microsoft.com/office/drawing/2014/main" id="{0BF689BE-8FF8-4FB7-BA44-6FCB4FD597CD}"/>
                </a:ext>
              </a:extLst>
            </p:cNvPr>
            <p:cNvGrpSpPr/>
            <p:nvPr/>
          </p:nvGrpSpPr>
          <p:grpSpPr>
            <a:xfrm>
              <a:off x="4770985" y="3127249"/>
              <a:ext cx="6215420" cy="2772106"/>
              <a:chOff x="4203198" y="2547912"/>
              <a:chExt cx="7293007" cy="2789851"/>
            </a:xfrm>
          </p:grpSpPr>
          <p:sp>
            <p:nvSpPr>
              <p:cNvPr id="46" name="Rectangle: Rounded Corners 45">
                <a:extLst>
                  <a:ext uri="{FF2B5EF4-FFF2-40B4-BE49-F238E27FC236}">
                    <a16:creationId xmlns:a16="http://schemas.microsoft.com/office/drawing/2014/main" id="{B95CD853-AA95-49A0-BBF8-9731EDFCD0D0}"/>
                  </a:ext>
                </a:extLst>
              </p:cNvPr>
              <p:cNvSpPr/>
              <p:nvPr/>
            </p:nvSpPr>
            <p:spPr>
              <a:xfrm rot="5400000">
                <a:off x="6454776" y="296334"/>
                <a:ext cx="2789851"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7" name="TextBox 46">
                <a:extLst>
                  <a:ext uri="{FF2B5EF4-FFF2-40B4-BE49-F238E27FC236}">
                    <a16:creationId xmlns:a16="http://schemas.microsoft.com/office/drawing/2014/main" id="{B5C520FA-4C48-4F14-A5E3-190EF69E70A4}"/>
                  </a:ext>
                </a:extLst>
              </p:cNvPr>
              <p:cNvSpPr txBox="1"/>
              <p:nvPr/>
            </p:nvSpPr>
            <p:spPr>
              <a:xfrm>
                <a:off x="4832278" y="2709054"/>
                <a:ext cx="6550964" cy="1486785"/>
              </a:xfrm>
              <a:prstGeom prst="rect">
                <a:avLst/>
              </a:prstGeom>
              <a:noFill/>
            </p:spPr>
            <p:txBody>
              <a:bodyPr wrap="square" rtlCol="0">
                <a:spAutoFit/>
              </a:bodyPr>
              <a:lstStyle/>
              <a:p>
                <a:pPr>
                  <a:buNone/>
                </a:pPr>
                <a:r>
                  <a:rPr lang="fr-FR" b="1" dirty="0">
                    <a:solidFill>
                      <a:srgbClr val="00FF00"/>
                    </a:solidFill>
                  </a:rPr>
                  <a:t>Avantages de la Projection</a:t>
                </a:r>
              </a:p>
              <a:p>
                <a:pPr>
                  <a:buNone/>
                </a:pPr>
                <a:endParaRPr lang="fr-FR" b="1" dirty="0">
                  <a:solidFill>
                    <a:srgbClr val="00FF00"/>
                  </a:solidFill>
                </a:endParaRPr>
              </a:p>
              <a:p>
                <a:pPr marL="285750" indent="-285750">
                  <a:buFont typeface="Wingdings" panose="05000000000000000000" pitchFamily="2" charset="2"/>
                  <a:buChar char="Ø"/>
                </a:pPr>
                <a:r>
                  <a:rPr lang="fr-FR" b="1" dirty="0">
                    <a:solidFill>
                      <a:srgbClr val="11D5FD"/>
                    </a:solidFill>
                  </a:rPr>
                  <a:t>Réduit la quantité de données affichées.</a:t>
                </a:r>
              </a:p>
              <a:p>
                <a:pPr marL="285750" indent="-285750">
                  <a:buFont typeface="Wingdings" panose="05000000000000000000" pitchFamily="2" charset="2"/>
                  <a:buChar char="Ø"/>
                </a:pPr>
                <a:r>
                  <a:rPr lang="fr-FR" b="1" dirty="0">
                    <a:solidFill>
                      <a:srgbClr val="11D5FD"/>
                    </a:solidFill>
                  </a:rPr>
                  <a:t>Améliore les performances en ne récupérant que les informations essentielles.</a:t>
                </a:r>
              </a:p>
            </p:txBody>
          </p:sp>
        </p:grpSp>
        <p:pic>
          <p:nvPicPr>
            <p:cNvPr id="42" name="Picture 41">
              <a:extLst>
                <a:ext uri="{FF2B5EF4-FFF2-40B4-BE49-F238E27FC236}">
                  <a16:creationId xmlns:a16="http://schemas.microsoft.com/office/drawing/2014/main" id="{B2417592-7BC0-41FB-ABD8-B9B158C123C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29552" y="4648485"/>
              <a:ext cx="1191905" cy="1191905"/>
            </a:xfrm>
            <a:prstGeom prst="rect">
              <a:avLst/>
            </a:prstGeom>
          </p:spPr>
        </p:pic>
      </p:grpSp>
    </p:spTree>
    <p:extLst>
      <p:ext uri="{BB962C8B-B14F-4D97-AF65-F5344CB8AC3E}">
        <p14:creationId xmlns:p14="http://schemas.microsoft.com/office/powerpoint/2010/main" val="4304638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9" y="373527"/>
            <a:ext cx="5280682"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Projections et Tri des données</a:t>
              </a:r>
              <a:endParaRPr lang="fr-MA" sz="2400" dirty="0">
                <a:solidFill>
                  <a:schemeClr val="tx1">
                    <a:lumMod val="75000"/>
                    <a:lumOff val="25000"/>
                  </a:schemeClr>
                </a:solidFill>
                <a:latin typeface="Fira Sans" panose="020B0503050000020004" pitchFamily="34" charset="0"/>
              </a:endParaRPr>
            </a:p>
          </p:txBody>
        </p:sp>
      </p:grpSp>
      <p:grpSp>
        <p:nvGrpSpPr>
          <p:cNvPr id="43" name="Group 42">
            <a:extLst>
              <a:ext uri="{FF2B5EF4-FFF2-40B4-BE49-F238E27FC236}">
                <a16:creationId xmlns:a16="http://schemas.microsoft.com/office/drawing/2014/main" id="{948FAE3F-44CA-4AAB-8011-02BF73E1D42D}"/>
              </a:ext>
            </a:extLst>
          </p:cNvPr>
          <p:cNvGrpSpPr/>
          <p:nvPr/>
        </p:nvGrpSpPr>
        <p:grpSpPr>
          <a:xfrm>
            <a:off x="-1574811" y="-1620000"/>
            <a:ext cx="3240000" cy="3240000"/>
            <a:chOff x="-1574811" y="-1620000"/>
            <a:chExt cx="3240000" cy="3240000"/>
          </a:xfrm>
        </p:grpSpPr>
        <p:sp>
          <p:nvSpPr>
            <p:cNvPr id="44" name="Oval 43">
              <a:extLst>
                <a:ext uri="{FF2B5EF4-FFF2-40B4-BE49-F238E27FC236}">
                  <a16:creationId xmlns:a16="http://schemas.microsoft.com/office/drawing/2014/main" id="{5D0AF155-FC91-4A75-ACD4-E0D37657FF9C}"/>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5" name="TextBox 44">
              <a:extLst>
                <a:ext uri="{FF2B5EF4-FFF2-40B4-BE49-F238E27FC236}">
                  <a16:creationId xmlns:a16="http://schemas.microsoft.com/office/drawing/2014/main" id="{164EE815-FE8A-4AD8-896B-041684CA98D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3</a:t>
              </a:r>
            </a:p>
          </p:txBody>
        </p:sp>
      </p:grpSp>
      <p:sp>
        <p:nvSpPr>
          <p:cNvPr id="19" name="TextBox 18">
            <a:extLst>
              <a:ext uri="{FF2B5EF4-FFF2-40B4-BE49-F238E27FC236}">
                <a16:creationId xmlns:a16="http://schemas.microsoft.com/office/drawing/2014/main" id="{5FCAFBD8-9A0E-4C13-B37A-18C2E5DBD104}"/>
              </a:ext>
            </a:extLst>
          </p:cNvPr>
          <p:cNvSpPr txBox="1"/>
          <p:nvPr/>
        </p:nvSpPr>
        <p:spPr>
          <a:xfrm>
            <a:off x="266837" y="4675495"/>
            <a:ext cx="3549057" cy="1569660"/>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Utilisation de </a:t>
            </a:r>
            <a:r>
              <a:rPr lang="fr-FR" sz="3200" dirty="0" err="1">
                <a:latin typeface="Bahnschrift" panose="020B0502040204020203" pitchFamily="34" charset="0"/>
                <a:cs typeface="Aharoni" panose="02010803020104030203" pitchFamily="2" charset="-79"/>
              </a:rPr>
              <a:t>find</a:t>
            </a:r>
            <a:r>
              <a:rPr lang="fr-FR" sz="3200" dirty="0">
                <a:latin typeface="Bahnschrift" panose="020B0502040204020203" pitchFamily="34" charset="0"/>
                <a:cs typeface="Aharoni" panose="02010803020104030203" pitchFamily="2" charset="-79"/>
              </a:rPr>
              <a:t>() avec Projection</a:t>
            </a:r>
            <a:endParaRPr lang="fr-MA" sz="3200" dirty="0">
              <a:latin typeface="Bahnschrift" panose="020B0502040204020203" pitchFamily="34" charset="0"/>
              <a:cs typeface="Aharoni" panose="02010803020104030203" pitchFamily="2" charset="-79"/>
            </a:endParaRPr>
          </a:p>
        </p:txBody>
      </p:sp>
      <p:grpSp>
        <p:nvGrpSpPr>
          <p:cNvPr id="25" name="Group 24">
            <a:extLst>
              <a:ext uri="{FF2B5EF4-FFF2-40B4-BE49-F238E27FC236}">
                <a16:creationId xmlns:a16="http://schemas.microsoft.com/office/drawing/2014/main" id="{B7875A44-07C0-486E-903B-E5781528EE27}"/>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170F1E29-D42D-4A68-8E2A-A97048D0C8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97E68790-2EA6-4068-8902-4A110D5BE391}"/>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28" name="Picture 27">
            <a:extLst>
              <a:ext uri="{FF2B5EF4-FFF2-40B4-BE49-F238E27FC236}">
                <a16:creationId xmlns:a16="http://schemas.microsoft.com/office/drawing/2014/main" id="{8A76292C-7882-4ECA-8F1B-378971C042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234" y="3616539"/>
            <a:ext cx="843303" cy="843303"/>
          </a:xfrm>
          <a:prstGeom prst="rect">
            <a:avLst/>
          </a:prstGeom>
        </p:spPr>
      </p:pic>
      <p:grpSp>
        <p:nvGrpSpPr>
          <p:cNvPr id="2" name="Group 1">
            <a:extLst>
              <a:ext uri="{FF2B5EF4-FFF2-40B4-BE49-F238E27FC236}">
                <a16:creationId xmlns:a16="http://schemas.microsoft.com/office/drawing/2014/main" id="{C0F35556-E721-4825-A962-FE2D18A28EDD}"/>
              </a:ext>
            </a:extLst>
          </p:cNvPr>
          <p:cNvGrpSpPr/>
          <p:nvPr/>
        </p:nvGrpSpPr>
        <p:grpSpPr>
          <a:xfrm>
            <a:off x="4770985" y="3127249"/>
            <a:ext cx="6215420" cy="2772106"/>
            <a:chOff x="4770985" y="3127249"/>
            <a:chExt cx="6215420" cy="2772106"/>
          </a:xfrm>
        </p:grpSpPr>
        <p:grpSp>
          <p:nvGrpSpPr>
            <p:cNvPr id="20" name="Group 19">
              <a:extLst>
                <a:ext uri="{FF2B5EF4-FFF2-40B4-BE49-F238E27FC236}">
                  <a16:creationId xmlns:a16="http://schemas.microsoft.com/office/drawing/2014/main" id="{85F1772B-63EF-4161-A4A6-2A991E5461D8}"/>
                </a:ext>
              </a:extLst>
            </p:cNvPr>
            <p:cNvGrpSpPr/>
            <p:nvPr/>
          </p:nvGrpSpPr>
          <p:grpSpPr>
            <a:xfrm>
              <a:off x="4770985" y="3127249"/>
              <a:ext cx="6215420" cy="2772106"/>
              <a:chOff x="4203198" y="2547912"/>
              <a:chExt cx="7293007" cy="2789851"/>
            </a:xfrm>
          </p:grpSpPr>
          <p:sp>
            <p:nvSpPr>
              <p:cNvPr id="21" name="Rectangle: Rounded Corners 20">
                <a:extLst>
                  <a:ext uri="{FF2B5EF4-FFF2-40B4-BE49-F238E27FC236}">
                    <a16:creationId xmlns:a16="http://schemas.microsoft.com/office/drawing/2014/main" id="{540A3172-6418-4FBF-99E7-403CD4050022}"/>
                  </a:ext>
                </a:extLst>
              </p:cNvPr>
              <p:cNvSpPr/>
              <p:nvPr/>
            </p:nvSpPr>
            <p:spPr>
              <a:xfrm rot="5400000">
                <a:off x="6454776" y="296334"/>
                <a:ext cx="2789851"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CB260F86-4B89-4DDE-AA95-9270282248AB}"/>
                  </a:ext>
                </a:extLst>
              </p:cNvPr>
              <p:cNvSpPr txBox="1"/>
              <p:nvPr/>
            </p:nvSpPr>
            <p:spPr>
              <a:xfrm>
                <a:off x="4832278" y="2709054"/>
                <a:ext cx="6550964" cy="1486785"/>
              </a:xfrm>
              <a:prstGeom prst="rect">
                <a:avLst/>
              </a:prstGeom>
              <a:noFill/>
            </p:spPr>
            <p:txBody>
              <a:bodyPr wrap="square" rtlCol="0">
                <a:spAutoFit/>
              </a:bodyPr>
              <a:lstStyle/>
              <a:p>
                <a:pPr>
                  <a:buNone/>
                </a:pPr>
                <a:r>
                  <a:rPr lang="fr-FR" b="1" dirty="0">
                    <a:solidFill>
                      <a:srgbClr val="00FF00"/>
                    </a:solidFill>
                  </a:rPr>
                  <a:t>Avantages de la Projection</a:t>
                </a:r>
              </a:p>
              <a:p>
                <a:pPr>
                  <a:buNone/>
                </a:pPr>
                <a:endParaRPr lang="fr-FR" b="1" dirty="0">
                  <a:solidFill>
                    <a:srgbClr val="00FF00"/>
                  </a:solidFill>
                </a:endParaRPr>
              </a:p>
              <a:p>
                <a:pPr marL="285750" indent="-285750">
                  <a:buFont typeface="Wingdings" panose="05000000000000000000" pitchFamily="2" charset="2"/>
                  <a:buChar char="Ø"/>
                </a:pPr>
                <a:r>
                  <a:rPr lang="fr-FR" b="1" dirty="0">
                    <a:solidFill>
                      <a:srgbClr val="11D5FD"/>
                    </a:solidFill>
                  </a:rPr>
                  <a:t>Réduit la quantité de données affichées.</a:t>
                </a:r>
              </a:p>
              <a:p>
                <a:pPr marL="285750" indent="-285750">
                  <a:buFont typeface="Wingdings" panose="05000000000000000000" pitchFamily="2" charset="2"/>
                  <a:buChar char="Ø"/>
                </a:pPr>
                <a:r>
                  <a:rPr lang="fr-FR" b="1" dirty="0">
                    <a:solidFill>
                      <a:srgbClr val="11D5FD"/>
                    </a:solidFill>
                  </a:rPr>
                  <a:t>Améliore les performances en ne récupérant que les informations essentielles.</a:t>
                </a:r>
              </a:p>
            </p:txBody>
          </p:sp>
        </p:grpSp>
        <p:pic>
          <p:nvPicPr>
            <p:cNvPr id="4" name="Picture 3">
              <a:extLst>
                <a:ext uri="{FF2B5EF4-FFF2-40B4-BE49-F238E27FC236}">
                  <a16:creationId xmlns:a16="http://schemas.microsoft.com/office/drawing/2014/main" id="{38936D6F-CAAA-4781-938A-F5232C85A7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29552" y="4648485"/>
              <a:ext cx="1191905" cy="1191905"/>
            </a:xfrm>
            <a:prstGeom prst="rect">
              <a:avLst/>
            </a:prstGeom>
          </p:spPr>
        </p:pic>
      </p:grpSp>
      <p:grpSp>
        <p:nvGrpSpPr>
          <p:cNvPr id="17" name="Group 16">
            <a:extLst>
              <a:ext uri="{FF2B5EF4-FFF2-40B4-BE49-F238E27FC236}">
                <a16:creationId xmlns:a16="http://schemas.microsoft.com/office/drawing/2014/main" id="{1C53D4E2-421F-42E9-9B17-DB17237272B6}"/>
              </a:ext>
            </a:extLst>
          </p:cNvPr>
          <p:cNvGrpSpPr/>
          <p:nvPr/>
        </p:nvGrpSpPr>
        <p:grpSpPr>
          <a:xfrm>
            <a:off x="4203199" y="14135674"/>
            <a:ext cx="7172945" cy="4303734"/>
            <a:chOff x="4203199" y="2159976"/>
            <a:chExt cx="7172945" cy="4303734"/>
          </a:xfrm>
        </p:grpSpPr>
        <p:grpSp>
          <p:nvGrpSpPr>
            <p:cNvPr id="18" name="Group 17">
              <a:extLst>
                <a:ext uri="{FF2B5EF4-FFF2-40B4-BE49-F238E27FC236}">
                  <a16:creationId xmlns:a16="http://schemas.microsoft.com/office/drawing/2014/main" id="{B72162CA-3578-41C7-85FF-2D9EFABDC87A}"/>
                </a:ext>
              </a:extLst>
            </p:cNvPr>
            <p:cNvGrpSpPr/>
            <p:nvPr/>
          </p:nvGrpSpPr>
          <p:grpSpPr>
            <a:xfrm>
              <a:off x="4203199" y="2159976"/>
              <a:ext cx="7172945" cy="4289981"/>
              <a:chOff x="4203199" y="2547911"/>
              <a:chExt cx="7293007" cy="4317442"/>
            </a:xfrm>
          </p:grpSpPr>
          <p:sp>
            <p:nvSpPr>
              <p:cNvPr id="29" name="Rectangle: Rounded Corners 28">
                <a:extLst>
                  <a:ext uri="{FF2B5EF4-FFF2-40B4-BE49-F238E27FC236}">
                    <a16:creationId xmlns:a16="http://schemas.microsoft.com/office/drawing/2014/main" id="{7258B5DB-42AA-4B97-BECE-DBF33C2F9499}"/>
                  </a:ext>
                </a:extLst>
              </p:cNvPr>
              <p:cNvSpPr/>
              <p:nvPr/>
            </p:nvSpPr>
            <p:spPr>
              <a:xfrm rot="5400000">
                <a:off x="5690982" y="1060128"/>
                <a:ext cx="4317442"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0" name="TextBox 29">
                <a:extLst>
                  <a:ext uri="{FF2B5EF4-FFF2-40B4-BE49-F238E27FC236}">
                    <a16:creationId xmlns:a16="http://schemas.microsoft.com/office/drawing/2014/main" id="{B711F786-01A6-4AF3-98A5-76A7334EA93D}"/>
                  </a:ext>
                </a:extLst>
              </p:cNvPr>
              <p:cNvSpPr txBox="1"/>
              <p:nvPr/>
            </p:nvSpPr>
            <p:spPr>
              <a:xfrm>
                <a:off x="4832278" y="2709054"/>
                <a:ext cx="6550964" cy="1208012"/>
              </a:xfrm>
              <a:prstGeom prst="rect">
                <a:avLst/>
              </a:prstGeom>
              <a:noFill/>
            </p:spPr>
            <p:txBody>
              <a:bodyPr wrap="square" rtlCol="0">
                <a:spAutoFit/>
              </a:bodyPr>
              <a:lstStyle/>
              <a:p>
                <a:pPr>
                  <a:buNone/>
                </a:pPr>
                <a:r>
                  <a:rPr lang="fr-FR" b="1" dirty="0">
                    <a:solidFill>
                      <a:srgbClr val="11D5FD"/>
                    </a:solidFill>
                  </a:rPr>
                  <a:t>🔹 Principe</a:t>
                </a:r>
              </a:p>
              <a:p>
                <a:pPr lvl="1"/>
                <a:r>
                  <a:rPr lang="fr-FR" b="1" dirty="0">
                    <a:solidFill>
                      <a:schemeClr val="bg1"/>
                    </a:solidFill>
                  </a:rPr>
                  <a:t>La méthode </a:t>
                </a:r>
                <a:r>
                  <a:rPr lang="fr-FR" b="1" dirty="0" err="1">
                    <a:solidFill>
                      <a:schemeClr val="bg1"/>
                    </a:solidFill>
                  </a:rPr>
                  <a:t>find</a:t>
                </a:r>
                <a:r>
                  <a:rPr lang="fr-FR" b="1" dirty="0">
                    <a:solidFill>
                      <a:schemeClr val="bg1"/>
                    </a:solidFill>
                  </a:rPr>
                  <a:t>() interroge une collection et retourne les documents correspondants.</a:t>
                </a:r>
                <a:endParaRPr lang="fr-FR" b="1" dirty="0">
                  <a:solidFill>
                    <a:srgbClr val="11D5FD"/>
                  </a:solidFill>
                </a:endParaRPr>
              </a:p>
              <a:p>
                <a:pPr>
                  <a:buNone/>
                </a:pPr>
                <a:r>
                  <a:rPr lang="fr-FR" b="1" dirty="0">
                    <a:solidFill>
                      <a:srgbClr val="11D5FD"/>
                    </a:solidFill>
                  </a:rPr>
                  <a:t>📝 Structure d’une requête </a:t>
                </a:r>
                <a:r>
                  <a:rPr lang="fr-FR" b="1" dirty="0" err="1">
                    <a:solidFill>
                      <a:srgbClr val="11D5FD"/>
                    </a:solidFill>
                  </a:rPr>
                  <a:t>find</a:t>
                </a:r>
                <a:r>
                  <a:rPr lang="fr-FR" b="1" dirty="0">
                    <a:solidFill>
                      <a:srgbClr val="11D5FD"/>
                    </a:solidFill>
                  </a:rPr>
                  <a:t>()</a:t>
                </a:r>
              </a:p>
            </p:txBody>
          </p:sp>
        </p:grpSp>
        <p:sp>
          <p:nvSpPr>
            <p:cNvPr id="23" name="TextBox 22">
              <a:extLst>
                <a:ext uri="{FF2B5EF4-FFF2-40B4-BE49-F238E27FC236}">
                  <a16:creationId xmlns:a16="http://schemas.microsoft.com/office/drawing/2014/main" id="{32F939D2-476A-41C7-A6FE-BE56DFF6188A}"/>
                </a:ext>
              </a:extLst>
            </p:cNvPr>
            <p:cNvSpPr txBox="1"/>
            <p:nvPr/>
          </p:nvSpPr>
          <p:spPr>
            <a:xfrm>
              <a:off x="5131221" y="4155386"/>
              <a:ext cx="5869287" cy="2308324"/>
            </a:xfrm>
            <a:prstGeom prst="rect">
              <a:avLst/>
            </a:prstGeom>
            <a:noFill/>
          </p:spPr>
          <p:txBody>
            <a:bodyPr wrap="square" rtlCol="0">
              <a:spAutoFit/>
            </a:bodyPr>
            <a:lstStyle/>
            <a:p>
              <a:r>
                <a:rPr lang="fr-FR" b="1" dirty="0">
                  <a:solidFill>
                    <a:srgbClr val="00B0F0"/>
                  </a:solidFill>
                </a:rPr>
                <a:t>Explication</a:t>
              </a:r>
            </a:p>
            <a:p>
              <a:pPr lvl="1"/>
              <a:r>
                <a:rPr lang="fr-FR" b="1" dirty="0">
                  <a:solidFill>
                    <a:schemeClr val="bg1"/>
                  </a:solidFill>
                </a:rPr>
                <a:t>{} → Filtre de recherche (ici vide, donc tous les documents sont retournés).</a:t>
              </a:r>
            </a:p>
            <a:p>
              <a:pPr lvl="1"/>
              <a:r>
                <a:rPr lang="fr-FR" b="1" dirty="0">
                  <a:solidFill>
                    <a:schemeClr val="bg1"/>
                  </a:solidFill>
                </a:rPr>
                <a:t>{ nom: 1, </a:t>
              </a:r>
              <a:r>
                <a:rPr lang="fr-FR" b="1" dirty="0" err="1">
                  <a:solidFill>
                    <a:schemeClr val="bg1"/>
                  </a:solidFill>
                </a:rPr>
                <a:t>age</a:t>
              </a:r>
              <a:r>
                <a:rPr lang="fr-FR" b="1" dirty="0">
                  <a:solidFill>
                    <a:schemeClr val="bg1"/>
                  </a:solidFill>
                </a:rPr>
                <a:t>: 1, _id: 0 } → Projection :</a:t>
              </a:r>
            </a:p>
            <a:p>
              <a:pPr lvl="1"/>
              <a:r>
                <a:rPr lang="fr-FR" b="1" dirty="0">
                  <a:solidFill>
                    <a:schemeClr val="bg1"/>
                  </a:solidFill>
                </a:rPr>
                <a:t>nom: 1 → Affiche le champ nom.</a:t>
              </a:r>
            </a:p>
            <a:p>
              <a:pPr lvl="1"/>
              <a:r>
                <a:rPr lang="fr-FR" b="1" dirty="0" err="1">
                  <a:solidFill>
                    <a:schemeClr val="bg1"/>
                  </a:solidFill>
                </a:rPr>
                <a:t>age</a:t>
              </a:r>
              <a:r>
                <a:rPr lang="fr-FR" b="1" dirty="0">
                  <a:solidFill>
                    <a:schemeClr val="bg1"/>
                  </a:solidFill>
                </a:rPr>
                <a:t>: 1 → Affiche le champ âge.</a:t>
              </a:r>
            </a:p>
            <a:p>
              <a:pPr lvl="1"/>
              <a:r>
                <a:rPr lang="fr-FR" b="1" dirty="0">
                  <a:solidFill>
                    <a:schemeClr val="bg1"/>
                  </a:solidFill>
                </a:rPr>
                <a:t>_id: 0 → Exclut le champ _id (par défaut, MongoDB l'affiche).</a:t>
              </a:r>
              <a:endParaRPr lang="fr-MA" dirty="0">
                <a:solidFill>
                  <a:schemeClr val="bg1"/>
                </a:solidFill>
              </a:endParaRPr>
            </a:p>
          </p:txBody>
        </p:sp>
        <p:pic>
          <p:nvPicPr>
            <p:cNvPr id="24" name="Picture 23">
              <a:extLst>
                <a:ext uri="{FF2B5EF4-FFF2-40B4-BE49-F238E27FC236}">
                  <a16:creationId xmlns:a16="http://schemas.microsoft.com/office/drawing/2014/main" id="{3323786B-4E7E-4DD1-A780-C73DBE495134}"/>
                </a:ext>
              </a:extLst>
            </p:cNvPr>
            <p:cNvPicPr>
              <a:picLocks noChangeAspect="1"/>
            </p:cNvPicPr>
            <p:nvPr/>
          </p:nvPicPr>
          <p:blipFill>
            <a:blip r:embed="rId6"/>
            <a:stretch>
              <a:fillRect/>
            </a:stretch>
          </p:blipFill>
          <p:spPr>
            <a:xfrm>
              <a:off x="5367070" y="3619510"/>
              <a:ext cx="5295487" cy="471596"/>
            </a:xfrm>
            <a:prstGeom prst="roundRect">
              <a:avLst>
                <a:gd name="adj" fmla="val 23637"/>
              </a:avLst>
            </a:prstGeom>
            <a:solidFill>
              <a:srgbClr val="FFFFFF">
                <a:shade val="85000"/>
              </a:srgbClr>
            </a:solidFill>
            <a:ln>
              <a:noFill/>
            </a:ln>
            <a:effectLst>
              <a:reflection blurRad="12700" stA="38000" endPos="28000" dist="5000" dir="5400000" sy="-100000" algn="bl" rotWithShape="0"/>
            </a:effectLst>
          </p:spPr>
        </p:pic>
      </p:grpSp>
      <p:grpSp>
        <p:nvGrpSpPr>
          <p:cNvPr id="31" name="Group 30">
            <a:extLst>
              <a:ext uri="{FF2B5EF4-FFF2-40B4-BE49-F238E27FC236}">
                <a16:creationId xmlns:a16="http://schemas.microsoft.com/office/drawing/2014/main" id="{FE8E9A8A-7214-4EFA-BCA7-4D9358FA65B9}"/>
              </a:ext>
            </a:extLst>
          </p:cNvPr>
          <p:cNvGrpSpPr/>
          <p:nvPr/>
        </p:nvGrpSpPr>
        <p:grpSpPr>
          <a:xfrm>
            <a:off x="15058015" y="2547913"/>
            <a:ext cx="7172945" cy="3606147"/>
            <a:chOff x="4203197" y="2547913"/>
            <a:chExt cx="7172945" cy="3606147"/>
          </a:xfrm>
        </p:grpSpPr>
        <p:grpSp>
          <p:nvGrpSpPr>
            <p:cNvPr id="32" name="Group 31">
              <a:extLst>
                <a:ext uri="{FF2B5EF4-FFF2-40B4-BE49-F238E27FC236}">
                  <a16:creationId xmlns:a16="http://schemas.microsoft.com/office/drawing/2014/main" id="{B8A4930E-C511-426D-9F0E-02630E6ADDF4}"/>
                </a:ext>
              </a:extLst>
            </p:cNvPr>
            <p:cNvGrpSpPr/>
            <p:nvPr/>
          </p:nvGrpSpPr>
          <p:grpSpPr>
            <a:xfrm>
              <a:off x="4203197" y="2547913"/>
              <a:ext cx="7172945" cy="3606147"/>
              <a:chOff x="4203197" y="2547912"/>
              <a:chExt cx="7293007" cy="3629230"/>
            </a:xfrm>
          </p:grpSpPr>
          <p:sp>
            <p:nvSpPr>
              <p:cNvPr id="37" name="Rectangle: Rounded Corners 36">
                <a:extLst>
                  <a:ext uri="{FF2B5EF4-FFF2-40B4-BE49-F238E27FC236}">
                    <a16:creationId xmlns:a16="http://schemas.microsoft.com/office/drawing/2014/main" id="{E6B43287-567F-4E13-8EFF-54F5F1FC66C2}"/>
                  </a:ext>
                </a:extLst>
              </p:cNvPr>
              <p:cNvSpPr/>
              <p:nvPr/>
            </p:nvSpPr>
            <p:spPr>
              <a:xfrm rot="5400000">
                <a:off x="6035086" y="716023"/>
                <a:ext cx="3629230"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8" name="TextBox 37">
                <a:extLst>
                  <a:ext uri="{FF2B5EF4-FFF2-40B4-BE49-F238E27FC236}">
                    <a16:creationId xmlns:a16="http://schemas.microsoft.com/office/drawing/2014/main" id="{A158D4C1-FBF9-43C5-B1B2-D34C7410F578}"/>
                  </a:ext>
                </a:extLst>
              </p:cNvPr>
              <p:cNvSpPr txBox="1"/>
              <p:nvPr/>
            </p:nvSpPr>
            <p:spPr>
              <a:xfrm>
                <a:off x="4832278" y="2792716"/>
                <a:ext cx="6550964" cy="1208012"/>
              </a:xfrm>
              <a:prstGeom prst="rect">
                <a:avLst/>
              </a:prstGeom>
              <a:noFill/>
            </p:spPr>
            <p:txBody>
              <a:bodyPr wrap="square" rtlCol="0">
                <a:spAutoFit/>
              </a:bodyPr>
              <a:lstStyle/>
              <a:p>
                <a:pPr>
                  <a:buNone/>
                </a:pPr>
                <a:r>
                  <a:rPr lang="fr-FR" b="1" dirty="0">
                    <a:solidFill>
                      <a:srgbClr val="11D5FD"/>
                    </a:solidFill>
                  </a:rPr>
                  <a:t>✅ Définition</a:t>
                </a:r>
              </a:p>
              <a:p>
                <a:pPr lvl="1"/>
                <a:r>
                  <a:rPr lang="fr-FR" b="1" dirty="0">
                    <a:solidFill>
                      <a:schemeClr val="bg1"/>
                    </a:solidFill>
                  </a:rPr>
                  <a:t>Le tri permet d’organiser les résultats dans un ordre croissant ou décroissant.</a:t>
                </a:r>
              </a:p>
              <a:p>
                <a:r>
                  <a:rPr lang="fr-FR" b="1" dirty="0">
                    <a:solidFill>
                      <a:srgbClr val="11D5FD"/>
                    </a:solidFill>
                  </a:rPr>
                  <a:t>🛠 Syntaxe</a:t>
                </a:r>
              </a:p>
            </p:txBody>
          </p:sp>
        </p:grpSp>
        <p:sp>
          <p:nvSpPr>
            <p:cNvPr id="33" name="TextBox 32">
              <a:extLst>
                <a:ext uri="{FF2B5EF4-FFF2-40B4-BE49-F238E27FC236}">
                  <a16:creationId xmlns:a16="http://schemas.microsoft.com/office/drawing/2014/main" id="{79DFD064-9B2F-48FB-85F3-1DBA0501FE17}"/>
                </a:ext>
              </a:extLst>
            </p:cNvPr>
            <p:cNvSpPr txBox="1"/>
            <p:nvPr/>
          </p:nvSpPr>
          <p:spPr>
            <a:xfrm>
              <a:off x="4854130" y="4806567"/>
              <a:ext cx="6410910" cy="1200329"/>
            </a:xfrm>
            <a:prstGeom prst="rect">
              <a:avLst/>
            </a:prstGeom>
            <a:noFill/>
          </p:spPr>
          <p:txBody>
            <a:bodyPr wrap="square" rtlCol="0">
              <a:spAutoFit/>
            </a:bodyPr>
            <a:lstStyle/>
            <a:p>
              <a:r>
                <a:rPr lang="fr-FR" b="1" dirty="0">
                  <a:solidFill>
                    <a:srgbClr val="00B0F0"/>
                  </a:solidFill>
                </a:rPr>
                <a:t>📌 Exemple : Tri par âge</a:t>
              </a:r>
            </a:p>
            <a:p>
              <a:pPr lvl="1"/>
              <a:r>
                <a:rPr lang="fr-FR" b="1" dirty="0">
                  <a:solidFill>
                    <a:schemeClr val="bg1"/>
                  </a:solidFill>
                </a:rPr>
                <a:t>Avant tri → Données désorganisées.</a:t>
              </a:r>
            </a:p>
            <a:p>
              <a:pPr lvl="1"/>
              <a:r>
                <a:rPr lang="fr-FR" b="1" dirty="0">
                  <a:solidFill>
                    <a:schemeClr val="bg1"/>
                  </a:solidFill>
                </a:rPr>
                <a:t>Tri croissant ({ </a:t>
              </a:r>
              <a:r>
                <a:rPr lang="fr-FR" b="1" dirty="0" err="1">
                  <a:solidFill>
                    <a:schemeClr val="bg1"/>
                  </a:solidFill>
                </a:rPr>
                <a:t>age</a:t>
              </a:r>
              <a:r>
                <a:rPr lang="fr-FR" b="1" dirty="0">
                  <a:solidFill>
                    <a:schemeClr val="bg1"/>
                  </a:solidFill>
                </a:rPr>
                <a:t>: 1 }) → Du plus jeune au plus âgé.</a:t>
              </a:r>
            </a:p>
            <a:p>
              <a:pPr lvl="1"/>
              <a:r>
                <a:rPr lang="fr-FR" b="1" dirty="0">
                  <a:solidFill>
                    <a:schemeClr val="bg1"/>
                  </a:solidFill>
                </a:rPr>
                <a:t>Tri décroissant ({ </a:t>
              </a:r>
              <a:r>
                <a:rPr lang="fr-FR" b="1" dirty="0" err="1">
                  <a:solidFill>
                    <a:schemeClr val="bg1"/>
                  </a:solidFill>
                </a:rPr>
                <a:t>age</a:t>
              </a:r>
              <a:r>
                <a:rPr lang="fr-FR" b="1" dirty="0">
                  <a:solidFill>
                    <a:schemeClr val="bg1"/>
                  </a:solidFill>
                </a:rPr>
                <a:t>: -1 }) → Du plus âgé au plus jeune.</a:t>
              </a:r>
              <a:endParaRPr lang="fr-MA" dirty="0">
                <a:solidFill>
                  <a:schemeClr val="bg1"/>
                </a:solidFill>
              </a:endParaRPr>
            </a:p>
          </p:txBody>
        </p:sp>
        <p:pic>
          <p:nvPicPr>
            <p:cNvPr id="34" name="Picture 33">
              <a:extLst>
                <a:ext uri="{FF2B5EF4-FFF2-40B4-BE49-F238E27FC236}">
                  <a16:creationId xmlns:a16="http://schemas.microsoft.com/office/drawing/2014/main" id="{28A1AE2A-EF9E-47B4-BFA6-459C738C3FE9}"/>
                </a:ext>
              </a:extLst>
            </p:cNvPr>
            <p:cNvPicPr>
              <a:picLocks noChangeAspect="1"/>
            </p:cNvPicPr>
            <p:nvPr/>
          </p:nvPicPr>
          <p:blipFill>
            <a:blip r:embed="rId7"/>
            <a:stretch>
              <a:fillRect/>
            </a:stretch>
          </p:blipFill>
          <p:spPr>
            <a:xfrm>
              <a:off x="5463757" y="3997884"/>
              <a:ext cx="4609974" cy="6463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39" name="TextBox 38">
            <a:extLst>
              <a:ext uri="{FF2B5EF4-FFF2-40B4-BE49-F238E27FC236}">
                <a16:creationId xmlns:a16="http://schemas.microsoft.com/office/drawing/2014/main" id="{7DAEFAAB-1866-4D1F-A2DB-6332C5D30A41}"/>
              </a:ext>
            </a:extLst>
          </p:cNvPr>
          <p:cNvSpPr txBox="1"/>
          <p:nvPr/>
        </p:nvSpPr>
        <p:spPr>
          <a:xfrm>
            <a:off x="266837" y="8156115"/>
            <a:ext cx="3549057"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Tri des Données (sort())</a:t>
            </a:r>
            <a:endParaRPr lang="fr-MA" sz="3200" dirty="0">
              <a:latin typeface="Bahnschrift" panose="020B0502040204020203" pitchFamily="34" charset="0"/>
              <a:cs typeface="Aharoni" panose="02010803020104030203" pitchFamily="2" charset="-79"/>
            </a:endParaRPr>
          </a:p>
        </p:txBody>
      </p:sp>
    </p:spTree>
    <p:extLst>
      <p:ext uri="{BB962C8B-B14F-4D97-AF65-F5344CB8AC3E}">
        <p14:creationId xmlns:p14="http://schemas.microsoft.com/office/powerpoint/2010/main" val="35477485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9" y="373527"/>
            <a:ext cx="5280682"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Projections et Tri des données</a:t>
              </a:r>
              <a:endParaRPr lang="fr-MA" sz="2400" dirty="0">
                <a:solidFill>
                  <a:schemeClr val="tx1">
                    <a:lumMod val="75000"/>
                    <a:lumOff val="25000"/>
                  </a:schemeClr>
                </a:solidFill>
                <a:latin typeface="Fira Sans" panose="020B0503050000020004" pitchFamily="34" charset="0"/>
              </a:endParaRPr>
            </a:p>
          </p:txBody>
        </p:sp>
      </p:grpSp>
      <p:grpSp>
        <p:nvGrpSpPr>
          <p:cNvPr id="43" name="Group 42">
            <a:extLst>
              <a:ext uri="{FF2B5EF4-FFF2-40B4-BE49-F238E27FC236}">
                <a16:creationId xmlns:a16="http://schemas.microsoft.com/office/drawing/2014/main" id="{948FAE3F-44CA-4AAB-8011-02BF73E1D42D}"/>
              </a:ext>
            </a:extLst>
          </p:cNvPr>
          <p:cNvGrpSpPr/>
          <p:nvPr/>
        </p:nvGrpSpPr>
        <p:grpSpPr>
          <a:xfrm>
            <a:off x="-1574811" y="-1620000"/>
            <a:ext cx="3240000" cy="3240000"/>
            <a:chOff x="-1574811" y="-1620000"/>
            <a:chExt cx="3240000" cy="3240000"/>
          </a:xfrm>
        </p:grpSpPr>
        <p:sp>
          <p:nvSpPr>
            <p:cNvPr id="44" name="Oval 43">
              <a:extLst>
                <a:ext uri="{FF2B5EF4-FFF2-40B4-BE49-F238E27FC236}">
                  <a16:creationId xmlns:a16="http://schemas.microsoft.com/office/drawing/2014/main" id="{5D0AF155-FC91-4A75-ACD4-E0D37657FF9C}"/>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5" name="TextBox 44">
              <a:extLst>
                <a:ext uri="{FF2B5EF4-FFF2-40B4-BE49-F238E27FC236}">
                  <a16:creationId xmlns:a16="http://schemas.microsoft.com/office/drawing/2014/main" id="{164EE815-FE8A-4AD8-896B-041684CA98D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3</a:t>
              </a:r>
            </a:p>
          </p:txBody>
        </p:sp>
      </p:grpSp>
      <p:sp>
        <p:nvSpPr>
          <p:cNvPr id="19" name="TextBox 18">
            <a:extLst>
              <a:ext uri="{FF2B5EF4-FFF2-40B4-BE49-F238E27FC236}">
                <a16:creationId xmlns:a16="http://schemas.microsoft.com/office/drawing/2014/main" id="{5FCAFBD8-9A0E-4C13-B37A-18C2E5DBD104}"/>
              </a:ext>
            </a:extLst>
          </p:cNvPr>
          <p:cNvSpPr txBox="1"/>
          <p:nvPr/>
        </p:nvSpPr>
        <p:spPr>
          <a:xfrm>
            <a:off x="266837" y="4675495"/>
            <a:ext cx="3549057"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Tri des Données (sort())</a:t>
            </a:r>
            <a:endParaRPr lang="fr-MA" sz="3200" dirty="0">
              <a:latin typeface="Bahnschrift" panose="020B0502040204020203" pitchFamily="34" charset="0"/>
              <a:cs typeface="Aharoni" panose="02010803020104030203" pitchFamily="2" charset="-79"/>
            </a:endParaRPr>
          </a:p>
        </p:txBody>
      </p:sp>
      <p:grpSp>
        <p:nvGrpSpPr>
          <p:cNvPr id="25" name="Group 24">
            <a:extLst>
              <a:ext uri="{FF2B5EF4-FFF2-40B4-BE49-F238E27FC236}">
                <a16:creationId xmlns:a16="http://schemas.microsoft.com/office/drawing/2014/main" id="{B7875A44-07C0-486E-903B-E5781528EE27}"/>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170F1E29-D42D-4A68-8E2A-A97048D0C8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97E68790-2EA6-4068-8902-4A110D5BE391}"/>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28" name="Picture 27">
            <a:extLst>
              <a:ext uri="{FF2B5EF4-FFF2-40B4-BE49-F238E27FC236}">
                <a16:creationId xmlns:a16="http://schemas.microsoft.com/office/drawing/2014/main" id="{8A76292C-7882-4ECA-8F1B-378971C042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234" y="3616539"/>
            <a:ext cx="843303" cy="843303"/>
          </a:xfrm>
          <a:prstGeom prst="rect">
            <a:avLst/>
          </a:prstGeom>
        </p:spPr>
      </p:pic>
      <p:grpSp>
        <p:nvGrpSpPr>
          <p:cNvPr id="2" name="Group 1">
            <a:extLst>
              <a:ext uri="{FF2B5EF4-FFF2-40B4-BE49-F238E27FC236}">
                <a16:creationId xmlns:a16="http://schemas.microsoft.com/office/drawing/2014/main" id="{23C2FEBC-F59E-4ADE-9F6B-03689DD27DFE}"/>
              </a:ext>
            </a:extLst>
          </p:cNvPr>
          <p:cNvGrpSpPr/>
          <p:nvPr/>
        </p:nvGrpSpPr>
        <p:grpSpPr>
          <a:xfrm>
            <a:off x="4203197" y="2547913"/>
            <a:ext cx="7172945" cy="3606147"/>
            <a:chOff x="4203197" y="2547913"/>
            <a:chExt cx="7172945" cy="3606147"/>
          </a:xfrm>
        </p:grpSpPr>
        <p:grpSp>
          <p:nvGrpSpPr>
            <p:cNvPr id="17" name="Group 16">
              <a:extLst>
                <a:ext uri="{FF2B5EF4-FFF2-40B4-BE49-F238E27FC236}">
                  <a16:creationId xmlns:a16="http://schemas.microsoft.com/office/drawing/2014/main" id="{A1FC7D05-67E2-4FFF-BAE0-B675D16BB1F7}"/>
                </a:ext>
              </a:extLst>
            </p:cNvPr>
            <p:cNvGrpSpPr/>
            <p:nvPr/>
          </p:nvGrpSpPr>
          <p:grpSpPr>
            <a:xfrm>
              <a:off x="4203197" y="2547913"/>
              <a:ext cx="7172945" cy="3606147"/>
              <a:chOff x="4203197" y="2547912"/>
              <a:chExt cx="7293007" cy="3629230"/>
            </a:xfrm>
          </p:grpSpPr>
          <p:sp>
            <p:nvSpPr>
              <p:cNvPr id="18" name="Rectangle: Rounded Corners 17">
                <a:extLst>
                  <a:ext uri="{FF2B5EF4-FFF2-40B4-BE49-F238E27FC236}">
                    <a16:creationId xmlns:a16="http://schemas.microsoft.com/office/drawing/2014/main" id="{34EF5FCA-5816-4829-83CB-567081F8BCEB}"/>
                  </a:ext>
                </a:extLst>
              </p:cNvPr>
              <p:cNvSpPr/>
              <p:nvPr/>
            </p:nvSpPr>
            <p:spPr>
              <a:xfrm rot="5400000">
                <a:off x="6035086" y="716023"/>
                <a:ext cx="3629230"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D66F8AB1-2FD1-45BA-B701-E3D8A99F04D7}"/>
                  </a:ext>
                </a:extLst>
              </p:cNvPr>
              <p:cNvSpPr txBox="1"/>
              <p:nvPr/>
            </p:nvSpPr>
            <p:spPr>
              <a:xfrm>
                <a:off x="4832278" y="2792716"/>
                <a:ext cx="6550964" cy="1208012"/>
              </a:xfrm>
              <a:prstGeom prst="rect">
                <a:avLst/>
              </a:prstGeom>
              <a:noFill/>
            </p:spPr>
            <p:txBody>
              <a:bodyPr wrap="square" rtlCol="0">
                <a:spAutoFit/>
              </a:bodyPr>
              <a:lstStyle/>
              <a:p>
                <a:pPr>
                  <a:buNone/>
                </a:pPr>
                <a:r>
                  <a:rPr lang="fr-FR" b="1" dirty="0">
                    <a:solidFill>
                      <a:srgbClr val="11D5FD"/>
                    </a:solidFill>
                  </a:rPr>
                  <a:t>✅ Définition</a:t>
                </a:r>
              </a:p>
              <a:p>
                <a:pPr lvl="1"/>
                <a:r>
                  <a:rPr lang="fr-FR" b="1" dirty="0">
                    <a:solidFill>
                      <a:schemeClr val="bg1"/>
                    </a:solidFill>
                  </a:rPr>
                  <a:t>Le tri permet d’organiser les résultats dans un ordre croissant ou décroissant.</a:t>
                </a:r>
              </a:p>
              <a:p>
                <a:r>
                  <a:rPr lang="fr-FR" b="1" dirty="0">
                    <a:solidFill>
                      <a:srgbClr val="11D5FD"/>
                    </a:solidFill>
                  </a:rPr>
                  <a:t>🛠 Syntaxe</a:t>
                </a:r>
              </a:p>
            </p:txBody>
          </p:sp>
        </p:grpSp>
        <p:sp>
          <p:nvSpPr>
            <p:cNvPr id="29" name="TextBox 28">
              <a:extLst>
                <a:ext uri="{FF2B5EF4-FFF2-40B4-BE49-F238E27FC236}">
                  <a16:creationId xmlns:a16="http://schemas.microsoft.com/office/drawing/2014/main" id="{3202C3E5-9749-477A-A505-919BBF10F0C8}"/>
                </a:ext>
              </a:extLst>
            </p:cNvPr>
            <p:cNvSpPr txBox="1"/>
            <p:nvPr/>
          </p:nvSpPr>
          <p:spPr>
            <a:xfrm>
              <a:off x="4854130" y="4806567"/>
              <a:ext cx="6410910" cy="1200329"/>
            </a:xfrm>
            <a:prstGeom prst="rect">
              <a:avLst/>
            </a:prstGeom>
            <a:noFill/>
          </p:spPr>
          <p:txBody>
            <a:bodyPr wrap="square" rtlCol="0">
              <a:spAutoFit/>
            </a:bodyPr>
            <a:lstStyle/>
            <a:p>
              <a:r>
                <a:rPr lang="fr-FR" b="1" dirty="0">
                  <a:solidFill>
                    <a:srgbClr val="00B0F0"/>
                  </a:solidFill>
                </a:rPr>
                <a:t>📌 Exemple : Tri par âge</a:t>
              </a:r>
            </a:p>
            <a:p>
              <a:pPr lvl="1"/>
              <a:r>
                <a:rPr lang="fr-FR" b="1" dirty="0">
                  <a:solidFill>
                    <a:schemeClr val="bg1"/>
                  </a:solidFill>
                </a:rPr>
                <a:t>Avant tri → Données désorganisées.</a:t>
              </a:r>
            </a:p>
            <a:p>
              <a:pPr lvl="1"/>
              <a:r>
                <a:rPr lang="fr-FR" b="1" dirty="0">
                  <a:solidFill>
                    <a:schemeClr val="bg1"/>
                  </a:solidFill>
                </a:rPr>
                <a:t>Tri croissant ({ </a:t>
              </a:r>
              <a:r>
                <a:rPr lang="fr-FR" b="1" dirty="0" err="1">
                  <a:solidFill>
                    <a:schemeClr val="bg1"/>
                  </a:solidFill>
                </a:rPr>
                <a:t>age</a:t>
              </a:r>
              <a:r>
                <a:rPr lang="fr-FR" b="1" dirty="0">
                  <a:solidFill>
                    <a:schemeClr val="bg1"/>
                  </a:solidFill>
                </a:rPr>
                <a:t>: 1 }) → Du plus jeune au plus âgé.</a:t>
              </a:r>
            </a:p>
            <a:p>
              <a:pPr lvl="1"/>
              <a:r>
                <a:rPr lang="fr-FR" b="1" dirty="0">
                  <a:solidFill>
                    <a:schemeClr val="bg1"/>
                  </a:solidFill>
                </a:rPr>
                <a:t>Tri décroissant ({ </a:t>
              </a:r>
              <a:r>
                <a:rPr lang="fr-FR" b="1" dirty="0" err="1">
                  <a:solidFill>
                    <a:schemeClr val="bg1"/>
                  </a:solidFill>
                </a:rPr>
                <a:t>age</a:t>
              </a:r>
              <a:r>
                <a:rPr lang="fr-FR" b="1" dirty="0">
                  <a:solidFill>
                    <a:schemeClr val="bg1"/>
                  </a:solidFill>
                </a:rPr>
                <a:t>: -1 }) → Du plus âgé au plus jeune.</a:t>
              </a:r>
              <a:endParaRPr lang="fr-MA" dirty="0">
                <a:solidFill>
                  <a:schemeClr val="bg1"/>
                </a:solidFill>
              </a:endParaRPr>
            </a:p>
          </p:txBody>
        </p:sp>
        <p:pic>
          <p:nvPicPr>
            <p:cNvPr id="3" name="Picture 2">
              <a:extLst>
                <a:ext uri="{FF2B5EF4-FFF2-40B4-BE49-F238E27FC236}">
                  <a16:creationId xmlns:a16="http://schemas.microsoft.com/office/drawing/2014/main" id="{77A6DF0D-43DE-4ADA-A4B3-988A22BCC77E}"/>
                </a:ext>
              </a:extLst>
            </p:cNvPr>
            <p:cNvPicPr>
              <a:picLocks noChangeAspect="1"/>
            </p:cNvPicPr>
            <p:nvPr/>
          </p:nvPicPr>
          <p:blipFill>
            <a:blip r:embed="rId5"/>
            <a:stretch>
              <a:fillRect/>
            </a:stretch>
          </p:blipFill>
          <p:spPr>
            <a:xfrm>
              <a:off x="5463757" y="3997884"/>
              <a:ext cx="4609974" cy="6463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0" name="Group 19">
            <a:extLst>
              <a:ext uri="{FF2B5EF4-FFF2-40B4-BE49-F238E27FC236}">
                <a16:creationId xmlns:a16="http://schemas.microsoft.com/office/drawing/2014/main" id="{7135039B-D61F-4C53-9461-AEBD547494D1}"/>
              </a:ext>
            </a:extLst>
          </p:cNvPr>
          <p:cNvGrpSpPr/>
          <p:nvPr/>
        </p:nvGrpSpPr>
        <p:grpSpPr>
          <a:xfrm>
            <a:off x="4770985" y="11386351"/>
            <a:ext cx="6215420" cy="2772106"/>
            <a:chOff x="4770985" y="3127249"/>
            <a:chExt cx="6215420" cy="2772106"/>
          </a:xfrm>
        </p:grpSpPr>
        <p:grpSp>
          <p:nvGrpSpPr>
            <p:cNvPr id="21" name="Group 20">
              <a:extLst>
                <a:ext uri="{FF2B5EF4-FFF2-40B4-BE49-F238E27FC236}">
                  <a16:creationId xmlns:a16="http://schemas.microsoft.com/office/drawing/2014/main" id="{B8BAB71D-45A5-4AE2-8EF9-306A37B1D88C}"/>
                </a:ext>
              </a:extLst>
            </p:cNvPr>
            <p:cNvGrpSpPr/>
            <p:nvPr/>
          </p:nvGrpSpPr>
          <p:grpSpPr>
            <a:xfrm>
              <a:off x="4770985" y="3127249"/>
              <a:ext cx="6215420" cy="2772106"/>
              <a:chOff x="4203198" y="2547912"/>
              <a:chExt cx="7293007" cy="2789851"/>
            </a:xfrm>
          </p:grpSpPr>
          <p:sp>
            <p:nvSpPr>
              <p:cNvPr id="24" name="Rectangle: Rounded Corners 23">
                <a:extLst>
                  <a:ext uri="{FF2B5EF4-FFF2-40B4-BE49-F238E27FC236}">
                    <a16:creationId xmlns:a16="http://schemas.microsoft.com/office/drawing/2014/main" id="{DAA803B1-DD3E-465A-8F56-E347B33BF2CA}"/>
                  </a:ext>
                </a:extLst>
              </p:cNvPr>
              <p:cNvSpPr/>
              <p:nvPr/>
            </p:nvSpPr>
            <p:spPr>
              <a:xfrm rot="5400000">
                <a:off x="6454776" y="296334"/>
                <a:ext cx="2789851"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0" name="TextBox 29">
                <a:extLst>
                  <a:ext uri="{FF2B5EF4-FFF2-40B4-BE49-F238E27FC236}">
                    <a16:creationId xmlns:a16="http://schemas.microsoft.com/office/drawing/2014/main" id="{F20C1BA6-3298-4BFD-A310-B7DCB95714FD}"/>
                  </a:ext>
                </a:extLst>
              </p:cNvPr>
              <p:cNvSpPr txBox="1"/>
              <p:nvPr/>
            </p:nvSpPr>
            <p:spPr>
              <a:xfrm>
                <a:off x="4832278" y="2709054"/>
                <a:ext cx="6550964" cy="1486785"/>
              </a:xfrm>
              <a:prstGeom prst="rect">
                <a:avLst/>
              </a:prstGeom>
              <a:noFill/>
            </p:spPr>
            <p:txBody>
              <a:bodyPr wrap="square" rtlCol="0">
                <a:spAutoFit/>
              </a:bodyPr>
              <a:lstStyle/>
              <a:p>
                <a:pPr>
                  <a:buNone/>
                </a:pPr>
                <a:r>
                  <a:rPr lang="fr-FR" b="1" dirty="0">
                    <a:solidFill>
                      <a:srgbClr val="00FF00"/>
                    </a:solidFill>
                  </a:rPr>
                  <a:t>Avantages de la Projection</a:t>
                </a:r>
              </a:p>
              <a:p>
                <a:pPr>
                  <a:buNone/>
                </a:pPr>
                <a:endParaRPr lang="fr-FR" b="1" dirty="0">
                  <a:solidFill>
                    <a:srgbClr val="00FF00"/>
                  </a:solidFill>
                </a:endParaRPr>
              </a:p>
              <a:p>
                <a:pPr marL="285750" indent="-285750">
                  <a:buFont typeface="Wingdings" panose="05000000000000000000" pitchFamily="2" charset="2"/>
                  <a:buChar char="Ø"/>
                </a:pPr>
                <a:r>
                  <a:rPr lang="fr-FR" b="1" dirty="0">
                    <a:solidFill>
                      <a:srgbClr val="11D5FD"/>
                    </a:solidFill>
                  </a:rPr>
                  <a:t>Réduit la quantité de données affichées.</a:t>
                </a:r>
              </a:p>
              <a:p>
                <a:pPr marL="285750" indent="-285750">
                  <a:buFont typeface="Wingdings" panose="05000000000000000000" pitchFamily="2" charset="2"/>
                  <a:buChar char="Ø"/>
                </a:pPr>
                <a:r>
                  <a:rPr lang="fr-FR" b="1" dirty="0">
                    <a:solidFill>
                      <a:srgbClr val="11D5FD"/>
                    </a:solidFill>
                  </a:rPr>
                  <a:t>Améliore les performances en ne récupérant que les informations essentielles.</a:t>
                </a:r>
              </a:p>
            </p:txBody>
          </p:sp>
        </p:grpSp>
        <p:pic>
          <p:nvPicPr>
            <p:cNvPr id="22" name="Picture 21">
              <a:extLst>
                <a:ext uri="{FF2B5EF4-FFF2-40B4-BE49-F238E27FC236}">
                  <a16:creationId xmlns:a16="http://schemas.microsoft.com/office/drawing/2014/main" id="{8AE5BA8E-547C-4032-A262-5E9C185B1F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29552" y="4648485"/>
              <a:ext cx="1191905" cy="1191905"/>
            </a:xfrm>
            <a:prstGeom prst="rect">
              <a:avLst/>
            </a:prstGeom>
          </p:spPr>
        </p:pic>
      </p:grpSp>
      <p:sp>
        <p:nvSpPr>
          <p:cNvPr id="31" name="TextBox 30">
            <a:extLst>
              <a:ext uri="{FF2B5EF4-FFF2-40B4-BE49-F238E27FC236}">
                <a16:creationId xmlns:a16="http://schemas.microsoft.com/office/drawing/2014/main" id="{9DAFDEF1-9D07-401D-8B21-5E4D008B58A4}"/>
              </a:ext>
            </a:extLst>
          </p:cNvPr>
          <p:cNvSpPr txBox="1"/>
          <p:nvPr/>
        </p:nvSpPr>
        <p:spPr>
          <a:xfrm>
            <a:off x="-7284341" y="4675495"/>
            <a:ext cx="3549057" cy="1569660"/>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Utilisation de </a:t>
            </a:r>
            <a:r>
              <a:rPr lang="fr-FR" sz="3200" dirty="0" err="1">
                <a:latin typeface="Bahnschrift" panose="020B0502040204020203" pitchFamily="34" charset="0"/>
                <a:cs typeface="Aharoni" panose="02010803020104030203" pitchFamily="2" charset="-79"/>
              </a:rPr>
              <a:t>find</a:t>
            </a:r>
            <a:r>
              <a:rPr lang="fr-FR" sz="3200" dirty="0">
                <a:latin typeface="Bahnschrift" panose="020B0502040204020203" pitchFamily="34" charset="0"/>
                <a:cs typeface="Aharoni" panose="02010803020104030203" pitchFamily="2" charset="-79"/>
              </a:rPr>
              <a:t>() avec Projection</a:t>
            </a:r>
            <a:endParaRPr lang="fr-MA" sz="3200" dirty="0">
              <a:latin typeface="Bahnschrift" panose="020B0502040204020203" pitchFamily="34" charset="0"/>
              <a:cs typeface="Aharoni" panose="02010803020104030203" pitchFamily="2" charset="-79"/>
            </a:endParaRPr>
          </a:p>
        </p:txBody>
      </p:sp>
      <p:grpSp>
        <p:nvGrpSpPr>
          <p:cNvPr id="40" name="Group 39">
            <a:extLst>
              <a:ext uri="{FF2B5EF4-FFF2-40B4-BE49-F238E27FC236}">
                <a16:creationId xmlns:a16="http://schemas.microsoft.com/office/drawing/2014/main" id="{E97B3316-CA0D-4449-ACBB-F268947A1A7C}"/>
              </a:ext>
            </a:extLst>
          </p:cNvPr>
          <p:cNvGrpSpPr/>
          <p:nvPr/>
        </p:nvGrpSpPr>
        <p:grpSpPr>
          <a:xfrm>
            <a:off x="14910532" y="2105464"/>
            <a:ext cx="7172945" cy="3606147"/>
            <a:chOff x="4203197" y="2547913"/>
            <a:chExt cx="7172945" cy="3606147"/>
          </a:xfrm>
        </p:grpSpPr>
        <p:grpSp>
          <p:nvGrpSpPr>
            <p:cNvPr id="41" name="Group 40">
              <a:extLst>
                <a:ext uri="{FF2B5EF4-FFF2-40B4-BE49-F238E27FC236}">
                  <a16:creationId xmlns:a16="http://schemas.microsoft.com/office/drawing/2014/main" id="{329EB6CF-9262-4CD4-AEF6-2F6B232875F0}"/>
                </a:ext>
              </a:extLst>
            </p:cNvPr>
            <p:cNvGrpSpPr/>
            <p:nvPr/>
          </p:nvGrpSpPr>
          <p:grpSpPr>
            <a:xfrm>
              <a:off x="4203197" y="2547913"/>
              <a:ext cx="7172945" cy="3606147"/>
              <a:chOff x="4203197" y="2547912"/>
              <a:chExt cx="7293007" cy="3629230"/>
            </a:xfrm>
          </p:grpSpPr>
          <p:sp>
            <p:nvSpPr>
              <p:cNvPr id="47" name="Rectangle: Rounded Corners 46">
                <a:extLst>
                  <a:ext uri="{FF2B5EF4-FFF2-40B4-BE49-F238E27FC236}">
                    <a16:creationId xmlns:a16="http://schemas.microsoft.com/office/drawing/2014/main" id="{DA603BEC-2AC8-4652-AB95-A19B97A9301F}"/>
                  </a:ext>
                </a:extLst>
              </p:cNvPr>
              <p:cNvSpPr/>
              <p:nvPr/>
            </p:nvSpPr>
            <p:spPr>
              <a:xfrm rot="5400000">
                <a:off x="6035086" y="716023"/>
                <a:ext cx="3629230"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8" name="TextBox 47">
                <a:extLst>
                  <a:ext uri="{FF2B5EF4-FFF2-40B4-BE49-F238E27FC236}">
                    <a16:creationId xmlns:a16="http://schemas.microsoft.com/office/drawing/2014/main" id="{6BD96AA2-3A15-4E0E-9463-4D7C232284E1}"/>
                  </a:ext>
                </a:extLst>
              </p:cNvPr>
              <p:cNvSpPr txBox="1"/>
              <p:nvPr/>
            </p:nvSpPr>
            <p:spPr>
              <a:xfrm>
                <a:off x="4832278" y="2792716"/>
                <a:ext cx="6550964" cy="371696"/>
              </a:xfrm>
              <a:prstGeom prst="rect">
                <a:avLst/>
              </a:prstGeom>
              <a:noFill/>
            </p:spPr>
            <p:txBody>
              <a:bodyPr wrap="square" rtlCol="0">
                <a:spAutoFit/>
              </a:bodyPr>
              <a:lstStyle/>
              <a:p>
                <a:pPr>
                  <a:buNone/>
                </a:pPr>
                <a:r>
                  <a:rPr lang="fr-FR" b="1" dirty="0">
                    <a:solidFill>
                      <a:srgbClr val="11D5FD"/>
                    </a:solidFill>
                  </a:rPr>
                  <a:t>📝 Exemple de Requête Combinée</a:t>
                </a:r>
              </a:p>
            </p:txBody>
          </p:sp>
        </p:grpSp>
        <p:sp>
          <p:nvSpPr>
            <p:cNvPr id="42" name="TextBox 41">
              <a:extLst>
                <a:ext uri="{FF2B5EF4-FFF2-40B4-BE49-F238E27FC236}">
                  <a16:creationId xmlns:a16="http://schemas.microsoft.com/office/drawing/2014/main" id="{1AF5DCB8-0233-4C90-B724-2FB669E525FA}"/>
                </a:ext>
              </a:extLst>
            </p:cNvPr>
            <p:cNvSpPr txBox="1"/>
            <p:nvPr/>
          </p:nvSpPr>
          <p:spPr>
            <a:xfrm>
              <a:off x="4821922" y="4038190"/>
              <a:ext cx="6410910" cy="1754326"/>
            </a:xfrm>
            <a:prstGeom prst="rect">
              <a:avLst/>
            </a:prstGeom>
            <a:noFill/>
          </p:spPr>
          <p:txBody>
            <a:bodyPr wrap="square" rtlCol="0">
              <a:spAutoFit/>
            </a:bodyPr>
            <a:lstStyle/>
            <a:p>
              <a:r>
                <a:rPr lang="fr-FR" b="1" dirty="0">
                  <a:solidFill>
                    <a:srgbClr val="00B0F0"/>
                  </a:solidFill>
                </a:rPr>
                <a:t>✅ Résultats :</a:t>
              </a:r>
            </a:p>
            <a:p>
              <a:pPr lvl="1"/>
              <a:r>
                <a:rPr lang="fr-FR" b="1" dirty="0">
                  <a:solidFill>
                    <a:schemeClr val="bg1"/>
                  </a:solidFill>
                </a:rPr>
                <a:t>Affiche uniquement nom et âge.</a:t>
              </a:r>
            </a:p>
            <a:p>
              <a:pPr lvl="1"/>
              <a:r>
                <a:rPr lang="fr-FR" b="1" dirty="0">
                  <a:solidFill>
                    <a:schemeClr val="bg1"/>
                  </a:solidFill>
                </a:rPr>
                <a:t>Trie les résultats par âge décroissant.</a:t>
              </a:r>
            </a:p>
            <a:p>
              <a:r>
                <a:rPr lang="fr-FR" b="1" dirty="0">
                  <a:solidFill>
                    <a:srgbClr val="00B0F0"/>
                  </a:solidFill>
                </a:rPr>
                <a:t>📊 Pourquoi l’utiliser ?</a:t>
              </a:r>
            </a:p>
            <a:p>
              <a:pPr lvl="1"/>
              <a:r>
                <a:rPr lang="fr-FR" b="1" dirty="0">
                  <a:solidFill>
                    <a:schemeClr val="bg1"/>
                  </a:solidFill>
                </a:rPr>
                <a:t>Facilite l’interprétation des données.</a:t>
              </a:r>
            </a:p>
            <a:p>
              <a:pPr lvl="1"/>
              <a:r>
                <a:rPr lang="fr-FR" b="1" dirty="0">
                  <a:solidFill>
                    <a:schemeClr val="bg1"/>
                  </a:solidFill>
                </a:rPr>
                <a:t>Permet d’obtenir des résultats précis et organisés.</a:t>
              </a:r>
              <a:endParaRPr lang="fr-MA" dirty="0">
                <a:solidFill>
                  <a:schemeClr val="bg1"/>
                </a:solidFill>
              </a:endParaRPr>
            </a:p>
          </p:txBody>
        </p:sp>
        <p:pic>
          <p:nvPicPr>
            <p:cNvPr id="46" name="Picture 45">
              <a:extLst>
                <a:ext uri="{FF2B5EF4-FFF2-40B4-BE49-F238E27FC236}">
                  <a16:creationId xmlns:a16="http://schemas.microsoft.com/office/drawing/2014/main" id="{7F38011F-2ECC-4A86-9D9D-0DB018DC2F15}"/>
                </a:ext>
              </a:extLst>
            </p:cNvPr>
            <p:cNvPicPr>
              <a:picLocks noChangeAspect="1"/>
            </p:cNvPicPr>
            <p:nvPr/>
          </p:nvPicPr>
          <p:blipFill>
            <a:blip r:embed="rId7"/>
            <a:stretch>
              <a:fillRect/>
            </a:stretch>
          </p:blipFill>
          <p:spPr>
            <a:xfrm>
              <a:off x="5297492" y="3263969"/>
              <a:ext cx="5815102" cy="5079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49" name="TextBox 48">
            <a:extLst>
              <a:ext uri="{FF2B5EF4-FFF2-40B4-BE49-F238E27FC236}">
                <a16:creationId xmlns:a16="http://schemas.microsoft.com/office/drawing/2014/main" id="{93F985E1-2CBA-4872-A993-A365346777DC}"/>
              </a:ext>
            </a:extLst>
          </p:cNvPr>
          <p:cNvSpPr txBox="1"/>
          <p:nvPr/>
        </p:nvSpPr>
        <p:spPr>
          <a:xfrm>
            <a:off x="419237" y="8190526"/>
            <a:ext cx="3549057"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Combinaison Projection &amp; Tri</a:t>
            </a:r>
            <a:endParaRPr lang="fr-MA" sz="3200" dirty="0">
              <a:latin typeface="Bahnschrift" panose="020B0502040204020203" pitchFamily="34" charset="0"/>
              <a:cs typeface="Aharoni" panose="02010803020104030203" pitchFamily="2" charset="-79"/>
            </a:endParaRPr>
          </a:p>
        </p:txBody>
      </p:sp>
    </p:spTree>
    <p:extLst>
      <p:ext uri="{BB962C8B-B14F-4D97-AF65-F5344CB8AC3E}">
        <p14:creationId xmlns:p14="http://schemas.microsoft.com/office/powerpoint/2010/main" val="8309014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9" y="373527"/>
            <a:ext cx="5280682"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Projections et Tri des données</a:t>
              </a:r>
              <a:endParaRPr lang="fr-MA" sz="2400" dirty="0">
                <a:solidFill>
                  <a:schemeClr val="tx1">
                    <a:lumMod val="75000"/>
                    <a:lumOff val="25000"/>
                  </a:schemeClr>
                </a:solidFill>
                <a:latin typeface="Fira Sans" panose="020B0503050000020004" pitchFamily="34" charset="0"/>
              </a:endParaRPr>
            </a:p>
          </p:txBody>
        </p:sp>
      </p:grpSp>
      <p:grpSp>
        <p:nvGrpSpPr>
          <p:cNvPr id="43" name="Group 42">
            <a:extLst>
              <a:ext uri="{FF2B5EF4-FFF2-40B4-BE49-F238E27FC236}">
                <a16:creationId xmlns:a16="http://schemas.microsoft.com/office/drawing/2014/main" id="{948FAE3F-44CA-4AAB-8011-02BF73E1D42D}"/>
              </a:ext>
            </a:extLst>
          </p:cNvPr>
          <p:cNvGrpSpPr/>
          <p:nvPr/>
        </p:nvGrpSpPr>
        <p:grpSpPr>
          <a:xfrm>
            <a:off x="-1574811" y="-1620000"/>
            <a:ext cx="3240000" cy="3240000"/>
            <a:chOff x="-1574811" y="-1620000"/>
            <a:chExt cx="3240000" cy="3240000"/>
          </a:xfrm>
        </p:grpSpPr>
        <p:sp>
          <p:nvSpPr>
            <p:cNvPr id="44" name="Oval 43">
              <a:extLst>
                <a:ext uri="{FF2B5EF4-FFF2-40B4-BE49-F238E27FC236}">
                  <a16:creationId xmlns:a16="http://schemas.microsoft.com/office/drawing/2014/main" id="{5D0AF155-FC91-4A75-ACD4-E0D37657FF9C}"/>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5" name="TextBox 44">
              <a:extLst>
                <a:ext uri="{FF2B5EF4-FFF2-40B4-BE49-F238E27FC236}">
                  <a16:creationId xmlns:a16="http://schemas.microsoft.com/office/drawing/2014/main" id="{164EE815-FE8A-4AD8-896B-041684CA98D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3</a:t>
              </a:r>
            </a:p>
          </p:txBody>
        </p:sp>
      </p:grpSp>
      <p:sp>
        <p:nvSpPr>
          <p:cNvPr id="19" name="TextBox 18">
            <a:extLst>
              <a:ext uri="{FF2B5EF4-FFF2-40B4-BE49-F238E27FC236}">
                <a16:creationId xmlns:a16="http://schemas.microsoft.com/office/drawing/2014/main" id="{5FCAFBD8-9A0E-4C13-B37A-18C2E5DBD104}"/>
              </a:ext>
            </a:extLst>
          </p:cNvPr>
          <p:cNvSpPr txBox="1"/>
          <p:nvPr/>
        </p:nvSpPr>
        <p:spPr>
          <a:xfrm>
            <a:off x="266837" y="4675495"/>
            <a:ext cx="3549057"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Combinaison Projection &amp; Tri</a:t>
            </a:r>
            <a:endParaRPr lang="fr-MA" sz="3200" dirty="0">
              <a:latin typeface="Bahnschrift" panose="020B0502040204020203" pitchFamily="34" charset="0"/>
              <a:cs typeface="Aharoni" panose="02010803020104030203" pitchFamily="2" charset="-79"/>
            </a:endParaRPr>
          </a:p>
        </p:txBody>
      </p:sp>
      <p:grpSp>
        <p:nvGrpSpPr>
          <p:cNvPr id="25" name="Group 24">
            <a:extLst>
              <a:ext uri="{FF2B5EF4-FFF2-40B4-BE49-F238E27FC236}">
                <a16:creationId xmlns:a16="http://schemas.microsoft.com/office/drawing/2014/main" id="{B7875A44-07C0-486E-903B-E5781528EE27}"/>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170F1E29-D42D-4A68-8E2A-A97048D0C8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97E68790-2EA6-4068-8902-4A110D5BE391}"/>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28" name="Picture 27">
            <a:extLst>
              <a:ext uri="{FF2B5EF4-FFF2-40B4-BE49-F238E27FC236}">
                <a16:creationId xmlns:a16="http://schemas.microsoft.com/office/drawing/2014/main" id="{8A76292C-7882-4ECA-8F1B-378971C042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234" y="3616539"/>
            <a:ext cx="843303" cy="843303"/>
          </a:xfrm>
          <a:prstGeom prst="rect">
            <a:avLst/>
          </a:prstGeom>
        </p:spPr>
      </p:pic>
      <p:grpSp>
        <p:nvGrpSpPr>
          <p:cNvPr id="2" name="Group 1">
            <a:extLst>
              <a:ext uri="{FF2B5EF4-FFF2-40B4-BE49-F238E27FC236}">
                <a16:creationId xmlns:a16="http://schemas.microsoft.com/office/drawing/2014/main" id="{FA4A8037-EF32-4160-84A5-E7A24DD2EA7C}"/>
              </a:ext>
            </a:extLst>
          </p:cNvPr>
          <p:cNvGrpSpPr/>
          <p:nvPr/>
        </p:nvGrpSpPr>
        <p:grpSpPr>
          <a:xfrm>
            <a:off x="4203197" y="2105464"/>
            <a:ext cx="7172945" cy="3606147"/>
            <a:chOff x="4203197" y="2547913"/>
            <a:chExt cx="7172945" cy="3606147"/>
          </a:xfrm>
        </p:grpSpPr>
        <p:grpSp>
          <p:nvGrpSpPr>
            <p:cNvPr id="17" name="Group 16">
              <a:extLst>
                <a:ext uri="{FF2B5EF4-FFF2-40B4-BE49-F238E27FC236}">
                  <a16:creationId xmlns:a16="http://schemas.microsoft.com/office/drawing/2014/main" id="{A1FC7D05-67E2-4FFF-BAE0-B675D16BB1F7}"/>
                </a:ext>
              </a:extLst>
            </p:cNvPr>
            <p:cNvGrpSpPr/>
            <p:nvPr/>
          </p:nvGrpSpPr>
          <p:grpSpPr>
            <a:xfrm>
              <a:off x="4203197" y="2547913"/>
              <a:ext cx="7172945" cy="3606147"/>
              <a:chOff x="4203197" y="2547912"/>
              <a:chExt cx="7293007" cy="3629230"/>
            </a:xfrm>
          </p:grpSpPr>
          <p:sp>
            <p:nvSpPr>
              <p:cNvPr id="18" name="Rectangle: Rounded Corners 17">
                <a:extLst>
                  <a:ext uri="{FF2B5EF4-FFF2-40B4-BE49-F238E27FC236}">
                    <a16:creationId xmlns:a16="http://schemas.microsoft.com/office/drawing/2014/main" id="{34EF5FCA-5816-4829-83CB-567081F8BCEB}"/>
                  </a:ext>
                </a:extLst>
              </p:cNvPr>
              <p:cNvSpPr/>
              <p:nvPr/>
            </p:nvSpPr>
            <p:spPr>
              <a:xfrm rot="5400000">
                <a:off x="6035086" y="716023"/>
                <a:ext cx="3629230"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D66F8AB1-2FD1-45BA-B701-E3D8A99F04D7}"/>
                  </a:ext>
                </a:extLst>
              </p:cNvPr>
              <p:cNvSpPr txBox="1"/>
              <p:nvPr/>
            </p:nvSpPr>
            <p:spPr>
              <a:xfrm>
                <a:off x="4832278" y="2792716"/>
                <a:ext cx="6550964" cy="371696"/>
              </a:xfrm>
              <a:prstGeom prst="rect">
                <a:avLst/>
              </a:prstGeom>
              <a:noFill/>
            </p:spPr>
            <p:txBody>
              <a:bodyPr wrap="square" rtlCol="0">
                <a:spAutoFit/>
              </a:bodyPr>
              <a:lstStyle/>
              <a:p>
                <a:pPr>
                  <a:buNone/>
                </a:pPr>
                <a:r>
                  <a:rPr lang="fr-FR" b="1" dirty="0">
                    <a:solidFill>
                      <a:srgbClr val="11D5FD"/>
                    </a:solidFill>
                  </a:rPr>
                  <a:t>📝 Exemple de Requête Combinée</a:t>
                </a:r>
              </a:p>
            </p:txBody>
          </p:sp>
        </p:grpSp>
        <p:sp>
          <p:nvSpPr>
            <p:cNvPr id="29" name="TextBox 28">
              <a:extLst>
                <a:ext uri="{FF2B5EF4-FFF2-40B4-BE49-F238E27FC236}">
                  <a16:creationId xmlns:a16="http://schemas.microsoft.com/office/drawing/2014/main" id="{3202C3E5-9749-477A-A505-919BBF10F0C8}"/>
                </a:ext>
              </a:extLst>
            </p:cNvPr>
            <p:cNvSpPr txBox="1"/>
            <p:nvPr/>
          </p:nvSpPr>
          <p:spPr>
            <a:xfrm>
              <a:off x="4821922" y="4038190"/>
              <a:ext cx="6410910" cy="1754326"/>
            </a:xfrm>
            <a:prstGeom prst="rect">
              <a:avLst/>
            </a:prstGeom>
            <a:noFill/>
          </p:spPr>
          <p:txBody>
            <a:bodyPr wrap="square" rtlCol="0">
              <a:spAutoFit/>
            </a:bodyPr>
            <a:lstStyle/>
            <a:p>
              <a:r>
                <a:rPr lang="fr-FR" b="1" dirty="0">
                  <a:solidFill>
                    <a:srgbClr val="00B0F0"/>
                  </a:solidFill>
                </a:rPr>
                <a:t>✅ Résultats :</a:t>
              </a:r>
            </a:p>
            <a:p>
              <a:pPr lvl="1"/>
              <a:r>
                <a:rPr lang="fr-FR" b="1" dirty="0">
                  <a:solidFill>
                    <a:schemeClr val="bg1"/>
                  </a:solidFill>
                </a:rPr>
                <a:t>Affiche uniquement nom et âge.</a:t>
              </a:r>
            </a:p>
            <a:p>
              <a:pPr lvl="1"/>
              <a:r>
                <a:rPr lang="fr-FR" b="1" dirty="0">
                  <a:solidFill>
                    <a:schemeClr val="bg1"/>
                  </a:solidFill>
                </a:rPr>
                <a:t>Trie les résultats par âge décroissant.</a:t>
              </a:r>
            </a:p>
            <a:p>
              <a:r>
                <a:rPr lang="fr-FR" b="1" dirty="0">
                  <a:solidFill>
                    <a:srgbClr val="00B0F0"/>
                  </a:solidFill>
                </a:rPr>
                <a:t>📊 Pourquoi l’utiliser ?</a:t>
              </a:r>
            </a:p>
            <a:p>
              <a:pPr lvl="1"/>
              <a:r>
                <a:rPr lang="fr-FR" b="1" dirty="0">
                  <a:solidFill>
                    <a:schemeClr val="bg1"/>
                  </a:solidFill>
                </a:rPr>
                <a:t>Facilite l’interprétation des données.</a:t>
              </a:r>
            </a:p>
            <a:p>
              <a:pPr lvl="1"/>
              <a:r>
                <a:rPr lang="fr-FR" b="1" dirty="0">
                  <a:solidFill>
                    <a:schemeClr val="bg1"/>
                  </a:solidFill>
                </a:rPr>
                <a:t>Permet d’obtenir des résultats précis et organisés.</a:t>
              </a:r>
              <a:endParaRPr lang="fr-MA" dirty="0">
                <a:solidFill>
                  <a:schemeClr val="bg1"/>
                </a:solidFill>
              </a:endParaRPr>
            </a:p>
          </p:txBody>
        </p:sp>
        <p:pic>
          <p:nvPicPr>
            <p:cNvPr id="4" name="Picture 3">
              <a:extLst>
                <a:ext uri="{FF2B5EF4-FFF2-40B4-BE49-F238E27FC236}">
                  <a16:creationId xmlns:a16="http://schemas.microsoft.com/office/drawing/2014/main" id="{45C19780-4908-44B1-84A5-A7E5C6090384}"/>
                </a:ext>
              </a:extLst>
            </p:cNvPr>
            <p:cNvPicPr>
              <a:picLocks noChangeAspect="1"/>
            </p:cNvPicPr>
            <p:nvPr/>
          </p:nvPicPr>
          <p:blipFill>
            <a:blip r:embed="rId5"/>
            <a:stretch>
              <a:fillRect/>
            </a:stretch>
          </p:blipFill>
          <p:spPr>
            <a:xfrm>
              <a:off x="5297492" y="3263969"/>
              <a:ext cx="5815102" cy="5079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20" name="TextBox 19">
            <a:extLst>
              <a:ext uri="{FF2B5EF4-FFF2-40B4-BE49-F238E27FC236}">
                <a16:creationId xmlns:a16="http://schemas.microsoft.com/office/drawing/2014/main" id="{D982A2EC-2F54-46AD-8C9F-3E0EC288905B}"/>
              </a:ext>
            </a:extLst>
          </p:cNvPr>
          <p:cNvSpPr txBox="1"/>
          <p:nvPr/>
        </p:nvSpPr>
        <p:spPr>
          <a:xfrm>
            <a:off x="-8252819" y="4768901"/>
            <a:ext cx="3549057"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Tri des Données (sort())</a:t>
            </a:r>
            <a:endParaRPr lang="fr-MA" sz="3200" dirty="0">
              <a:latin typeface="Bahnschrift" panose="020B0502040204020203" pitchFamily="34" charset="0"/>
              <a:cs typeface="Aharoni" panose="02010803020104030203" pitchFamily="2" charset="-79"/>
            </a:endParaRPr>
          </a:p>
        </p:txBody>
      </p:sp>
      <p:grpSp>
        <p:nvGrpSpPr>
          <p:cNvPr id="21" name="Group 20">
            <a:extLst>
              <a:ext uri="{FF2B5EF4-FFF2-40B4-BE49-F238E27FC236}">
                <a16:creationId xmlns:a16="http://schemas.microsoft.com/office/drawing/2014/main" id="{05350D69-B7CC-4B56-B81E-346209742E9E}"/>
              </a:ext>
            </a:extLst>
          </p:cNvPr>
          <p:cNvGrpSpPr/>
          <p:nvPr/>
        </p:nvGrpSpPr>
        <p:grpSpPr>
          <a:xfrm>
            <a:off x="16191113" y="2082120"/>
            <a:ext cx="7172945" cy="4530148"/>
            <a:chOff x="4203197" y="2547912"/>
            <a:chExt cx="7293007" cy="4559145"/>
          </a:xfrm>
        </p:grpSpPr>
        <p:sp>
          <p:nvSpPr>
            <p:cNvPr id="22" name="Rectangle: Rounded Corners 21">
              <a:extLst>
                <a:ext uri="{FF2B5EF4-FFF2-40B4-BE49-F238E27FC236}">
                  <a16:creationId xmlns:a16="http://schemas.microsoft.com/office/drawing/2014/main" id="{178796A3-918C-48B7-A01B-01FDC8AD919B}"/>
                </a:ext>
              </a:extLst>
            </p:cNvPr>
            <p:cNvSpPr/>
            <p:nvPr/>
          </p:nvSpPr>
          <p:spPr>
            <a:xfrm rot="5400000">
              <a:off x="5570128" y="1180981"/>
              <a:ext cx="4559145"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4" name="TextBox 23">
              <a:extLst>
                <a:ext uri="{FF2B5EF4-FFF2-40B4-BE49-F238E27FC236}">
                  <a16:creationId xmlns:a16="http://schemas.microsoft.com/office/drawing/2014/main" id="{E6B59C68-EF84-4B8C-8F51-0FD44AB49502}"/>
                </a:ext>
              </a:extLst>
            </p:cNvPr>
            <p:cNvSpPr txBox="1"/>
            <p:nvPr/>
          </p:nvSpPr>
          <p:spPr>
            <a:xfrm>
              <a:off x="4690240" y="2677678"/>
              <a:ext cx="6550964" cy="4429377"/>
            </a:xfrm>
            <a:prstGeom prst="rect">
              <a:avLst/>
            </a:prstGeom>
            <a:noFill/>
          </p:spPr>
          <p:txBody>
            <a:bodyPr wrap="square" rtlCol="0">
              <a:spAutoFit/>
            </a:bodyPr>
            <a:lstStyle/>
            <a:p>
              <a:pPr>
                <a:buNone/>
              </a:pPr>
              <a:r>
                <a:rPr lang="fr-FR" sz="2000" b="1" dirty="0">
                  <a:solidFill>
                    <a:srgbClr val="11D5FD"/>
                  </a:solidFill>
                </a:rPr>
                <a:t>⚡ 1. Efficacité</a:t>
              </a:r>
            </a:p>
            <a:p>
              <a:pPr lvl="1"/>
              <a:r>
                <a:rPr lang="fr-FR" sz="2000" b="1" dirty="0">
                  <a:solidFill>
                    <a:schemeClr val="bg1"/>
                  </a:solidFill>
                </a:rPr>
                <a:t>✅ Moins de données transférées = meilleures performances.</a:t>
              </a:r>
            </a:p>
            <a:p>
              <a:pPr>
                <a:buNone/>
              </a:pPr>
              <a:endParaRPr lang="fr-FR" sz="2000" b="1" dirty="0">
                <a:solidFill>
                  <a:srgbClr val="11D5FD"/>
                </a:solidFill>
              </a:endParaRPr>
            </a:p>
            <a:p>
              <a:pPr>
                <a:buNone/>
              </a:pPr>
              <a:r>
                <a:rPr lang="fr-FR" sz="2000" b="1" dirty="0">
                  <a:solidFill>
                    <a:srgbClr val="11D5FD"/>
                  </a:solidFill>
                </a:rPr>
                <a:t>📖 2. Lisibilité</a:t>
              </a:r>
            </a:p>
            <a:p>
              <a:pPr lvl="1"/>
              <a:r>
                <a:rPr lang="fr-FR" sz="2000" b="1" dirty="0">
                  <a:solidFill>
                    <a:schemeClr val="bg1"/>
                  </a:solidFill>
                </a:rPr>
                <a:t>✅ Résultats plus clairs et plus faciles à analyser.</a:t>
              </a:r>
            </a:p>
            <a:p>
              <a:pPr>
                <a:buNone/>
              </a:pPr>
              <a:endParaRPr lang="fr-FR" sz="2000" b="1" dirty="0">
                <a:solidFill>
                  <a:srgbClr val="11D5FD"/>
                </a:solidFill>
              </a:endParaRPr>
            </a:p>
            <a:p>
              <a:pPr>
                <a:buNone/>
              </a:pPr>
              <a:r>
                <a:rPr lang="fr-FR" sz="2000" b="1" dirty="0">
                  <a:solidFill>
                    <a:srgbClr val="11D5FD"/>
                  </a:solidFill>
                </a:rPr>
                <a:t>🚀 3. Performance</a:t>
              </a:r>
            </a:p>
            <a:p>
              <a:pPr lvl="1"/>
              <a:r>
                <a:rPr lang="fr-FR" sz="2000" b="1" dirty="0">
                  <a:solidFill>
                    <a:schemeClr val="bg1"/>
                  </a:solidFill>
                </a:rPr>
                <a:t>✅ Tri rapide pour mettre en avant les informations clés.</a:t>
              </a:r>
            </a:p>
            <a:p>
              <a:pPr lvl="1"/>
              <a:endParaRPr lang="fr-FR" sz="2000" b="1" dirty="0">
                <a:solidFill>
                  <a:schemeClr val="bg1"/>
                </a:solidFill>
              </a:endParaRPr>
            </a:p>
            <a:p>
              <a:pPr>
                <a:buNone/>
              </a:pPr>
              <a:r>
                <a:rPr lang="fr-FR" sz="2000" b="1" dirty="0">
                  <a:solidFill>
                    <a:srgbClr val="11D5FD"/>
                  </a:solidFill>
                </a:rPr>
                <a:t>📊 4. Utilité dans les Analyses</a:t>
              </a:r>
            </a:p>
            <a:p>
              <a:pPr lvl="1"/>
              <a:r>
                <a:rPr lang="fr-FR" sz="2000" b="1" dirty="0">
                  <a:solidFill>
                    <a:schemeClr val="bg1"/>
                  </a:solidFill>
                </a:rPr>
                <a:t>✅ Idéal pour les rapports, tableaux de bord et prises de décision.</a:t>
              </a:r>
            </a:p>
          </p:txBody>
        </p:sp>
      </p:grpSp>
      <p:sp>
        <p:nvSpPr>
          <p:cNvPr id="30" name="TextBox 29">
            <a:extLst>
              <a:ext uri="{FF2B5EF4-FFF2-40B4-BE49-F238E27FC236}">
                <a16:creationId xmlns:a16="http://schemas.microsoft.com/office/drawing/2014/main" id="{FCF54100-5E0E-48CE-82C7-5882B906B682}"/>
              </a:ext>
            </a:extLst>
          </p:cNvPr>
          <p:cNvSpPr txBox="1"/>
          <p:nvPr/>
        </p:nvSpPr>
        <p:spPr>
          <a:xfrm>
            <a:off x="12123166" y="1383045"/>
            <a:ext cx="866761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Pourquoi Utiliser la Projection et le Tri ?</a:t>
            </a:r>
            <a:endParaRPr lang="fr-MA" sz="3200" dirty="0">
              <a:latin typeface="Bahnschrift" panose="020B0502040204020203" pitchFamily="34" charset="0"/>
              <a:cs typeface="Aharoni" panose="02010803020104030203" pitchFamily="2" charset="-79"/>
            </a:endParaRPr>
          </a:p>
        </p:txBody>
      </p:sp>
      <p:pic>
        <p:nvPicPr>
          <p:cNvPr id="31" name="Picture 30">
            <a:extLst>
              <a:ext uri="{FF2B5EF4-FFF2-40B4-BE49-F238E27FC236}">
                <a16:creationId xmlns:a16="http://schemas.microsoft.com/office/drawing/2014/main" id="{72FCB03F-DADF-4CF7-BCA6-091CD2CA3C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05775" y="2704881"/>
            <a:ext cx="3074824" cy="3074824"/>
          </a:xfrm>
          <a:prstGeom prst="rect">
            <a:avLst/>
          </a:prstGeom>
        </p:spPr>
      </p:pic>
    </p:spTree>
    <p:extLst>
      <p:ext uri="{BB962C8B-B14F-4D97-AF65-F5344CB8AC3E}">
        <p14:creationId xmlns:p14="http://schemas.microsoft.com/office/powerpoint/2010/main" val="4008792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4" name="Group 93">
            <a:extLst>
              <a:ext uri="{FF2B5EF4-FFF2-40B4-BE49-F238E27FC236}">
                <a16:creationId xmlns:a16="http://schemas.microsoft.com/office/drawing/2014/main" id="{802AD0EF-2EA2-46D2-913D-6FC22C19A6CF}"/>
              </a:ext>
            </a:extLst>
          </p:cNvPr>
          <p:cNvGrpSpPr/>
          <p:nvPr/>
        </p:nvGrpSpPr>
        <p:grpSpPr>
          <a:xfrm>
            <a:off x="12661900" y="-19050"/>
            <a:ext cx="4978400" cy="6865374"/>
            <a:chOff x="7213600" y="-19050"/>
            <a:chExt cx="4978400" cy="6865374"/>
          </a:xfrm>
        </p:grpSpPr>
        <p:sp>
          <p:nvSpPr>
            <p:cNvPr id="95" name="Rectangle 94">
              <a:extLst>
                <a:ext uri="{FF2B5EF4-FFF2-40B4-BE49-F238E27FC236}">
                  <a16:creationId xmlns:a16="http://schemas.microsoft.com/office/drawing/2014/main" id="{B476FB9F-A9D6-45D5-9AD5-3C01F4F5A6C1}"/>
                </a:ext>
              </a:extLst>
            </p:cNvPr>
            <p:cNvSpPr/>
            <p:nvPr/>
          </p:nvSpPr>
          <p:spPr>
            <a:xfrm>
              <a:off x="7213600" y="-19050"/>
              <a:ext cx="4978400" cy="6865374"/>
            </a:xfrm>
            <a:prstGeom prst="rect">
              <a:avLst/>
            </a:prstGeom>
            <a:solidFill>
              <a:srgbClr val="FF0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96" name="Oval 95">
              <a:extLst>
                <a:ext uri="{FF2B5EF4-FFF2-40B4-BE49-F238E27FC236}">
                  <a16:creationId xmlns:a16="http://schemas.microsoft.com/office/drawing/2014/main" id="{7965A03B-CAED-444F-B17B-4BA8C93F66F5}"/>
                </a:ext>
              </a:extLst>
            </p:cNvPr>
            <p:cNvSpPr/>
            <p:nvPr/>
          </p:nvSpPr>
          <p:spPr>
            <a:xfrm>
              <a:off x="8810902" y="1219812"/>
              <a:ext cx="1872000" cy="18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97" name="TextBox 96">
              <a:extLst>
                <a:ext uri="{FF2B5EF4-FFF2-40B4-BE49-F238E27FC236}">
                  <a16:creationId xmlns:a16="http://schemas.microsoft.com/office/drawing/2014/main" id="{77930EC3-F1AE-4969-B9DA-64743F63918E}"/>
                </a:ext>
              </a:extLst>
            </p:cNvPr>
            <p:cNvSpPr txBox="1"/>
            <p:nvPr/>
          </p:nvSpPr>
          <p:spPr>
            <a:xfrm>
              <a:off x="8523231" y="217887"/>
              <a:ext cx="2520117" cy="923330"/>
            </a:xfrm>
            <a:prstGeom prst="rect">
              <a:avLst/>
            </a:prstGeom>
            <a:noFill/>
            <a:effectLst>
              <a:outerShdw blurRad="50800" dist="50800" dir="5400000" algn="ctr" rotWithShape="0">
                <a:schemeClr val="tx1"/>
              </a:outerShdw>
            </a:effectLst>
          </p:spPr>
          <p:txBody>
            <a:bodyPr wrap="square" rtlCol="0">
              <a:spAutoFit/>
            </a:bodyPr>
            <a:lstStyle/>
            <a:p>
              <a:r>
                <a:rPr lang="fr-MA" sz="5400" b="1" dirty="0">
                  <a:solidFill>
                    <a:schemeClr val="bg1"/>
                  </a:solidFill>
                  <a:latin typeface="Aharoni" panose="02010803020104030203" pitchFamily="2" charset="-79"/>
                  <a:cs typeface="Aharoni" panose="02010803020104030203" pitchFamily="2" charset="-79"/>
                </a:rPr>
                <a:t>NoSQL</a:t>
              </a:r>
            </a:p>
          </p:txBody>
        </p:sp>
        <p:pic>
          <p:nvPicPr>
            <p:cNvPr id="98" name="Picture 97">
              <a:extLst>
                <a:ext uri="{FF2B5EF4-FFF2-40B4-BE49-F238E27FC236}">
                  <a16:creationId xmlns:a16="http://schemas.microsoft.com/office/drawing/2014/main" id="{700DC510-7E8D-4427-9355-2D9FD01CA6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06878" y="1317500"/>
              <a:ext cx="1752825" cy="1752825"/>
            </a:xfrm>
            <a:prstGeom prst="rect">
              <a:avLst/>
            </a:prstGeom>
          </p:spPr>
        </p:pic>
        <p:grpSp>
          <p:nvGrpSpPr>
            <p:cNvPr id="99" name="Group 98">
              <a:extLst>
                <a:ext uri="{FF2B5EF4-FFF2-40B4-BE49-F238E27FC236}">
                  <a16:creationId xmlns:a16="http://schemas.microsoft.com/office/drawing/2014/main" id="{51B94ACB-1181-4574-AA53-1EA41C78CBB0}"/>
                </a:ext>
              </a:extLst>
            </p:cNvPr>
            <p:cNvGrpSpPr/>
            <p:nvPr/>
          </p:nvGrpSpPr>
          <p:grpSpPr>
            <a:xfrm>
              <a:off x="8684255" y="3346985"/>
              <a:ext cx="2359093" cy="2087506"/>
              <a:chOff x="8300610" y="3360182"/>
              <a:chExt cx="3082131" cy="2816117"/>
            </a:xfrm>
          </p:grpSpPr>
          <p:pic>
            <p:nvPicPr>
              <p:cNvPr id="102" name="Picture 101">
                <a:extLst>
                  <a:ext uri="{FF2B5EF4-FFF2-40B4-BE49-F238E27FC236}">
                    <a16:creationId xmlns:a16="http://schemas.microsoft.com/office/drawing/2014/main" id="{AF654A8C-A76F-481D-B34A-08F06D235E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99430" y="3360182"/>
                <a:ext cx="1284275" cy="1284275"/>
              </a:xfrm>
              <a:prstGeom prst="rect">
                <a:avLst/>
              </a:prstGeom>
            </p:spPr>
          </p:pic>
          <p:pic>
            <p:nvPicPr>
              <p:cNvPr id="103" name="Picture 102">
                <a:extLst>
                  <a:ext uri="{FF2B5EF4-FFF2-40B4-BE49-F238E27FC236}">
                    <a16:creationId xmlns:a16="http://schemas.microsoft.com/office/drawing/2014/main" id="{070D731C-DF88-4ED0-B220-9B11E83913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50020" y="4129952"/>
                <a:ext cx="1284275" cy="1284275"/>
              </a:xfrm>
              <a:prstGeom prst="rect">
                <a:avLst/>
              </a:prstGeom>
            </p:spPr>
          </p:pic>
          <p:pic>
            <p:nvPicPr>
              <p:cNvPr id="104" name="Picture 103">
                <a:extLst>
                  <a:ext uri="{FF2B5EF4-FFF2-40B4-BE49-F238E27FC236}">
                    <a16:creationId xmlns:a16="http://schemas.microsoft.com/office/drawing/2014/main" id="{5E55EF6B-2AF7-418D-8BC7-5867FDEB32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00610" y="4892024"/>
                <a:ext cx="1284275" cy="1284275"/>
              </a:xfrm>
              <a:prstGeom prst="rect">
                <a:avLst/>
              </a:prstGeom>
            </p:spPr>
          </p:pic>
          <p:pic>
            <p:nvPicPr>
              <p:cNvPr id="105" name="Picture 104">
                <a:extLst>
                  <a:ext uri="{FF2B5EF4-FFF2-40B4-BE49-F238E27FC236}">
                    <a16:creationId xmlns:a16="http://schemas.microsoft.com/office/drawing/2014/main" id="{5FF71771-7898-42FF-A44B-5232DEE1C2D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49056" y="4129952"/>
                <a:ext cx="1284275" cy="1284275"/>
              </a:xfrm>
              <a:prstGeom prst="rect">
                <a:avLst/>
              </a:prstGeom>
            </p:spPr>
          </p:pic>
          <p:pic>
            <p:nvPicPr>
              <p:cNvPr id="106" name="Picture 105">
                <a:extLst>
                  <a:ext uri="{FF2B5EF4-FFF2-40B4-BE49-F238E27FC236}">
                    <a16:creationId xmlns:a16="http://schemas.microsoft.com/office/drawing/2014/main" id="{0D4BD2A1-DF8D-4F72-A8E9-4EFEB37670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98466" y="4892024"/>
                <a:ext cx="1284275" cy="1284275"/>
              </a:xfrm>
              <a:prstGeom prst="rect">
                <a:avLst/>
              </a:prstGeom>
            </p:spPr>
          </p:pic>
        </p:grpSp>
        <p:pic>
          <p:nvPicPr>
            <p:cNvPr id="100" name="Picture 99">
              <a:extLst>
                <a:ext uri="{FF2B5EF4-FFF2-40B4-BE49-F238E27FC236}">
                  <a16:creationId xmlns:a16="http://schemas.microsoft.com/office/drawing/2014/main" id="{5112E13D-2CC0-49D5-A059-CC3AC18F774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95686" y="5569394"/>
              <a:ext cx="1269223" cy="1269223"/>
            </a:xfrm>
            <a:prstGeom prst="rect">
              <a:avLst/>
            </a:prstGeom>
          </p:spPr>
        </p:pic>
        <p:pic>
          <p:nvPicPr>
            <p:cNvPr id="101" name="Graphic 100">
              <a:extLst>
                <a:ext uri="{FF2B5EF4-FFF2-40B4-BE49-F238E27FC236}">
                  <a16:creationId xmlns:a16="http://schemas.microsoft.com/office/drawing/2014/main" id="{5CE891A1-D57B-4B29-ADE0-57F27DED58B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20129583">
              <a:off x="7274065" y="4801795"/>
              <a:ext cx="1758950" cy="1758950"/>
            </a:xfrm>
            <a:prstGeom prst="rect">
              <a:avLst/>
            </a:prstGeom>
          </p:spPr>
        </p:pic>
      </p:grpSp>
      <p:grpSp>
        <p:nvGrpSpPr>
          <p:cNvPr id="122" name="Group 121">
            <a:extLst>
              <a:ext uri="{FF2B5EF4-FFF2-40B4-BE49-F238E27FC236}">
                <a16:creationId xmlns:a16="http://schemas.microsoft.com/office/drawing/2014/main" id="{06AB81B3-FFF8-417E-A33F-EA23DD15E3F3}"/>
              </a:ext>
            </a:extLst>
          </p:cNvPr>
          <p:cNvGrpSpPr/>
          <p:nvPr/>
        </p:nvGrpSpPr>
        <p:grpSpPr>
          <a:xfrm>
            <a:off x="-5791200" y="0"/>
            <a:ext cx="7128000" cy="7324294"/>
            <a:chOff x="0" y="0"/>
            <a:chExt cx="7128000" cy="7324294"/>
          </a:xfrm>
        </p:grpSpPr>
        <p:sp>
          <p:nvSpPr>
            <p:cNvPr id="123" name="Rectangle 122">
              <a:extLst>
                <a:ext uri="{FF2B5EF4-FFF2-40B4-BE49-F238E27FC236}">
                  <a16:creationId xmlns:a16="http://schemas.microsoft.com/office/drawing/2014/main" id="{1EC25BC8-2B66-4A69-A079-057B4F7CCEFA}"/>
                </a:ext>
              </a:extLst>
            </p:cNvPr>
            <p:cNvSpPr/>
            <p:nvPr/>
          </p:nvSpPr>
          <p:spPr>
            <a:xfrm>
              <a:off x="0" y="0"/>
              <a:ext cx="7128000" cy="6865374"/>
            </a:xfrm>
            <a:prstGeom prst="rect">
              <a:avLst/>
            </a:prstGeom>
            <a:solidFill>
              <a:srgbClr val="0172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24" name="Oval 123">
              <a:extLst>
                <a:ext uri="{FF2B5EF4-FFF2-40B4-BE49-F238E27FC236}">
                  <a16:creationId xmlns:a16="http://schemas.microsoft.com/office/drawing/2014/main" id="{E60EE700-A28E-4252-9CBF-FB66DEA70B3A}"/>
                </a:ext>
              </a:extLst>
            </p:cNvPr>
            <p:cNvSpPr/>
            <p:nvPr/>
          </p:nvSpPr>
          <p:spPr>
            <a:xfrm>
              <a:off x="3816691" y="1120037"/>
              <a:ext cx="1872000" cy="18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25" name="TextBox 124">
              <a:extLst>
                <a:ext uri="{FF2B5EF4-FFF2-40B4-BE49-F238E27FC236}">
                  <a16:creationId xmlns:a16="http://schemas.microsoft.com/office/drawing/2014/main" id="{7225D455-F526-4BF2-98F7-AACD2AE52DC2}"/>
                </a:ext>
              </a:extLst>
            </p:cNvPr>
            <p:cNvSpPr txBox="1"/>
            <p:nvPr/>
          </p:nvSpPr>
          <p:spPr>
            <a:xfrm>
              <a:off x="4029783" y="217887"/>
              <a:ext cx="1617017" cy="923330"/>
            </a:xfrm>
            <a:prstGeom prst="rect">
              <a:avLst/>
            </a:prstGeom>
            <a:noFill/>
            <a:effectLst>
              <a:outerShdw blurRad="50800" dist="38100" dir="5400000" algn="t" rotWithShape="0">
                <a:prstClr val="black"/>
              </a:outerShdw>
            </a:effectLst>
          </p:spPr>
          <p:txBody>
            <a:bodyPr wrap="square" rtlCol="0">
              <a:spAutoFit/>
            </a:bodyPr>
            <a:lstStyle/>
            <a:p>
              <a:r>
                <a:rPr lang="fr-MA" sz="5400" b="1" dirty="0">
                  <a:solidFill>
                    <a:schemeClr val="bg1"/>
                  </a:solidFill>
                  <a:latin typeface="Aharoni" panose="02010803020104030203" pitchFamily="2" charset="-79"/>
                  <a:cs typeface="Aharoni" panose="02010803020104030203" pitchFamily="2" charset="-79"/>
                </a:rPr>
                <a:t>SQL</a:t>
              </a:r>
            </a:p>
          </p:txBody>
        </p:sp>
        <p:pic>
          <p:nvPicPr>
            <p:cNvPr id="126" name="Graphic 125">
              <a:extLst>
                <a:ext uri="{FF2B5EF4-FFF2-40B4-BE49-F238E27FC236}">
                  <a16:creationId xmlns:a16="http://schemas.microsoft.com/office/drawing/2014/main" id="{5E26D97B-C57C-42B2-A3EA-65D2E948675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983988" y="2937124"/>
              <a:ext cx="2056898" cy="1455310"/>
            </a:xfrm>
            <a:prstGeom prst="rect">
              <a:avLst/>
            </a:prstGeom>
          </p:spPr>
        </p:pic>
        <p:pic>
          <p:nvPicPr>
            <p:cNvPr id="127" name="Graphic 126">
              <a:extLst>
                <a:ext uri="{FF2B5EF4-FFF2-40B4-BE49-F238E27FC236}">
                  <a16:creationId xmlns:a16="http://schemas.microsoft.com/office/drawing/2014/main" id="{C6B66397-B838-4468-B35F-E588761E9C9A}"/>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2915354" y="5319561"/>
              <a:ext cx="1219200" cy="1219200"/>
            </a:xfrm>
            <a:prstGeom prst="rect">
              <a:avLst/>
            </a:prstGeom>
          </p:spPr>
        </p:pic>
        <p:pic>
          <p:nvPicPr>
            <p:cNvPr id="128" name="Graphic 127">
              <a:extLst>
                <a:ext uri="{FF2B5EF4-FFF2-40B4-BE49-F238E27FC236}">
                  <a16:creationId xmlns:a16="http://schemas.microsoft.com/office/drawing/2014/main" id="{CEE638E4-BEF7-4AA1-9999-59BF4344E620}"/>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813840" y="5056004"/>
              <a:ext cx="2268290" cy="2268290"/>
            </a:xfrm>
            <a:prstGeom prst="rect">
              <a:avLst/>
            </a:prstGeom>
          </p:spPr>
        </p:pic>
        <p:pic>
          <p:nvPicPr>
            <p:cNvPr id="129" name="Picture 128">
              <a:extLst>
                <a:ext uri="{FF2B5EF4-FFF2-40B4-BE49-F238E27FC236}">
                  <a16:creationId xmlns:a16="http://schemas.microsoft.com/office/drawing/2014/main" id="{135196AF-1711-4637-A518-4798A1FC330D}"/>
                </a:ext>
              </a:extLst>
            </p:cNvPr>
            <p:cNvPicPr>
              <a:picLocks noChangeAspect="1"/>
            </p:cNvPicPr>
            <p:nvPr/>
          </p:nvPicPr>
          <p:blipFill>
            <a:blip r:embed="rId1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671326" y="4332273"/>
              <a:ext cx="1030028" cy="1030028"/>
            </a:xfrm>
            <a:prstGeom prst="rect">
              <a:avLst/>
            </a:prstGeom>
          </p:spPr>
        </p:pic>
        <p:pic>
          <p:nvPicPr>
            <p:cNvPr id="130" name="Graphic 129">
              <a:extLst>
                <a:ext uri="{FF2B5EF4-FFF2-40B4-BE49-F238E27FC236}">
                  <a16:creationId xmlns:a16="http://schemas.microsoft.com/office/drawing/2014/main" id="{EF2F666A-39BC-4ED1-BFD4-3241D1BC7CF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626800" y="4180068"/>
              <a:ext cx="2056898" cy="1455310"/>
            </a:xfrm>
            <a:prstGeom prst="rect">
              <a:avLst/>
            </a:prstGeom>
          </p:spPr>
        </p:pic>
        <p:pic>
          <p:nvPicPr>
            <p:cNvPr id="131" name="Picture 130">
              <a:extLst>
                <a:ext uri="{FF2B5EF4-FFF2-40B4-BE49-F238E27FC236}">
                  <a16:creationId xmlns:a16="http://schemas.microsoft.com/office/drawing/2014/main" id="{8FA6F242-060D-4805-9BB9-C904C8B8D476}"/>
                </a:ext>
              </a:extLst>
            </p:cNvPr>
            <p:cNvPicPr>
              <a:picLocks noChangeAspect="1"/>
            </p:cNvPicPr>
            <p:nvPr/>
          </p:nvPicPr>
          <p:blipFill>
            <a:blip r:embed="rId1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flipH="1" flipV="1">
              <a:off x="4825621" y="3325603"/>
              <a:ext cx="1017685" cy="1017685"/>
            </a:xfrm>
            <a:prstGeom prst="rect">
              <a:avLst/>
            </a:prstGeom>
          </p:spPr>
        </p:pic>
        <p:pic>
          <p:nvPicPr>
            <p:cNvPr id="132" name="Picture 131">
              <a:extLst>
                <a:ext uri="{FF2B5EF4-FFF2-40B4-BE49-F238E27FC236}">
                  <a16:creationId xmlns:a16="http://schemas.microsoft.com/office/drawing/2014/main" id="{F33947A0-1B11-4C77-B666-77A949CC068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091406" y="1409992"/>
              <a:ext cx="1288314" cy="1288314"/>
            </a:xfrm>
            <a:prstGeom prst="rect">
              <a:avLst/>
            </a:prstGeom>
          </p:spPr>
        </p:pic>
        <p:sp>
          <p:nvSpPr>
            <p:cNvPr id="133" name="Rectangle 132">
              <a:extLst>
                <a:ext uri="{FF2B5EF4-FFF2-40B4-BE49-F238E27FC236}">
                  <a16:creationId xmlns:a16="http://schemas.microsoft.com/office/drawing/2014/main" id="{514F53B8-84FB-44B4-93E8-BC69DBFA1F8A}"/>
                </a:ext>
              </a:extLst>
            </p:cNvPr>
            <p:cNvSpPr/>
            <p:nvPr/>
          </p:nvSpPr>
          <p:spPr>
            <a:xfrm>
              <a:off x="3209493" y="3410462"/>
              <a:ext cx="389001" cy="82308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34" name="Rectangle 133">
              <a:extLst>
                <a:ext uri="{FF2B5EF4-FFF2-40B4-BE49-F238E27FC236}">
                  <a16:creationId xmlns:a16="http://schemas.microsoft.com/office/drawing/2014/main" id="{2981A69E-3414-462C-818B-7E2EA0FB1DEC}"/>
                </a:ext>
              </a:extLst>
            </p:cNvPr>
            <p:cNvSpPr/>
            <p:nvPr/>
          </p:nvSpPr>
          <p:spPr>
            <a:xfrm>
              <a:off x="5621521" y="4655509"/>
              <a:ext cx="389001" cy="82308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sp>
        <p:nvSpPr>
          <p:cNvPr id="149" name="Oval 148">
            <a:extLst>
              <a:ext uri="{FF2B5EF4-FFF2-40B4-BE49-F238E27FC236}">
                <a16:creationId xmlns:a16="http://schemas.microsoft.com/office/drawing/2014/main" id="{7C0D0E6D-706C-49B6-A58F-29AD009EFAF2}"/>
              </a:ext>
            </a:extLst>
          </p:cNvPr>
          <p:cNvSpPr/>
          <p:nvPr/>
        </p:nvSpPr>
        <p:spPr>
          <a:xfrm>
            <a:off x="6683698" y="2864546"/>
            <a:ext cx="982997" cy="10176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50" name="TextBox 149">
            <a:extLst>
              <a:ext uri="{FF2B5EF4-FFF2-40B4-BE49-F238E27FC236}">
                <a16:creationId xmlns:a16="http://schemas.microsoft.com/office/drawing/2014/main" id="{D9769B36-7315-4B59-9922-51B79DD450AF}"/>
              </a:ext>
            </a:extLst>
          </p:cNvPr>
          <p:cNvSpPr txBox="1"/>
          <p:nvPr/>
        </p:nvSpPr>
        <p:spPr>
          <a:xfrm>
            <a:off x="6665068" y="2725438"/>
            <a:ext cx="1151063" cy="1200329"/>
          </a:xfrm>
          <a:prstGeom prst="rect">
            <a:avLst/>
          </a:prstGeom>
          <a:noFill/>
        </p:spPr>
        <p:txBody>
          <a:bodyPr wrap="square" rtlCol="0">
            <a:spAutoFit/>
          </a:bodyPr>
          <a:lstStyle/>
          <a:p>
            <a:r>
              <a:rPr lang="fr-MA" sz="7200" b="1" dirty="0">
                <a:solidFill>
                  <a:srgbClr val="017289"/>
                </a:solidFill>
              </a:rPr>
              <a:t>v</a:t>
            </a:r>
            <a:r>
              <a:rPr lang="fr-MA" sz="7200" b="1" dirty="0">
                <a:solidFill>
                  <a:srgbClr val="FF09F3"/>
                </a:solidFill>
              </a:rPr>
              <a:t>s</a:t>
            </a:r>
            <a:endParaRPr lang="fr-MA" sz="2000" b="1" dirty="0">
              <a:solidFill>
                <a:srgbClr val="FF09F3"/>
              </a:solidFill>
            </a:endParaRPr>
          </a:p>
        </p:txBody>
      </p:sp>
      <p:sp>
        <p:nvSpPr>
          <p:cNvPr id="34" name="Freeform: Shape 33">
            <a:extLst>
              <a:ext uri="{FF2B5EF4-FFF2-40B4-BE49-F238E27FC236}">
                <a16:creationId xmlns:a16="http://schemas.microsoft.com/office/drawing/2014/main" id="{CCC0EA3B-97CF-4E22-9B20-89D301CB4D42}"/>
              </a:ext>
            </a:extLst>
          </p:cNvPr>
          <p:cNvSpPr/>
          <p:nvPr/>
        </p:nvSpPr>
        <p:spPr>
          <a:xfrm>
            <a:off x="0" y="0"/>
            <a:ext cx="12192000" cy="6858000"/>
          </a:xfrm>
          <a:custGeom>
            <a:avLst/>
            <a:gdLst/>
            <a:ahLst/>
            <a:cxnLst/>
            <a:rect l="l" t="t" r="r" b="b"/>
            <a:pathLst>
              <a:path w="12192000" h="6858000">
                <a:moveTo>
                  <a:pt x="3394634" y="3796018"/>
                </a:moveTo>
                <a:lnTo>
                  <a:pt x="3508823" y="3796018"/>
                </a:lnTo>
                <a:cubicBezTo>
                  <a:pt x="3518422" y="3796018"/>
                  <a:pt x="3526794" y="3798362"/>
                  <a:pt x="3533937" y="3803050"/>
                </a:cubicBezTo>
                <a:cubicBezTo>
                  <a:pt x="3541081" y="3807738"/>
                  <a:pt x="3546606" y="3814436"/>
                  <a:pt x="3550513" y="3823142"/>
                </a:cubicBezTo>
                <a:cubicBezTo>
                  <a:pt x="3554420" y="3831848"/>
                  <a:pt x="3556373" y="3841894"/>
                  <a:pt x="3556373" y="3853280"/>
                </a:cubicBezTo>
                <a:cubicBezTo>
                  <a:pt x="3556150" y="3864665"/>
                  <a:pt x="3554085" y="3874711"/>
                  <a:pt x="3550178" y="3883417"/>
                </a:cubicBezTo>
                <a:cubicBezTo>
                  <a:pt x="3546272" y="3892124"/>
                  <a:pt x="3540746" y="3898821"/>
                  <a:pt x="3533603" y="3903509"/>
                </a:cubicBezTo>
                <a:cubicBezTo>
                  <a:pt x="3526459" y="3908197"/>
                  <a:pt x="3518199" y="3910541"/>
                  <a:pt x="3508823" y="3910541"/>
                </a:cubicBezTo>
                <a:lnTo>
                  <a:pt x="3394634" y="3910541"/>
                </a:lnTo>
                <a:close/>
                <a:moveTo>
                  <a:pt x="3941057" y="3707949"/>
                </a:moveTo>
                <a:lnTo>
                  <a:pt x="3941057" y="4194505"/>
                </a:lnTo>
                <a:lnTo>
                  <a:pt x="4028791" y="4194505"/>
                </a:lnTo>
                <a:lnTo>
                  <a:pt x="4028791" y="3843517"/>
                </a:lnTo>
                <a:lnTo>
                  <a:pt x="4201245" y="4194505"/>
                </a:lnTo>
                <a:lnTo>
                  <a:pt x="4314094" y="4194505"/>
                </a:lnTo>
                <a:lnTo>
                  <a:pt x="4314094" y="3707949"/>
                </a:lnTo>
                <a:lnTo>
                  <a:pt x="4226360" y="3707949"/>
                </a:lnTo>
                <a:lnTo>
                  <a:pt x="4226360" y="4064438"/>
                </a:lnTo>
                <a:lnTo>
                  <a:pt x="4053236" y="3707949"/>
                </a:lnTo>
                <a:close/>
                <a:moveTo>
                  <a:pt x="3743859" y="3707949"/>
                </a:moveTo>
                <a:lnTo>
                  <a:pt x="3743859" y="4194840"/>
                </a:lnTo>
                <a:lnTo>
                  <a:pt x="3838961" y="4194840"/>
                </a:lnTo>
                <a:lnTo>
                  <a:pt x="3838961" y="3707949"/>
                </a:lnTo>
                <a:close/>
                <a:moveTo>
                  <a:pt x="2893307" y="3707949"/>
                </a:moveTo>
                <a:lnTo>
                  <a:pt x="2893307" y="4194840"/>
                </a:lnTo>
                <a:lnTo>
                  <a:pt x="2926458" y="4194840"/>
                </a:lnTo>
                <a:lnTo>
                  <a:pt x="2985059" y="4194840"/>
                </a:lnTo>
                <a:lnTo>
                  <a:pt x="3219464" y="4194840"/>
                </a:lnTo>
                <a:lnTo>
                  <a:pt x="3219464" y="4106436"/>
                </a:lnTo>
                <a:lnTo>
                  <a:pt x="2985059" y="4106436"/>
                </a:lnTo>
                <a:lnTo>
                  <a:pt x="2985059" y="3997271"/>
                </a:lnTo>
                <a:lnTo>
                  <a:pt x="3182628" y="3997271"/>
                </a:lnTo>
                <a:lnTo>
                  <a:pt x="3182628" y="3908867"/>
                </a:lnTo>
                <a:lnTo>
                  <a:pt x="2985059" y="3908867"/>
                </a:lnTo>
                <a:lnTo>
                  <a:pt x="2985059" y="3796353"/>
                </a:lnTo>
                <a:lnTo>
                  <a:pt x="3219464" y="3796353"/>
                </a:lnTo>
                <a:lnTo>
                  <a:pt x="3219464" y="3707949"/>
                </a:lnTo>
                <a:lnTo>
                  <a:pt x="2985059" y="3707949"/>
                </a:lnTo>
                <a:lnTo>
                  <a:pt x="2926458" y="3707949"/>
                </a:lnTo>
                <a:close/>
                <a:moveTo>
                  <a:pt x="2483732" y="3707949"/>
                </a:moveTo>
                <a:lnTo>
                  <a:pt x="2483732" y="4194840"/>
                </a:lnTo>
                <a:lnTo>
                  <a:pt x="2516883" y="4194840"/>
                </a:lnTo>
                <a:lnTo>
                  <a:pt x="2575484" y="4194840"/>
                </a:lnTo>
                <a:lnTo>
                  <a:pt x="2809889" y="4194840"/>
                </a:lnTo>
                <a:lnTo>
                  <a:pt x="2809889" y="4106436"/>
                </a:lnTo>
                <a:lnTo>
                  <a:pt x="2575484" y="4106436"/>
                </a:lnTo>
                <a:lnTo>
                  <a:pt x="2575484" y="3997271"/>
                </a:lnTo>
                <a:lnTo>
                  <a:pt x="2773053" y="3997271"/>
                </a:lnTo>
                <a:lnTo>
                  <a:pt x="2773053" y="3908867"/>
                </a:lnTo>
                <a:lnTo>
                  <a:pt x="2575484" y="3908867"/>
                </a:lnTo>
                <a:lnTo>
                  <a:pt x="2575484" y="3796353"/>
                </a:lnTo>
                <a:lnTo>
                  <a:pt x="2809889" y="3796353"/>
                </a:lnTo>
                <a:lnTo>
                  <a:pt x="2809889" y="3707949"/>
                </a:lnTo>
                <a:lnTo>
                  <a:pt x="2575484" y="3707949"/>
                </a:lnTo>
                <a:lnTo>
                  <a:pt x="2516883" y="3707949"/>
                </a:lnTo>
                <a:close/>
                <a:moveTo>
                  <a:pt x="2007482" y="3707949"/>
                </a:moveTo>
                <a:lnTo>
                  <a:pt x="2007482" y="4194505"/>
                </a:lnTo>
                <a:lnTo>
                  <a:pt x="2095216" y="4194505"/>
                </a:lnTo>
                <a:lnTo>
                  <a:pt x="2095216" y="3843517"/>
                </a:lnTo>
                <a:lnTo>
                  <a:pt x="2267671" y="4194505"/>
                </a:lnTo>
                <a:lnTo>
                  <a:pt x="2380519" y="4194505"/>
                </a:lnTo>
                <a:lnTo>
                  <a:pt x="2380519" y="3707949"/>
                </a:lnTo>
                <a:lnTo>
                  <a:pt x="2292785" y="3707949"/>
                </a:lnTo>
                <a:lnTo>
                  <a:pt x="2292785" y="4064438"/>
                </a:lnTo>
                <a:lnTo>
                  <a:pt x="2119661" y="3707949"/>
                </a:lnTo>
                <a:close/>
                <a:moveTo>
                  <a:pt x="1810284" y="3707949"/>
                </a:moveTo>
                <a:lnTo>
                  <a:pt x="1810284" y="4194840"/>
                </a:lnTo>
                <a:lnTo>
                  <a:pt x="1905386" y="4194840"/>
                </a:lnTo>
                <a:lnTo>
                  <a:pt x="1905386" y="3707949"/>
                </a:lnTo>
                <a:close/>
                <a:moveTo>
                  <a:pt x="893057" y="3707949"/>
                </a:moveTo>
                <a:lnTo>
                  <a:pt x="893057" y="4194505"/>
                </a:lnTo>
                <a:lnTo>
                  <a:pt x="980791" y="4194505"/>
                </a:lnTo>
                <a:lnTo>
                  <a:pt x="980791" y="3843517"/>
                </a:lnTo>
                <a:lnTo>
                  <a:pt x="1153246" y="4194505"/>
                </a:lnTo>
                <a:lnTo>
                  <a:pt x="1266094" y="4194505"/>
                </a:lnTo>
                <a:lnTo>
                  <a:pt x="1266094" y="3707949"/>
                </a:lnTo>
                <a:lnTo>
                  <a:pt x="1178360" y="3707949"/>
                </a:lnTo>
                <a:lnTo>
                  <a:pt x="1178360" y="4064438"/>
                </a:lnTo>
                <a:lnTo>
                  <a:pt x="1005236" y="3707949"/>
                </a:lnTo>
                <a:close/>
                <a:moveTo>
                  <a:pt x="483482" y="3707949"/>
                </a:moveTo>
                <a:lnTo>
                  <a:pt x="483482" y="4194840"/>
                </a:lnTo>
                <a:lnTo>
                  <a:pt x="516633" y="4194840"/>
                </a:lnTo>
                <a:lnTo>
                  <a:pt x="575234" y="4194840"/>
                </a:lnTo>
                <a:lnTo>
                  <a:pt x="809638" y="4194840"/>
                </a:lnTo>
                <a:lnTo>
                  <a:pt x="809638" y="4106436"/>
                </a:lnTo>
                <a:lnTo>
                  <a:pt x="575234" y="4106436"/>
                </a:lnTo>
                <a:lnTo>
                  <a:pt x="575234" y="3997271"/>
                </a:lnTo>
                <a:lnTo>
                  <a:pt x="772804" y="3997271"/>
                </a:lnTo>
                <a:lnTo>
                  <a:pt x="772804" y="3908867"/>
                </a:lnTo>
                <a:lnTo>
                  <a:pt x="575234" y="3908867"/>
                </a:lnTo>
                <a:lnTo>
                  <a:pt x="575234" y="3796353"/>
                </a:lnTo>
                <a:lnTo>
                  <a:pt x="809638" y="3796353"/>
                </a:lnTo>
                <a:lnTo>
                  <a:pt x="809638" y="3707949"/>
                </a:lnTo>
                <a:lnTo>
                  <a:pt x="575234" y="3707949"/>
                </a:lnTo>
                <a:lnTo>
                  <a:pt x="516633" y="3707949"/>
                </a:lnTo>
                <a:close/>
                <a:moveTo>
                  <a:pt x="3302882" y="3707614"/>
                </a:moveTo>
                <a:lnTo>
                  <a:pt x="3302882" y="4194840"/>
                </a:lnTo>
                <a:lnTo>
                  <a:pt x="3394634" y="4194840"/>
                </a:lnTo>
                <a:lnTo>
                  <a:pt x="3394634" y="3998945"/>
                </a:lnTo>
                <a:lnTo>
                  <a:pt x="3450293" y="3998945"/>
                </a:lnTo>
                <a:lnTo>
                  <a:pt x="3560057" y="4194840"/>
                </a:lnTo>
                <a:lnTo>
                  <a:pt x="3671231" y="4194840"/>
                </a:lnTo>
                <a:lnTo>
                  <a:pt x="3554808" y="3994069"/>
                </a:lnTo>
                <a:lnTo>
                  <a:pt x="3570783" y="3988774"/>
                </a:lnTo>
                <a:cubicBezTo>
                  <a:pt x="3576273" y="3986513"/>
                  <a:pt x="3581572" y="3983876"/>
                  <a:pt x="3586678" y="3980863"/>
                </a:cubicBezTo>
                <a:cubicBezTo>
                  <a:pt x="3607105" y="3968808"/>
                  <a:pt x="3622899" y="3951785"/>
                  <a:pt x="3634062" y="3929796"/>
                </a:cubicBezTo>
                <a:cubicBezTo>
                  <a:pt x="3645224" y="3907807"/>
                  <a:pt x="3650805" y="3882301"/>
                  <a:pt x="3650805" y="3853280"/>
                </a:cubicBezTo>
                <a:cubicBezTo>
                  <a:pt x="3650805" y="3824258"/>
                  <a:pt x="3645224" y="3798753"/>
                  <a:pt x="3634062" y="3776763"/>
                </a:cubicBezTo>
                <a:cubicBezTo>
                  <a:pt x="3622899" y="3754774"/>
                  <a:pt x="3607161" y="3737752"/>
                  <a:pt x="3586846" y="3725697"/>
                </a:cubicBezTo>
                <a:cubicBezTo>
                  <a:pt x="3566531" y="3713642"/>
                  <a:pt x="3542979" y="3707614"/>
                  <a:pt x="3516190" y="3707614"/>
                </a:cubicBezTo>
                <a:lnTo>
                  <a:pt x="3394634" y="3707614"/>
                </a:lnTo>
                <a:lnTo>
                  <a:pt x="3339382" y="3707614"/>
                </a:lnTo>
                <a:close/>
                <a:moveTo>
                  <a:pt x="4584403" y="3702926"/>
                </a:moveTo>
                <a:cubicBezTo>
                  <a:pt x="4549131" y="3702926"/>
                  <a:pt x="4518100" y="3710460"/>
                  <a:pt x="4491311" y="3725529"/>
                </a:cubicBezTo>
                <a:cubicBezTo>
                  <a:pt x="4464522" y="3740598"/>
                  <a:pt x="4443817" y="3761862"/>
                  <a:pt x="4429194" y="3789321"/>
                </a:cubicBezTo>
                <a:cubicBezTo>
                  <a:pt x="4414572" y="3816780"/>
                  <a:pt x="4407260" y="3848592"/>
                  <a:pt x="4407260" y="3884757"/>
                </a:cubicBezTo>
                <a:lnTo>
                  <a:pt x="4407260" y="4028413"/>
                </a:lnTo>
                <a:cubicBezTo>
                  <a:pt x="4407260" y="4062569"/>
                  <a:pt x="4414683" y="4092595"/>
                  <a:pt x="4429529" y="4118491"/>
                </a:cubicBezTo>
                <a:cubicBezTo>
                  <a:pt x="4444375" y="4144387"/>
                  <a:pt x="4465359" y="4164423"/>
                  <a:pt x="4492483" y="4178599"/>
                </a:cubicBezTo>
                <a:cubicBezTo>
                  <a:pt x="4519607" y="4192775"/>
                  <a:pt x="4550917" y="4199863"/>
                  <a:pt x="4586412" y="4199863"/>
                </a:cubicBezTo>
                <a:cubicBezTo>
                  <a:pt x="4621685" y="4199863"/>
                  <a:pt x="4652715" y="4192329"/>
                  <a:pt x="4679505" y="4177260"/>
                </a:cubicBezTo>
                <a:cubicBezTo>
                  <a:pt x="4706293" y="4162191"/>
                  <a:pt x="4727000" y="4140871"/>
                  <a:pt x="4741622" y="4113301"/>
                </a:cubicBezTo>
                <a:cubicBezTo>
                  <a:pt x="4756244" y="4085731"/>
                  <a:pt x="4763555" y="4053863"/>
                  <a:pt x="4763555" y="4017698"/>
                </a:cubicBezTo>
                <a:lnTo>
                  <a:pt x="4763555" y="3922596"/>
                </a:lnTo>
                <a:lnTo>
                  <a:pt x="4594784" y="3922596"/>
                </a:lnTo>
                <a:lnTo>
                  <a:pt x="4594784" y="4011000"/>
                </a:lnTo>
                <a:lnTo>
                  <a:pt x="4668454" y="4011000"/>
                </a:lnTo>
                <a:lnTo>
                  <a:pt x="4668454" y="4019037"/>
                </a:lnTo>
                <a:cubicBezTo>
                  <a:pt x="4668454" y="4036673"/>
                  <a:pt x="4665106" y="4051965"/>
                  <a:pt x="4658408" y="4064913"/>
                </a:cubicBezTo>
                <a:cubicBezTo>
                  <a:pt x="4651711" y="4077861"/>
                  <a:pt x="4642167" y="4087740"/>
                  <a:pt x="4629777" y="4094549"/>
                </a:cubicBezTo>
                <a:cubicBezTo>
                  <a:pt x="4617387" y="4101358"/>
                  <a:pt x="4602932" y="4104762"/>
                  <a:pt x="4586412" y="4104762"/>
                </a:cubicBezTo>
                <a:cubicBezTo>
                  <a:pt x="4569669" y="4104762"/>
                  <a:pt x="4554936" y="4101637"/>
                  <a:pt x="4542210" y="4095386"/>
                </a:cubicBezTo>
                <a:cubicBezTo>
                  <a:pt x="4529486" y="4089135"/>
                  <a:pt x="4519664" y="4080205"/>
                  <a:pt x="4512742" y="4068597"/>
                </a:cubicBezTo>
                <a:cubicBezTo>
                  <a:pt x="4505822" y="4056988"/>
                  <a:pt x="4502362" y="4043594"/>
                  <a:pt x="4502362" y="4028413"/>
                </a:cubicBezTo>
                <a:lnTo>
                  <a:pt x="4502362" y="3884757"/>
                </a:lnTo>
                <a:cubicBezTo>
                  <a:pt x="4502362" y="3867567"/>
                  <a:pt x="4505766" y="3852387"/>
                  <a:pt x="4512575" y="3839215"/>
                </a:cubicBezTo>
                <a:cubicBezTo>
                  <a:pt x="4519384" y="3826044"/>
                  <a:pt x="4528983" y="3815887"/>
                  <a:pt x="4541373" y="3808743"/>
                </a:cubicBezTo>
                <a:cubicBezTo>
                  <a:pt x="4553763" y="3801599"/>
                  <a:pt x="4568107" y="3798027"/>
                  <a:pt x="4584403" y="3798027"/>
                </a:cubicBezTo>
                <a:cubicBezTo>
                  <a:pt x="4595565" y="3798027"/>
                  <a:pt x="4606337" y="3799981"/>
                  <a:pt x="4616718" y="3803887"/>
                </a:cubicBezTo>
                <a:cubicBezTo>
                  <a:pt x="4627098" y="3807794"/>
                  <a:pt x="4636140" y="3813487"/>
                  <a:pt x="4643841" y="3820965"/>
                </a:cubicBezTo>
                <a:cubicBezTo>
                  <a:pt x="4651543" y="3828444"/>
                  <a:pt x="4657069" y="3837318"/>
                  <a:pt x="4660417" y="3847587"/>
                </a:cubicBezTo>
                <a:lnTo>
                  <a:pt x="4759537" y="3847587"/>
                </a:lnTo>
                <a:cubicBezTo>
                  <a:pt x="4753732" y="3818789"/>
                  <a:pt x="4742626" y="3793451"/>
                  <a:pt x="4726218" y="3771573"/>
                </a:cubicBezTo>
                <a:cubicBezTo>
                  <a:pt x="4709810" y="3749695"/>
                  <a:pt x="4689328" y="3732785"/>
                  <a:pt x="4664770" y="3720841"/>
                </a:cubicBezTo>
                <a:cubicBezTo>
                  <a:pt x="4640214" y="3708898"/>
                  <a:pt x="4613425" y="3702926"/>
                  <a:pt x="4584403" y="3702926"/>
                </a:cubicBezTo>
                <a:close/>
                <a:moveTo>
                  <a:pt x="1536404" y="3702926"/>
                </a:moveTo>
                <a:cubicBezTo>
                  <a:pt x="1501131" y="3702926"/>
                  <a:pt x="1470101" y="3710460"/>
                  <a:pt x="1443311" y="3725529"/>
                </a:cubicBezTo>
                <a:cubicBezTo>
                  <a:pt x="1416522" y="3740598"/>
                  <a:pt x="1395817" y="3761862"/>
                  <a:pt x="1381194" y="3789321"/>
                </a:cubicBezTo>
                <a:cubicBezTo>
                  <a:pt x="1366572" y="3816780"/>
                  <a:pt x="1359261" y="3848592"/>
                  <a:pt x="1359261" y="3884757"/>
                </a:cubicBezTo>
                <a:lnTo>
                  <a:pt x="1359261" y="4028413"/>
                </a:lnTo>
                <a:cubicBezTo>
                  <a:pt x="1359261" y="4062569"/>
                  <a:pt x="1366683" y="4092595"/>
                  <a:pt x="1381529" y="4118491"/>
                </a:cubicBezTo>
                <a:cubicBezTo>
                  <a:pt x="1396375" y="4144387"/>
                  <a:pt x="1417360" y="4164423"/>
                  <a:pt x="1444483" y="4178599"/>
                </a:cubicBezTo>
                <a:cubicBezTo>
                  <a:pt x="1471607" y="4192775"/>
                  <a:pt x="1502917" y="4199863"/>
                  <a:pt x="1538413" y="4199863"/>
                </a:cubicBezTo>
                <a:cubicBezTo>
                  <a:pt x="1573685" y="4199863"/>
                  <a:pt x="1604716" y="4192329"/>
                  <a:pt x="1631505" y="4177260"/>
                </a:cubicBezTo>
                <a:cubicBezTo>
                  <a:pt x="1658294" y="4162191"/>
                  <a:pt x="1678999" y="4140871"/>
                  <a:pt x="1693622" y="4113301"/>
                </a:cubicBezTo>
                <a:cubicBezTo>
                  <a:pt x="1708244" y="4085731"/>
                  <a:pt x="1715555" y="4053863"/>
                  <a:pt x="1715555" y="4017698"/>
                </a:cubicBezTo>
                <a:lnTo>
                  <a:pt x="1715555" y="3922596"/>
                </a:lnTo>
                <a:lnTo>
                  <a:pt x="1546784" y="3922596"/>
                </a:lnTo>
                <a:lnTo>
                  <a:pt x="1546784" y="4011000"/>
                </a:lnTo>
                <a:lnTo>
                  <a:pt x="1620454" y="4011000"/>
                </a:lnTo>
                <a:lnTo>
                  <a:pt x="1620454" y="4019037"/>
                </a:lnTo>
                <a:cubicBezTo>
                  <a:pt x="1620454" y="4036673"/>
                  <a:pt x="1617105" y="4051965"/>
                  <a:pt x="1610408" y="4064913"/>
                </a:cubicBezTo>
                <a:cubicBezTo>
                  <a:pt x="1603711" y="4077861"/>
                  <a:pt x="1594167" y="4087740"/>
                  <a:pt x="1581777" y="4094549"/>
                </a:cubicBezTo>
                <a:cubicBezTo>
                  <a:pt x="1569387" y="4101358"/>
                  <a:pt x="1554933" y="4104762"/>
                  <a:pt x="1538413" y="4104762"/>
                </a:cubicBezTo>
                <a:cubicBezTo>
                  <a:pt x="1521670" y="4104762"/>
                  <a:pt x="1506935" y="4101637"/>
                  <a:pt x="1494211" y="4095386"/>
                </a:cubicBezTo>
                <a:cubicBezTo>
                  <a:pt x="1481486" y="4089135"/>
                  <a:pt x="1471663" y="4080205"/>
                  <a:pt x="1464743" y="4068597"/>
                </a:cubicBezTo>
                <a:cubicBezTo>
                  <a:pt x="1457822" y="4056988"/>
                  <a:pt x="1454362" y="4043594"/>
                  <a:pt x="1454362" y="4028413"/>
                </a:cubicBezTo>
                <a:lnTo>
                  <a:pt x="1454362" y="3884757"/>
                </a:lnTo>
                <a:cubicBezTo>
                  <a:pt x="1454362" y="3867567"/>
                  <a:pt x="1457766" y="3852387"/>
                  <a:pt x="1464575" y="3839215"/>
                </a:cubicBezTo>
                <a:cubicBezTo>
                  <a:pt x="1471384" y="3826044"/>
                  <a:pt x="1480984" y="3815887"/>
                  <a:pt x="1493373" y="3808743"/>
                </a:cubicBezTo>
                <a:cubicBezTo>
                  <a:pt x="1505764" y="3801599"/>
                  <a:pt x="1520107" y="3798027"/>
                  <a:pt x="1536404" y="3798027"/>
                </a:cubicBezTo>
                <a:cubicBezTo>
                  <a:pt x="1547566" y="3798027"/>
                  <a:pt x="1558337" y="3799981"/>
                  <a:pt x="1568718" y="3803887"/>
                </a:cubicBezTo>
                <a:cubicBezTo>
                  <a:pt x="1579099" y="3807794"/>
                  <a:pt x="1588140" y="3813487"/>
                  <a:pt x="1595842" y="3820965"/>
                </a:cubicBezTo>
                <a:cubicBezTo>
                  <a:pt x="1603544" y="3828444"/>
                  <a:pt x="1609069" y="3837318"/>
                  <a:pt x="1612417" y="3847587"/>
                </a:cubicBezTo>
                <a:lnTo>
                  <a:pt x="1711537" y="3847587"/>
                </a:lnTo>
                <a:cubicBezTo>
                  <a:pt x="1705733" y="3818789"/>
                  <a:pt x="1694627" y="3793451"/>
                  <a:pt x="1678218" y="3771573"/>
                </a:cubicBezTo>
                <a:cubicBezTo>
                  <a:pt x="1661810" y="3749695"/>
                  <a:pt x="1641327" y="3732785"/>
                  <a:pt x="1616771" y="3720841"/>
                </a:cubicBezTo>
                <a:cubicBezTo>
                  <a:pt x="1592214" y="3708898"/>
                  <a:pt x="1565425" y="3702926"/>
                  <a:pt x="1536404" y="3702926"/>
                </a:cubicBezTo>
                <a:close/>
                <a:moveTo>
                  <a:pt x="1880643" y="3043171"/>
                </a:moveTo>
                <a:lnTo>
                  <a:pt x="1938850" y="3209264"/>
                </a:lnTo>
                <a:lnTo>
                  <a:pt x="1822435" y="3209264"/>
                </a:lnTo>
                <a:close/>
                <a:moveTo>
                  <a:pt x="1099593" y="3043171"/>
                </a:moveTo>
                <a:lnTo>
                  <a:pt x="1157800" y="3209264"/>
                </a:lnTo>
                <a:lnTo>
                  <a:pt x="1041385" y="3209264"/>
                </a:lnTo>
                <a:close/>
                <a:moveTo>
                  <a:pt x="575234" y="2977203"/>
                </a:moveTo>
                <a:lnTo>
                  <a:pt x="646560" y="2977203"/>
                </a:lnTo>
                <a:cubicBezTo>
                  <a:pt x="676698" y="2977203"/>
                  <a:pt x="700027" y="2984458"/>
                  <a:pt x="716546" y="2998969"/>
                </a:cubicBezTo>
                <a:cubicBezTo>
                  <a:pt x="733066" y="3013480"/>
                  <a:pt x="741326" y="3034018"/>
                  <a:pt x="741326" y="3060584"/>
                </a:cubicBezTo>
                <a:lnTo>
                  <a:pt x="741326" y="3203905"/>
                </a:lnTo>
                <a:cubicBezTo>
                  <a:pt x="741326" y="3230471"/>
                  <a:pt x="733066" y="3251009"/>
                  <a:pt x="716546" y="3265521"/>
                </a:cubicBezTo>
                <a:cubicBezTo>
                  <a:pt x="700027" y="3280031"/>
                  <a:pt x="676698" y="3287287"/>
                  <a:pt x="646560" y="3287287"/>
                </a:cubicBezTo>
                <a:lnTo>
                  <a:pt x="575234" y="3287287"/>
                </a:lnTo>
                <a:close/>
                <a:moveTo>
                  <a:pt x="1851510" y="2888799"/>
                </a:moveTo>
                <a:lnTo>
                  <a:pt x="1665326" y="3375691"/>
                </a:lnTo>
                <a:lnTo>
                  <a:pt x="1764110" y="3375691"/>
                </a:lnTo>
                <a:lnTo>
                  <a:pt x="1791454" y="3297668"/>
                </a:lnTo>
                <a:lnTo>
                  <a:pt x="1969832" y="3297668"/>
                </a:lnTo>
                <a:lnTo>
                  <a:pt x="1997175" y="3375691"/>
                </a:lnTo>
                <a:lnTo>
                  <a:pt x="2095960" y="3375691"/>
                </a:lnTo>
                <a:lnTo>
                  <a:pt x="1909776" y="2888799"/>
                </a:lnTo>
                <a:close/>
                <a:moveTo>
                  <a:pt x="1311859" y="2888799"/>
                </a:moveTo>
                <a:lnTo>
                  <a:pt x="1311859" y="2977203"/>
                </a:lnTo>
                <a:lnTo>
                  <a:pt x="1444465" y="2977203"/>
                </a:lnTo>
                <a:lnTo>
                  <a:pt x="1444465" y="3375691"/>
                </a:lnTo>
                <a:lnTo>
                  <a:pt x="1536217" y="3375691"/>
                </a:lnTo>
                <a:lnTo>
                  <a:pt x="1536217" y="2977203"/>
                </a:lnTo>
                <a:lnTo>
                  <a:pt x="1668823" y="2977203"/>
                </a:lnTo>
                <a:lnTo>
                  <a:pt x="1668823" y="2888799"/>
                </a:lnTo>
                <a:close/>
                <a:moveTo>
                  <a:pt x="1070460" y="2888799"/>
                </a:moveTo>
                <a:lnTo>
                  <a:pt x="884276" y="3375691"/>
                </a:lnTo>
                <a:lnTo>
                  <a:pt x="983060" y="3375691"/>
                </a:lnTo>
                <a:lnTo>
                  <a:pt x="1010404" y="3297668"/>
                </a:lnTo>
                <a:lnTo>
                  <a:pt x="1188782" y="3297668"/>
                </a:lnTo>
                <a:lnTo>
                  <a:pt x="1216125" y="3375691"/>
                </a:lnTo>
                <a:lnTo>
                  <a:pt x="1314910" y="3375691"/>
                </a:lnTo>
                <a:lnTo>
                  <a:pt x="1128726" y="2888799"/>
                </a:lnTo>
                <a:close/>
                <a:moveTo>
                  <a:pt x="483482" y="2888799"/>
                </a:moveTo>
                <a:lnTo>
                  <a:pt x="483482" y="3375691"/>
                </a:lnTo>
                <a:lnTo>
                  <a:pt x="529693" y="3375691"/>
                </a:lnTo>
                <a:lnTo>
                  <a:pt x="575234" y="3375691"/>
                </a:lnTo>
                <a:lnTo>
                  <a:pt x="644216" y="3375691"/>
                </a:lnTo>
                <a:cubicBezTo>
                  <a:pt x="685962" y="3375691"/>
                  <a:pt x="721235" y="3368435"/>
                  <a:pt x="750033" y="3353924"/>
                </a:cubicBezTo>
                <a:cubicBezTo>
                  <a:pt x="778831" y="3339414"/>
                  <a:pt x="800430" y="3319098"/>
                  <a:pt x="814829" y="3292979"/>
                </a:cubicBezTo>
                <a:cubicBezTo>
                  <a:pt x="829228" y="3266860"/>
                  <a:pt x="836428" y="3236276"/>
                  <a:pt x="836428" y="3201227"/>
                </a:cubicBezTo>
                <a:lnTo>
                  <a:pt x="836428" y="3063263"/>
                </a:lnTo>
                <a:cubicBezTo>
                  <a:pt x="836428" y="3026428"/>
                  <a:pt x="828949" y="2994951"/>
                  <a:pt x="813992" y="2968832"/>
                </a:cubicBezTo>
                <a:cubicBezTo>
                  <a:pt x="799034" y="2942712"/>
                  <a:pt x="777213" y="2922844"/>
                  <a:pt x="748526" y="2909226"/>
                </a:cubicBezTo>
                <a:cubicBezTo>
                  <a:pt x="719839" y="2895608"/>
                  <a:pt x="685181" y="2888799"/>
                  <a:pt x="644551" y="2888799"/>
                </a:cubicBezTo>
                <a:lnTo>
                  <a:pt x="575234" y="2888799"/>
                </a:lnTo>
                <a:lnTo>
                  <a:pt x="529693" y="2888799"/>
                </a:lnTo>
                <a:close/>
                <a:moveTo>
                  <a:pt x="6192795" y="2212033"/>
                </a:moveTo>
                <a:cubicBezTo>
                  <a:pt x="6204106" y="2212033"/>
                  <a:pt x="6212887" y="2215407"/>
                  <a:pt x="6219138" y="2222154"/>
                </a:cubicBezTo>
                <a:cubicBezTo>
                  <a:pt x="6225389" y="2228901"/>
                  <a:pt x="6228514" y="2238326"/>
                  <a:pt x="6228514" y="2250431"/>
                </a:cubicBezTo>
                <a:lnTo>
                  <a:pt x="6228514" y="2346574"/>
                </a:lnTo>
                <a:cubicBezTo>
                  <a:pt x="6228514" y="2359076"/>
                  <a:pt x="6225389" y="2368700"/>
                  <a:pt x="6219138" y="2375447"/>
                </a:cubicBezTo>
                <a:cubicBezTo>
                  <a:pt x="6212887" y="2382193"/>
                  <a:pt x="6204106" y="2385567"/>
                  <a:pt x="6192795" y="2385567"/>
                </a:cubicBezTo>
                <a:cubicBezTo>
                  <a:pt x="6181484" y="2385567"/>
                  <a:pt x="6172703" y="2382193"/>
                  <a:pt x="6166453" y="2375447"/>
                </a:cubicBezTo>
                <a:cubicBezTo>
                  <a:pt x="6160202" y="2368700"/>
                  <a:pt x="6157076" y="2359076"/>
                  <a:pt x="6157076" y="2346574"/>
                </a:cubicBezTo>
                <a:lnTo>
                  <a:pt x="6157076" y="2250431"/>
                </a:lnTo>
                <a:cubicBezTo>
                  <a:pt x="6157076" y="2238326"/>
                  <a:pt x="6160251" y="2228901"/>
                  <a:pt x="6166601" y="2222154"/>
                </a:cubicBezTo>
                <a:cubicBezTo>
                  <a:pt x="6172951" y="2215407"/>
                  <a:pt x="6181683" y="2212033"/>
                  <a:pt x="6192795" y="2212033"/>
                </a:cubicBezTo>
                <a:close/>
                <a:moveTo>
                  <a:pt x="8040645" y="2211140"/>
                </a:moveTo>
                <a:cubicBezTo>
                  <a:pt x="8047987" y="2211140"/>
                  <a:pt x="8054238" y="2212629"/>
                  <a:pt x="8059397" y="2215605"/>
                </a:cubicBezTo>
                <a:cubicBezTo>
                  <a:pt x="8064557" y="2218582"/>
                  <a:pt x="8068476" y="2222947"/>
                  <a:pt x="8071155" y="2228702"/>
                </a:cubicBezTo>
                <a:cubicBezTo>
                  <a:pt x="8073834" y="2234457"/>
                  <a:pt x="8075173" y="2241501"/>
                  <a:pt x="8075173" y="2249836"/>
                </a:cubicBezTo>
                <a:lnTo>
                  <a:pt x="8075173" y="2349253"/>
                </a:lnTo>
                <a:cubicBezTo>
                  <a:pt x="8075173" y="2357190"/>
                  <a:pt x="8073834" y="2363987"/>
                  <a:pt x="8071155" y="2369642"/>
                </a:cubicBezTo>
                <a:cubicBezTo>
                  <a:pt x="8068476" y="2375298"/>
                  <a:pt x="8064557" y="2379614"/>
                  <a:pt x="8059397" y="2382590"/>
                </a:cubicBezTo>
                <a:cubicBezTo>
                  <a:pt x="8054238" y="2385567"/>
                  <a:pt x="8047987" y="2387055"/>
                  <a:pt x="8040645" y="2387055"/>
                </a:cubicBezTo>
                <a:cubicBezTo>
                  <a:pt x="8029136" y="2387055"/>
                  <a:pt x="8020256" y="2383335"/>
                  <a:pt x="8014005" y="2375893"/>
                </a:cubicBezTo>
                <a:cubicBezTo>
                  <a:pt x="8007754" y="2368452"/>
                  <a:pt x="8004629" y="2357885"/>
                  <a:pt x="8004629" y="2344193"/>
                </a:cubicBezTo>
                <a:lnTo>
                  <a:pt x="8004629" y="2255194"/>
                </a:lnTo>
                <a:cubicBezTo>
                  <a:pt x="8004629" y="2241104"/>
                  <a:pt x="8007754" y="2230240"/>
                  <a:pt x="8014005" y="2222600"/>
                </a:cubicBezTo>
                <a:cubicBezTo>
                  <a:pt x="8020256" y="2214960"/>
                  <a:pt x="8029136" y="2211140"/>
                  <a:pt x="8040645" y="2211140"/>
                </a:cubicBezTo>
                <a:close/>
                <a:moveTo>
                  <a:pt x="5907045" y="2211140"/>
                </a:moveTo>
                <a:cubicBezTo>
                  <a:pt x="5914388" y="2211140"/>
                  <a:pt x="5920638" y="2212629"/>
                  <a:pt x="5925798" y="2215605"/>
                </a:cubicBezTo>
                <a:cubicBezTo>
                  <a:pt x="5930957" y="2218582"/>
                  <a:pt x="5934876" y="2222947"/>
                  <a:pt x="5937555" y="2228702"/>
                </a:cubicBezTo>
                <a:cubicBezTo>
                  <a:pt x="5940234" y="2234457"/>
                  <a:pt x="5941573" y="2241501"/>
                  <a:pt x="5941573" y="2249836"/>
                </a:cubicBezTo>
                <a:lnTo>
                  <a:pt x="5941573" y="2349253"/>
                </a:lnTo>
                <a:cubicBezTo>
                  <a:pt x="5941573" y="2357190"/>
                  <a:pt x="5940234" y="2363987"/>
                  <a:pt x="5937555" y="2369642"/>
                </a:cubicBezTo>
                <a:cubicBezTo>
                  <a:pt x="5934876" y="2375298"/>
                  <a:pt x="5930957" y="2379614"/>
                  <a:pt x="5925798" y="2382590"/>
                </a:cubicBezTo>
                <a:cubicBezTo>
                  <a:pt x="5920638" y="2385567"/>
                  <a:pt x="5914388" y="2387055"/>
                  <a:pt x="5907045" y="2387055"/>
                </a:cubicBezTo>
                <a:cubicBezTo>
                  <a:pt x="5895536" y="2387055"/>
                  <a:pt x="5886656" y="2383335"/>
                  <a:pt x="5880405" y="2375893"/>
                </a:cubicBezTo>
                <a:cubicBezTo>
                  <a:pt x="5874155" y="2368452"/>
                  <a:pt x="5871029" y="2357885"/>
                  <a:pt x="5871029" y="2344193"/>
                </a:cubicBezTo>
                <a:lnTo>
                  <a:pt x="5871029" y="2255194"/>
                </a:lnTo>
                <a:cubicBezTo>
                  <a:pt x="5871029" y="2241104"/>
                  <a:pt x="5874155" y="2230240"/>
                  <a:pt x="5880405" y="2222600"/>
                </a:cubicBezTo>
                <a:cubicBezTo>
                  <a:pt x="5886656" y="2214960"/>
                  <a:pt x="5895536" y="2211140"/>
                  <a:pt x="5907045" y="2211140"/>
                </a:cubicBezTo>
                <a:close/>
                <a:moveTo>
                  <a:pt x="8619586" y="2210843"/>
                </a:moveTo>
                <a:cubicBezTo>
                  <a:pt x="8630897" y="2210843"/>
                  <a:pt x="8639628" y="2214762"/>
                  <a:pt x="8645780" y="2222600"/>
                </a:cubicBezTo>
                <a:cubicBezTo>
                  <a:pt x="8651932" y="2230438"/>
                  <a:pt x="8655008" y="2241402"/>
                  <a:pt x="8655008" y="2255491"/>
                </a:cubicBezTo>
                <a:lnTo>
                  <a:pt x="8655008" y="2342407"/>
                </a:lnTo>
                <a:cubicBezTo>
                  <a:pt x="8655008" y="2356694"/>
                  <a:pt x="8651932" y="2367708"/>
                  <a:pt x="8645780" y="2375447"/>
                </a:cubicBezTo>
                <a:cubicBezTo>
                  <a:pt x="8639628" y="2383186"/>
                  <a:pt x="8630897" y="2387055"/>
                  <a:pt x="8619586" y="2387055"/>
                </a:cubicBezTo>
                <a:cubicBezTo>
                  <a:pt x="8612244" y="2387055"/>
                  <a:pt x="8605944" y="2385517"/>
                  <a:pt x="8600685" y="2382442"/>
                </a:cubicBezTo>
                <a:cubicBezTo>
                  <a:pt x="8595426" y="2379366"/>
                  <a:pt x="8591458" y="2374951"/>
                  <a:pt x="8588779" y="2369196"/>
                </a:cubicBezTo>
                <a:cubicBezTo>
                  <a:pt x="8586100" y="2363441"/>
                  <a:pt x="8584760" y="2356397"/>
                  <a:pt x="8584760" y="2348062"/>
                </a:cubicBezTo>
                <a:lnTo>
                  <a:pt x="8584760" y="2249836"/>
                </a:lnTo>
                <a:cubicBezTo>
                  <a:pt x="8584760" y="2241501"/>
                  <a:pt x="8586100" y="2234407"/>
                  <a:pt x="8588779" y="2228553"/>
                </a:cubicBezTo>
                <a:cubicBezTo>
                  <a:pt x="8591458" y="2222699"/>
                  <a:pt x="8595426" y="2218284"/>
                  <a:pt x="8600685" y="2215308"/>
                </a:cubicBezTo>
                <a:cubicBezTo>
                  <a:pt x="8605944" y="2212331"/>
                  <a:pt x="8612244" y="2210843"/>
                  <a:pt x="8619586" y="2210843"/>
                </a:cubicBezTo>
                <a:close/>
                <a:moveTo>
                  <a:pt x="10891299" y="2209652"/>
                </a:moveTo>
                <a:cubicBezTo>
                  <a:pt x="10903006" y="2209652"/>
                  <a:pt x="10912532" y="2213472"/>
                  <a:pt x="10919874" y="2221112"/>
                </a:cubicBezTo>
                <a:cubicBezTo>
                  <a:pt x="10927216" y="2228752"/>
                  <a:pt x="10930888" y="2239120"/>
                  <a:pt x="10930888" y="2252217"/>
                </a:cubicBezTo>
                <a:lnTo>
                  <a:pt x="10930888" y="2274243"/>
                </a:lnTo>
                <a:lnTo>
                  <a:pt x="10848734" y="2274243"/>
                </a:lnTo>
                <a:lnTo>
                  <a:pt x="10848734" y="2259063"/>
                </a:lnTo>
                <a:cubicBezTo>
                  <a:pt x="10848734" y="2243386"/>
                  <a:pt x="10852455" y="2231232"/>
                  <a:pt x="10859896" y="2222600"/>
                </a:cubicBezTo>
                <a:cubicBezTo>
                  <a:pt x="10867338" y="2213968"/>
                  <a:pt x="10877805" y="2209652"/>
                  <a:pt x="10891299" y="2209652"/>
                </a:cubicBezTo>
                <a:close/>
                <a:moveTo>
                  <a:pt x="9910224" y="2209652"/>
                </a:moveTo>
                <a:cubicBezTo>
                  <a:pt x="9921932" y="2209652"/>
                  <a:pt x="9931456" y="2213472"/>
                  <a:pt x="9938799" y="2221112"/>
                </a:cubicBezTo>
                <a:cubicBezTo>
                  <a:pt x="9946141" y="2228752"/>
                  <a:pt x="9949812" y="2239120"/>
                  <a:pt x="9949812" y="2252217"/>
                </a:cubicBezTo>
                <a:lnTo>
                  <a:pt x="9949812" y="2274243"/>
                </a:lnTo>
                <a:lnTo>
                  <a:pt x="9867659" y="2274243"/>
                </a:lnTo>
                <a:lnTo>
                  <a:pt x="9867659" y="2259063"/>
                </a:lnTo>
                <a:cubicBezTo>
                  <a:pt x="9867659" y="2243386"/>
                  <a:pt x="9871380" y="2231232"/>
                  <a:pt x="9878821" y="2222600"/>
                </a:cubicBezTo>
                <a:cubicBezTo>
                  <a:pt x="9886262" y="2213968"/>
                  <a:pt x="9896730" y="2209652"/>
                  <a:pt x="9910224" y="2209652"/>
                </a:cubicBezTo>
                <a:close/>
                <a:moveTo>
                  <a:pt x="8329074" y="2209652"/>
                </a:moveTo>
                <a:cubicBezTo>
                  <a:pt x="8340782" y="2209652"/>
                  <a:pt x="8350307" y="2213472"/>
                  <a:pt x="8357649" y="2221112"/>
                </a:cubicBezTo>
                <a:cubicBezTo>
                  <a:pt x="8364991" y="2228752"/>
                  <a:pt x="8368662" y="2239120"/>
                  <a:pt x="8368662" y="2252217"/>
                </a:cubicBezTo>
                <a:lnTo>
                  <a:pt x="8368662" y="2274243"/>
                </a:lnTo>
                <a:lnTo>
                  <a:pt x="8286509" y="2274243"/>
                </a:lnTo>
                <a:lnTo>
                  <a:pt x="8286509" y="2259063"/>
                </a:lnTo>
                <a:cubicBezTo>
                  <a:pt x="8286509" y="2243386"/>
                  <a:pt x="8290230" y="2231232"/>
                  <a:pt x="8297671" y="2222600"/>
                </a:cubicBezTo>
                <a:cubicBezTo>
                  <a:pt x="8305113" y="2213968"/>
                  <a:pt x="8315580" y="2209652"/>
                  <a:pt x="8329074" y="2209652"/>
                </a:cubicBezTo>
                <a:close/>
                <a:moveTo>
                  <a:pt x="7357524" y="2209652"/>
                </a:moveTo>
                <a:cubicBezTo>
                  <a:pt x="7369232" y="2209652"/>
                  <a:pt x="7378757" y="2213472"/>
                  <a:pt x="7386099" y="2221112"/>
                </a:cubicBezTo>
                <a:cubicBezTo>
                  <a:pt x="7393441" y="2228752"/>
                  <a:pt x="7397112" y="2239120"/>
                  <a:pt x="7397112" y="2252217"/>
                </a:cubicBezTo>
                <a:lnTo>
                  <a:pt x="7397112" y="2274243"/>
                </a:lnTo>
                <a:lnTo>
                  <a:pt x="7314959" y="2274243"/>
                </a:lnTo>
                <a:lnTo>
                  <a:pt x="7314959" y="2259063"/>
                </a:lnTo>
                <a:cubicBezTo>
                  <a:pt x="7314959" y="2243386"/>
                  <a:pt x="7318680" y="2231232"/>
                  <a:pt x="7326121" y="2222600"/>
                </a:cubicBezTo>
                <a:cubicBezTo>
                  <a:pt x="7333563" y="2213968"/>
                  <a:pt x="7344030" y="2209652"/>
                  <a:pt x="7357524" y="2209652"/>
                </a:cubicBezTo>
                <a:close/>
                <a:moveTo>
                  <a:pt x="7071774" y="2209652"/>
                </a:moveTo>
                <a:cubicBezTo>
                  <a:pt x="7083482" y="2209652"/>
                  <a:pt x="7093007" y="2213472"/>
                  <a:pt x="7100349" y="2221112"/>
                </a:cubicBezTo>
                <a:cubicBezTo>
                  <a:pt x="7107691" y="2228752"/>
                  <a:pt x="7111362" y="2239120"/>
                  <a:pt x="7111362" y="2252217"/>
                </a:cubicBezTo>
                <a:lnTo>
                  <a:pt x="7111362" y="2274243"/>
                </a:lnTo>
                <a:lnTo>
                  <a:pt x="7029209" y="2274243"/>
                </a:lnTo>
                <a:lnTo>
                  <a:pt x="7029209" y="2259063"/>
                </a:lnTo>
                <a:cubicBezTo>
                  <a:pt x="7029209" y="2243386"/>
                  <a:pt x="7032930" y="2231232"/>
                  <a:pt x="7040371" y="2222600"/>
                </a:cubicBezTo>
                <a:cubicBezTo>
                  <a:pt x="7047813" y="2213968"/>
                  <a:pt x="7058280" y="2209652"/>
                  <a:pt x="7071774" y="2209652"/>
                </a:cubicBezTo>
                <a:close/>
                <a:moveTo>
                  <a:pt x="9082740" y="2144763"/>
                </a:moveTo>
                <a:lnTo>
                  <a:pt x="9082740" y="2453730"/>
                </a:lnTo>
                <a:lnTo>
                  <a:pt x="9160428" y="2453730"/>
                </a:lnTo>
                <a:lnTo>
                  <a:pt x="9160428" y="2144763"/>
                </a:lnTo>
                <a:close/>
                <a:moveTo>
                  <a:pt x="8792822" y="2144763"/>
                </a:moveTo>
                <a:lnTo>
                  <a:pt x="8792822" y="2355206"/>
                </a:lnTo>
                <a:cubicBezTo>
                  <a:pt x="8792822" y="2388742"/>
                  <a:pt x="8800016" y="2414291"/>
                  <a:pt x="8814402" y="2431852"/>
                </a:cubicBezTo>
                <a:cubicBezTo>
                  <a:pt x="8828789" y="2449414"/>
                  <a:pt x="8849774" y="2458195"/>
                  <a:pt x="8877356" y="2458195"/>
                </a:cubicBezTo>
                <a:cubicBezTo>
                  <a:pt x="8893827" y="2458195"/>
                  <a:pt x="8907668" y="2453036"/>
                  <a:pt x="8918880" y="2442717"/>
                </a:cubicBezTo>
                <a:cubicBezTo>
                  <a:pt x="8924486" y="2437558"/>
                  <a:pt x="8929360" y="2431505"/>
                  <a:pt x="8933502" y="2424560"/>
                </a:cubicBezTo>
                <a:lnTo>
                  <a:pt x="8939567" y="2410622"/>
                </a:lnTo>
                <a:lnTo>
                  <a:pt x="8939567" y="2453730"/>
                </a:lnTo>
                <a:lnTo>
                  <a:pt x="9016660" y="2453730"/>
                </a:lnTo>
                <a:lnTo>
                  <a:pt x="9016660" y="2144763"/>
                </a:lnTo>
                <a:lnTo>
                  <a:pt x="8939567" y="2144763"/>
                </a:lnTo>
                <a:lnTo>
                  <a:pt x="8939567" y="2352229"/>
                </a:lnTo>
                <a:cubicBezTo>
                  <a:pt x="8939567" y="2364136"/>
                  <a:pt x="8936640" y="2373214"/>
                  <a:pt x="8930786" y="2379465"/>
                </a:cubicBezTo>
                <a:cubicBezTo>
                  <a:pt x="8924932" y="2385716"/>
                  <a:pt x="8916350" y="2388742"/>
                  <a:pt x="8905039" y="2388543"/>
                </a:cubicBezTo>
                <a:cubicBezTo>
                  <a:pt x="8893728" y="2388742"/>
                  <a:pt x="8885046" y="2385815"/>
                  <a:pt x="8878994" y="2379763"/>
                </a:cubicBezTo>
                <a:cubicBezTo>
                  <a:pt x="8872942" y="2373710"/>
                  <a:pt x="8869915" y="2365029"/>
                  <a:pt x="8869915" y="2353718"/>
                </a:cubicBezTo>
                <a:lnTo>
                  <a:pt x="8869915" y="2144763"/>
                </a:lnTo>
                <a:close/>
                <a:moveTo>
                  <a:pt x="10891299" y="2140001"/>
                </a:moveTo>
                <a:cubicBezTo>
                  <a:pt x="10866892" y="2140001"/>
                  <a:pt x="10846104" y="2144763"/>
                  <a:pt x="10828940" y="2154288"/>
                </a:cubicBezTo>
                <a:cubicBezTo>
                  <a:pt x="10811775" y="2163813"/>
                  <a:pt x="10798628" y="2177753"/>
                  <a:pt x="10789500" y="2196109"/>
                </a:cubicBezTo>
                <a:cubicBezTo>
                  <a:pt x="10780372" y="2214464"/>
                  <a:pt x="10775808" y="2236540"/>
                  <a:pt x="10775808" y="2262337"/>
                </a:cubicBezTo>
                <a:lnTo>
                  <a:pt x="10775808" y="2341514"/>
                </a:lnTo>
                <a:cubicBezTo>
                  <a:pt x="10775808" y="2366120"/>
                  <a:pt x="10780472" y="2387105"/>
                  <a:pt x="10789798" y="2404468"/>
                </a:cubicBezTo>
                <a:cubicBezTo>
                  <a:pt x="10799124" y="2421831"/>
                  <a:pt x="10812767" y="2435127"/>
                  <a:pt x="10830726" y="2444354"/>
                </a:cubicBezTo>
                <a:cubicBezTo>
                  <a:pt x="10848684" y="2453582"/>
                  <a:pt x="10870166" y="2458195"/>
                  <a:pt x="10895168" y="2458195"/>
                </a:cubicBezTo>
                <a:cubicBezTo>
                  <a:pt x="10923545" y="2458195"/>
                  <a:pt x="10946663" y="2451845"/>
                  <a:pt x="10964522" y="2439145"/>
                </a:cubicBezTo>
                <a:cubicBezTo>
                  <a:pt x="10982382" y="2426445"/>
                  <a:pt x="10994288" y="2407792"/>
                  <a:pt x="11000242" y="2383186"/>
                </a:cubicBezTo>
                <a:lnTo>
                  <a:pt x="10935352" y="2358480"/>
                </a:lnTo>
                <a:cubicBezTo>
                  <a:pt x="10931978" y="2368799"/>
                  <a:pt x="10926720" y="2376588"/>
                  <a:pt x="10919576" y="2381846"/>
                </a:cubicBezTo>
                <a:cubicBezTo>
                  <a:pt x="10912432" y="2387105"/>
                  <a:pt x="10903701" y="2389734"/>
                  <a:pt x="10893382" y="2389734"/>
                </a:cubicBezTo>
                <a:cubicBezTo>
                  <a:pt x="10879095" y="2389734"/>
                  <a:pt x="10868082" y="2385716"/>
                  <a:pt x="10860343" y="2377679"/>
                </a:cubicBezTo>
                <a:cubicBezTo>
                  <a:pt x="10852604" y="2369642"/>
                  <a:pt x="10848734" y="2358183"/>
                  <a:pt x="10848734" y="2343300"/>
                </a:cubicBezTo>
                <a:lnTo>
                  <a:pt x="10848734" y="2329012"/>
                </a:lnTo>
                <a:lnTo>
                  <a:pt x="11003813" y="2329012"/>
                </a:lnTo>
                <a:lnTo>
                  <a:pt x="11003813" y="2274839"/>
                </a:lnTo>
                <a:cubicBezTo>
                  <a:pt x="11003813" y="2246462"/>
                  <a:pt x="10999447" y="2222154"/>
                  <a:pt x="10990716" y="2201913"/>
                </a:cubicBezTo>
                <a:cubicBezTo>
                  <a:pt x="10981985" y="2181672"/>
                  <a:pt x="10969186" y="2166293"/>
                  <a:pt x="10952318" y="2155776"/>
                </a:cubicBezTo>
                <a:cubicBezTo>
                  <a:pt x="10935451" y="2145259"/>
                  <a:pt x="10915112" y="2140001"/>
                  <a:pt x="10891299" y="2140001"/>
                </a:cubicBezTo>
                <a:close/>
                <a:moveTo>
                  <a:pt x="10315632" y="2140001"/>
                </a:moveTo>
                <a:cubicBezTo>
                  <a:pt x="10293208" y="2140001"/>
                  <a:pt x="10273860" y="2143821"/>
                  <a:pt x="10257588" y="2151460"/>
                </a:cubicBezTo>
                <a:cubicBezTo>
                  <a:pt x="10241317" y="2159100"/>
                  <a:pt x="10228815" y="2170064"/>
                  <a:pt x="10220084" y="2184351"/>
                </a:cubicBezTo>
                <a:cubicBezTo>
                  <a:pt x="10211353" y="2198639"/>
                  <a:pt x="10206987" y="2215506"/>
                  <a:pt x="10206987" y="2234953"/>
                </a:cubicBezTo>
                <a:cubicBezTo>
                  <a:pt x="10206987" y="2255392"/>
                  <a:pt x="10210906" y="2271614"/>
                  <a:pt x="10218744" y="2283620"/>
                </a:cubicBezTo>
                <a:cubicBezTo>
                  <a:pt x="10226582" y="2295625"/>
                  <a:pt x="10236306" y="2304356"/>
                  <a:pt x="10247915" y="2309813"/>
                </a:cubicBezTo>
                <a:cubicBezTo>
                  <a:pt x="10259524" y="2315270"/>
                  <a:pt x="10274059" y="2320281"/>
                  <a:pt x="10291522" y="2324845"/>
                </a:cubicBezTo>
                <a:cubicBezTo>
                  <a:pt x="10292316" y="2325043"/>
                  <a:pt x="10293010" y="2325192"/>
                  <a:pt x="10293605" y="2325292"/>
                </a:cubicBezTo>
                <a:cubicBezTo>
                  <a:pt x="10294200" y="2325391"/>
                  <a:pt x="10294796" y="2325539"/>
                  <a:pt x="10295391" y="2325738"/>
                </a:cubicBezTo>
                <a:cubicBezTo>
                  <a:pt x="10298170" y="2326333"/>
                  <a:pt x="10300898" y="2326929"/>
                  <a:pt x="10303576" y="2327524"/>
                </a:cubicBezTo>
                <a:cubicBezTo>
                  <a:pt x="10306256" y="2328119"/>
                  <a:pt x="10308884" y="2328814"/>
                  <a:pt x="10311464" y="2329608"/>
                </a:cubicBezTo>
                <a:cubicBezTo>
                  <a:pt x="10323172" y="2332187"/>
                  <a:pt x="10332251" y="2334469"/>
                  <a:pt x="10338700" y="2336454"/>
                </a:cubicBezTo>
                <a:cubicBezTo>
                  <a:pt x="10345150" y="2338438"/>
                  <a:pt x="10350458" y="2341464"/>
                  <a:pt x="10354624" y="2345532"/>
                </a:cubicBezTo>
                <a:cubicBezTo>
                  <a:pt x="10358792" y="2349600"/>
                  <a:pt x="10360876" y="2355007"/>
                  <a:pt x="10360876" y="2361754"/>
                </a:cubicBezTo>
                <a:cubicBezTo>
                  <a:pt x="10360876" y="2369494"/>
                  <a:pt x="10357304" y="2375695"/>
                  <a:pt x="10350160" y="2380358"/>
                </a:cubicBezTo>
                <a:cubicBezTo>
                  <a:pt x="10343016" y="2385021"/>
                  <a:pt x="10333392" y="2387353"/>
                  <a:pt x="10321287" y="2387353"/>
                </a:cubicBezTo>
                <a:cubicBezTo>
                  <a:pt x="10307595" y="2387353"/>
                  <a:pt x="10295391" y="2384178"/>
                  <a:pt x="10284676" y="2377828"/>
                </a:cubicBezTo>
                <a:cubicBezTo>
                  <a:pt x="10273960" y="2371478"/>
                  <a:pt x="10265626" y="2362350"/>
                  <a:pt x="10259672" y="2350443"/>
                </a:cubicBezTo>
                <a:lnTo>
                  <a:pt x="10196569" y="2383186"/>
                </a:lnTo>
                <a:cubicBezTo>
                  <a:pt x="10201134" y="2399061"/>
                  <a:pt x="10208872" y="2412604"/>
                  <a:pt x="10219786" y="2423816"/>
                </a:cubicBezTo>
                <a:cubicBezTo>
                  <a:pt x="10230700" y="2435027"/>
                  <a:pt x="10244392" y="2443560"/>
                  <a:pt x="10260863" y="2449414"/>
                </a:cubicBezTo>
                <a:cubicBezTo>
                  <a:pt x="10277334" y="2455268"/>
                  <a:pt x="10295986" y="2458195"/>
                  <a:pt x="10316822" y="2458195"/>
                </a:cubicBezTo>
                <a:cubicBezTo>
                  <a:pt x="10340238" y="2458195"/>
                  <a:pt x="10360578" y="2454226"/>
                  <a:pt x="10377842" y="2446289"/>
                </a:cubicBezTo>
                <a:cubicBezTo>
                  <a:pt x="10395106" y="2438351"/>
                  <a:pt x="10408352" y="2427040"/>
                  <a:pt x="10417579" y="2412356"/>
                </a:cubicBezTo>
                <a:cubicBezTo>
                  <a:pt x="10426806" y="2397672"/>
                  <a:pt x="10431420" y="2380408"/>
                  <a:pt x="10431420" y="2360564"/>
                </a:cubicBezTo>
                <a:cubicBezTo>
                  <a:pt x="10431420" y="2337744"/>
                  <a:pt x="10427004" y="2320033"/>
                  <a:pt x="10418174" y="2307432"/>
                </a:cubicBezTo>
                <a:cubicBezTo>
                  <a:pt x="10409344" y="2294831"/>
                  <a:pt x="10398728" y="2285951"/>
                  <a:pt x="10386325" y="2280792"/>
                </a:cubicBezTo>
                <a:cubicBezTo>
                  <a:pt x="10373922" y="2275633"/>
                  <a:pt x="10357899" y="2271068"/>
                  <a:pt x="10338254" y="2267100"/>
                </a:cubicBezTo>
                <a:cubicBezTo>
                  <a:pt x="10337856" y="2266901"/>
                  <a:pt x="10337460" y="2266802"/>
                  <a:pt x="10337063" y="2266802"/>
                </a:cubicBezTo>
                <a:cubicBezTo>
                  <a:pt x="10336666" y="2266802"/>
                  <a:pt x="10336270" y="2266703"/>
                  <a:pt x="10335872" y="2266504"/>
                </a:cubicBezTo>
                <a:cubicBezTo>
                  <a:pt x="10335078" y="2266306"/>
                  <a:pt x="10334235" y="2266108"/>
                  <a:pt x="10333342" y="2265909"/>
                </a:cubicBezTo>
                <a:cubicBezTo>
                  <a:pt x="10332449" y="2265711"/>
                  <a:pt x="10331606" y="2265512"/>
                  <a:pt x="10330812" y="2265314"/>
                </a:cubicBezTo>
                <a:cubicBezTo>
                  <a:pt x="10318509" y="2262734"/>
                  <a:pt x="10308934" y="2260402"/>
                  <a:pt x="10302088" y="2258319"/>
                </a:cubicBezTo>
                <a:cubicBezTo>
                  <a:pt x="10295242" y="2256235"/>
                  <a:pt x="10289538" y="2253259"/>
                  <a:pt x="10284973" y="2249389"/>
                </a:cubicBezTo>
                <a:cubicBezTo>
                  <a:pt x="10280409" y="2245520"/>
                  <a:pt x="10278127" y="2240410"/>
                  <a:pt x="10278127" y="2234060"/>
                </a:cubicBezTo>
                <a:cubicBezTo>
                  <a:pt x="10278127" y="2226916"/>
                  <a:pt x="10281352" y="2221211"/>
                  <a:pt x="10287800" y="2216945"/>
                </a:cubicBezTo>
                <a:cubicBezTo>
                  <a:pt x="10294250" y="2212678"/>
                  <a:pt x="10303130" y="2210545"/>
                  <a:pt x="10314441" y="2210545"/>
                </a:cubicBezTo>
                <a:cubicBezTo>
                  <a:pt x="10325355" y="2210545"/>
                  <a:pt x="10335078" y="2213323"/>
                  <a:pt x="10343612" y="2218879"/>
                </a:cubicBezTo>
                <a:cubicBezTo>
                  <a:pt x="10352144" y="2224436"/>
                  <a:pt x="10358990" y="2232274"/>
                  <a:pt x="10364150" y="2242394"/>
                </a:cubicBezTo>
                <a:lnTo>
                  <a:pt x="10426658" y="2211438"/>
                </a:lnTo>
                <a:cubicBezTo>
                  <a:pt x="10422292" y="2196357"/>
                  <a:pt x="10414950" y="2183458"/>
                  <a:pt x="10404631" y="2172743"/>
                </a:cubicBezTo>
                <a:cubicBezTo>
                  <a:pt x="10394312" y="2162027"/>
                  <a:pt x="10381612" y="2153891"/>
                  <a:pt x="10366531" y="2148335"/>
                </a:cubicBezTo>
                <a:cubicBezTo>
                  <a:pt x="10351450" y="2142779"/>
                  <a:pt x="10334483" y="2140001"/>
                  <a:pt x="10315632" y="2140001"/>
                </a:cubicBezTo>
                <a:close/>
                <a:moveTo>
                  <a:pt x="9910224" y="2140001"/>
                </a:moveTo>
                <a:cubicBezTo>
                  <a:pt x="9885816" y="2140001"/>
                  <a:pt x="9865030" y="2144763"/>
                  <a:pt x="9847865" y="2154288"/>
                </a:cubicBezTo>
                <a:cubicBezTo>
                  <a:pt x="9830700" y="2163813"/>
                  <a:pt x="9817554" y="2177753"/>
                  <a:pt x="9808426" y="2196109"/>
                </a:cubicBezTo>
                <a:cubicBezTo>
                  <a:pt x="9799297" y="2214464"/>
                  <a:pt x="9794733" y="2236540"/>
                  <a:pt x="9794733" y="2262337"/>
                </a:cubicBezTo>
                <a:lnTo>
                  <a:pt x="9794733" y="2341514"/>
                </a:lnTo>
                <a:cubicBezTo>
                  <a:pt x="9794733" y="2366120"/>
                  <a:pt x="9799396" y="2387105"/>
                  <a:pt x="9808723" y="2404468"/>
                </a:cubicBezTo>
                <a:cubicBezTo>
                  <a:pt x="9818050" y="2421831"/>
                  <a:pt x="9831692" y="2435127"/>
                  <a:pt x="9849650" y="2444354"/>
                </a:cubicBezTo>
                <a:cubicBezTo>
                  <a:pt x="9867609" y="2453582"/>
                  <a:pt x="9889090" y="2458195"/>
                  <a:pt x="9914094" y="2458195"/>
                </a:cubicBezTo>
                <a:cubicBezTo>
                  <a:pt x="9942470" y="2458195"/>
                  <a:pt x="9965588" y="2451845"/>
                  <a:pt x="9983447" y="2439145"/>
                </a:cubicBezTo>
                <a:cubicBezTo>
                  <a:pt x="10001306" y="2426445"/>
                  <a:pt x="10013213" y="2407792"/>
                  <a:pt x="10019166" y="2383186"/>
                </a:cubicBezTo>
                <a:lnTo>
                  <a:pt x="9954277" y="2358480"/>
                </a:lnTo>
                <a:cubicBezTo>
                  <a:pt x="9950904" y="2368799"/>
                  <a:pt x="9945645" y="2376588"/>
                  <a:pt x="9938501" y="2381846"/>
                </a:cubicBezTo>
                <a:cubicBezTo>
                  <a:pt x="9931358" y="2387105"/>
                  <a:pt x="9922626" y="2389734"/>
                  <a:pt x="9912308" y="2389734"/>
                </a:cubicBezTo>
                <a:cubicBezTo>
                  <a:pt x="9898020" y="2389734"/>
                  <a:pt x="9887006" y="2385716"/>
                  <a:pt x="9879268" y="2377679"/>
                </a:cubicBezTo>
                <a:cubicBezTo>
                  <a:pt x="9871528" y="2369642"/>
                  <a:pt x="9867659" y="2358183"/>
                  <a:pt x="9867659" y="2343300"/>
                </a:cubicBezTo>
                <a:lnTo>
                  <a:pt x="9867659" y="2329012"/>
                </a:lnTo>
                <a:lnTo>
                  <a:pt x="10022738" y="2329012"/>
                </a:lnTo>
                <a:lnTo>
                  <a:pt x="10022738" y="2274839"/>
                </a:lnTo>
                <a:cubicBezTo>
                  <a:pt x="10022738" y="2246462"/>
                  <a:pt x="10018372" y="2222154"/>
                  <a:pt x="10009641" y="2201913"/>
                </a:cubicBezTo>
                <a:cubicBezTo>
                  <a:pt x="10000910" y="2181672"/>
                  <a:pt x="9988110" y="2166293"/>
                  <a:pt x="9971244" y="2155776"/>
                </a:cubicBezTo>
                <a:cubicBezTo>
                  <a:pt x="9954376" y="2145259"/>
                  <a:pt x="9934036" y="2140001"/>
                  <a:pt x="9910224" y="2140001"/>
                </a:cubicBezTo>
                <a:close/>
                <a:moveTo>
                  <a:pt x="9315506" y="2140001"/>
                </a:moveTo>
                <a:cubicBezTo>
                  <a:pt x="9293083" y="2140001"/>
                  <a:pt x="9273736" y="2143821"/>
                  <a:pt x="9257464" y="2151460"/>
                </a:cubicBezTo>
                <a:cubicBezTo>
                  <a:pt x="9241192" y="2159100"/>
                  <a:pt x="9228690" y="2170064"/>
                  <a:pt x="9219959" y="2184351"/>
                </a:cubicBezTo>
                <a:cubicBezTo>
                  <a:pt x="9211228" y="2198639"/>
                  <a:pt x="9206862" y="2215506"/>
                  <a:pt x="9206862" y="2234953"/>
                </a:cubicBezTo>
                <a:cubicBezTo>
                  <a:pt x="9206862" y="2255392"/>
                  <a:pt x="9210781" y="2271614"/>
                  <a:pt x="9218620" y="2283620"/>
                </a:cubicBezTo>
                <a:cubicBezTo>
                  <a:pt x="9226458" y="2295625"/>
                  <a:pt x="9236181" y="2304356"/>
                  <a:pt x="9247790" y="2309813"/>
                </a:cubicBezTo>
                <a:cubicBezTo>
                  <a:pt x="9259398" y="2315270"/>
                  <a:pt x="9273934" y="2320281"/>
                  <a:pt x="9291396" y="2324845"/>
                </a:cubicBezTo>
                <a:cubicBezTo>
                  <a:pt x="9292190" y="2325043"/>
                  <a:pt x="9292885" y="2325192"/>
                  <a:pt x="9293480" y="2325292"/>
                </a:cubicBezTo>
                <a:cubicBezTo>
                  <a:pt x="9294075" y="2325391"/>
                  <a:pt x="9294671" y="2325539"/>
                  <a:pt x="9295266" y="2325738"/>
                </a:cubicBezTo>
                <a:cubicBezTo>
                  <a:pt x="9298044" y="2326333"/>
                  <a:pt x="9300772" y="2326929"/>
                  <a:pt x="9303452" y="2327524"/>
                </a:cubicBezTo>
                <a:cubicBezTo>
                  <a:pt x="9306130" y="2328119"/>
                  <a:pt x="9308760" y="2328814"/>
                  <a:pt x="9311340" y="2329608"/>
                </a:cubicBezTo>
                <a:cubicBezTo>
                  <a:pt x="9323047" y="2332187"/>
                  <a:pt x="9332126" y="2334469"/>
                  <a:pt x="9338575" y="2336454"/>
                </a:cubicBezTo>
                <a:cubicBezTo>
                  <a:pt x="9345024" y="2338438"/>
                  <a:pt x="9350332" y="2341464"/>
                  <a:pt x="9354500" y="2345532"/>
                </a:cubicBezTo>
                <a:cubicBezTo>
                  <a:pt x="9358667" y="2349600"/>
                  <a:pt x="9360750" y="2355007"/>
                  <a:pt x="9360750" y="2361754"/>
                </a:cubicBezTo>
                <a:cubicBezTo>
                  <a:pt x="9360750" y="2369494"/>
                  <a:pt x="9357178" y="2375695"/>
                  <a:pt x="9350035" y="2380358"/>
                </a:cubicBezTo>
                <a:cubicBezTo>
                  <a:pt x="9342891" y="2385021"/>
                  <a:pt x="9333267" y="2387353"/>
                  <a:pt x="9321162" y="2387353"/>
                </a:cubicBezTo>
                <a:cubicBezTo>
                  <a:pt x="9307470" y="2387353"/>
                  <a:pt x="9295266" y="2384178"/>
                  <a:pt x="9284550" y="2377828"/>
                </a:cubicBezTo>
                <a:cubicBezTo>
                  <a:pt x="9273835" y="2371478"/>
                  <a:pt x="9265500" y="2362350"/>
                  <a:pt x="9259547" y="2350443"/>
                </a:cubicBezTo>
                <a:lnTo>
                  <a:pt x="9196444" y="2383186"/>
                </a:lnTo>
                <a:cubicBezTo>
                  <a:pt x="9201008" y="2399061"/>
                  <a:pt x="9208747" y="2412604"/>
                  <a:pt x="9219661" y="2423816"/>
                </a:cubicBezTo>
                <a:cubicBezTo>
                  <a:pt x="9230576" y="2435027"/>
                  <a:pt x="9244268" y="2443560"/>
                  <a:pt x="9260738" y="2449414"/>
                </a:cubicBezTo>
                <a:cubicBezTo>
                  <a:pt x="9277208" y="2455268"/>
                  <a:pt x="9295861" y="2458195"/>
                  <a:pt x="9316697" y="2458195"/>
                </a:cubicBezTo>
                <a:cubicBezTo>
                  <a:pt x="9340113" y="2458195"/>
                  <a:pt x="9360453" y="2454226"/>
                  <a:pt x="9377717" y="2446289"/>
                </a:cubicBezTo>
                <a:cubicBezTo>
                  <a:pt x="9394981" y="2438351"/>
                  <a:pt x="9408226" y="2427040"/>
                  <a:pt x="9417454" y="2412356"/>
                </a:cubicBezTo>
                <a:cubicBezTo>
                  <a:pt x="9426681" y="2397672"/>
                  <a:pt x="9431295" y="2380408"/>
                  <a:pt x="9431295" y="2360564"/>
                </a:cubicBezTo>
                <a:cubicBezTo>
                  <a:pt x="9431295" y="2337744"/>
                  <a:pt x="9426880" y="2320033"/>
                  <a:pt x="9418049" y="2307432"/>
                </a:cubicBezTo>
                <a:cubicBezTo>
                  <a:pt x="9409218" y="2294831"/>
                  <a:pt x="9398602" y="2285951"/>
                  <a:pt x="9386200" y="2280792"/>
                </a:cubicBezTo>
                <a:cubicBezTo>
                  <a:pt x="9373798" y="2275633"/>
                  <a:pt x="9357774" y="2271068"/>
                  <a:pt x="9338128" y="2267100"/>
                </a:cubicBezTo>
                <a:cubicBezTo>
                  <a:pt x="9337732" y="2266901"/>
                  <a:pt x="9337334" y="2266802"/>
                  <a:pt x="9336938" y="2266802"/>
                </a:cubicBezTo>
                <a:cubicBezTo>
                  <a:pt x="9336541" y="2266802"/>
                  <a:pt x="9336144" y="2266703"/>
                  <a:pt x="9335747" y="2266504"/>
                </a:cubicBezTo>
                <a:cubicBezTo>
                  <a:pt x="9334953" y="2266306"/>
                  <a:pt x="9334110" y="2266108"/>
                  <a:pt x="9333217" y="2265909"/>
                </a:cubicBezTo>
                <a:cubicBezTo>
                  <a:pt x="9332324" y="2265711"/>
                  <a:pt x="9331481" y="2265512"/>
                  <a:pt x="9330687" y="2265314"/>
                </a:cubicBezTo>
                <a:cubicBezTo>
                  <a:pt x="9318384" y="2262734"/>
                  <a:pt x="9308809" y="2260402"/>
                  <a:pt x="9301963" y="2258319"/>
                </a:cubicBezTo>
                <a:cubicBezTo>
                  <a:pt x="9295117" y="2256235"/>
                  <a:pt x="9289412" y="2253259"/>
                  <a:pt x="9284848" y="2249389"/>
                </a:cubicBezTo>
                <a:cubicBezTo>
                  <a:pt x="9280284" y="2245520"/>
                  <a:pt x="9278002" y="2240410"/>
                  <a:pt x="9278002" y="2234060"/>
                </a:cubicBezTo>
                <a:cubicBezTo>
                  <a:pt x="9278002" y="2226916"/>
                  <a:pt x="9281226" y="2221211"/>
                  <a:pt x="9287676" y="2216945"/>
                </a:cubicBezTo>
                <a:cubicBezTo>
                  <a:pt x="9294125" y="2212678"/>
                  <a:pt x="9303005" y="2210545"/>
                  <a:pt x="9314316" y="2210545"/>
                </a:cubicBezTo>
                <a:cubicBezTo>
                  <a:pt x="9325230" y="2210545"/>
                  <a:pt x="9334953" y="2213323"/>
                  <a:pt x="9343486" y="2218879"/>
                </a:cubicBezTo>
                <a:cubicBezTo>
                  <a:pt x="9352019" y="2224436"/>
                  <a:pt x="9358865" y="2232274"/>
                  <a:pt x="9364024" y="2242394"/>
                </a:cubicBezTo>
                <a:lnTo>
                  <a:pt x="9426532" y="2211438"/>
                </a:lnTo>
                <a:cubicBezTo>
                  <a:pt x="9422167" y="2196357"/>
                  <a:pt x="9414825" y="2183458"/>
                  <a:pt x="9404506" y="2172743"/>
                </a:cubicBezTo>
                <a:cubicBezTo>
                  <a:pt x="9394187" y="2162027"/>
                  <a:pt x="9381487" y="2153891"/>
                  <a:pt x="9366406" y="2148335"/>
                </a:cubicBezTo>
                <a:cubicBezTo>
                  <a:pt x="9351324" y="2142779"/>
                  <a:pt x="9334358" y="2140001"/>
                  <a:pt x="9315506" y="2140001"/>
                </a:cubicBezTo>
                <a:close/>
                <a:moveTo>
                  <a:pt x="8329074" y="2140001"/>
                </a:moveTo>
                <a:cubicBezTo>
                  <a:pt x="8304666" y="2140001"/>
                  <a:pt x="8283880" y="2144763"/>
                  <a:pt x="8266715" y="2154288"/>
                </a:cubicBezTo>
                <a:cubicBezTo>
                  <a:pt x="8249550" y="2163813"/>
                  <a:pt x="8236404" y="2177753"/>
                  <a:pt x="8227275" y="2196109"/>
                </a:cubicBezTo>
                <a:cubicBezTo>
                  <a:pt x="8218147" y="2214464"/>
                  <a:pt x="8213583" y="2236540"/>
                  <a:pt x="8213583" y="2262337"/>
                </a:cubicBezTo>
                <a:lnTo>
                  <a:pt x="8213583" y="2341514"/>
                </a:lnTo>
                <a:cubicBezTo>
                  <a:pt x="8213583" y="2366120"/>
                  <a:pt x="8218247" y="2387105"/>
                  <a:pt x="8227573" y="2404468"/>
                </a:cubicBezTo>
                <a:cubicBezTo>
                  <a:pt x="8236900" y="2421831"/>
                  <a:pt x="8250542" y="2435127"/>
                  <a:pt x="8268501" y="2444354"/>
                </a:cubicBezTo>
                <a:cubicBezTo>
                  <a:pt x="8286459" y="2453582"/>
                  <a:pt x="8307940" y="2458195"/>
                  <a:pt x="8332943" y="2458195"/>
                </a:cubicBezTo>
                <a:cubicBezTo>
                  <a:pt x="8361320" y="2458195"/>
                  <a:pt x="8384438" y="2451845"/>
                  <a:pt x="8402297" y="2439145"/>
                </a:cubicBezTo>
                <a:cubicBezTo>
                  <a:pt x="8420156" y="2426445"/>
                  <a:pt x="8432063" y="2407792"/>
                  <a:pt x="8438016" y="2383186"/>
                </a:cubicBezTo>
                <a:lnTo>
                  <a:pt x="8373127" y="2358480"/>
                </a:lnTo>
                <a:cubicBezTo>
                  <a:pt x="8369754" y="2368799"/>
                  <a:pt x="8364495" y="2376588"/>
                  <a:pt x="8357351" y="2381846"/>
                </a:cubicBezTo>
                <a:cubicBezTo>
                  <a:pt x="8350208" y="2387105"/>
                  <a:pt x="8341476" y="2389734"/>
                  <a:pt x="8331158" y="2389734"/>
                </a:cubicBezTo>
                <a:cubicBezTo>
                  <a:pt x="8316870" y="2389734"/>
                  <a:pt x="8305857" y="2385716"/>
                  <a:pt x="8298118" y="2377679"/>
                </a:cubicBezTo>
                <a:cubicBezTo>
                  <a:pt x="8290379" y="2369642"/>
                  <a:pt x="8286509" y="2358183"/>
                  <a:pt x="8286509" y="2343300"/>
                </a:cubicBezTo>
                <a:lnTo>
                  <a:pt x="8286509" y="2329012"/>
                </a:lnTo>
                <a:lnTo>
                  <a:pt x="8441588" y="2329012"/>
                </a:lnTo>
                <a:lnTo>
                  <a:pt x="8441588" y="2274839"/>
                </a:lnTo>
                <a:cubicBezTo>
                  <a:pt x="8441588" y="2246462"/>
                  <a:pt x="8437222" y="2222154"/>
                  <a:pt x="8428491" y="2201913"/>
                </a:cubicBezTo>
                <a:cubicBezTo>
                  <a:pt x="8419760" y="2181672"/>
                  <a:pt x="8406960" y="2166293"/>
                  <a:pt x="8390093" y="2155776"/>
                </a:cubicBezTo>
                <a:cubicBezTo>
                  <a:pt x="8373226" y="2145259"/>
                  <a:pt x="8352886" y="2140001"/>
                  <a:pt x="8329074" y="2140001"/>
                </a:cubicBezTo>
                <a:close/>
                <a:moveTo>
                  <a:pt x="7629582" y="2140001"/>
                </a:moveTo>
                <a:cubicBezTo>
                  <a:pt x="7607158" y="2140001"/>
                  <a:pt x="7587811" y="2143821"/>
                  <a:pt x="7571539" y="2151460"/>
                </a:cubicBezTo>
                <a:cubicBezTo>
                  <a:pt x="7555267" y="2159100"/>
                  <a:pt x="7542766" y="2170064"/>
                  <a:pt x="7534034" y="2184351"/>
                </a:cubicBezTo>
                <a:cubicBezTo>
                  <a:pt x="7525303" y="2198639"/>
                  <a:pt x="7520937" y="2215506"/>
                  <a:pt x="7520937" y="2234953"/>
                </a:cubicBezTo>
                <a:cubicBezTo>
                  <a:pt x="7520937" y="2255392"/>
                  <a:pt x="7524856" y="2271614"/>
                  <a:pt x="7532695" y="2283620"/>
                </a:cubicBezTo>
                <a:cubicBezTo>
                  <a:pt x="7540533" y="2295625"/>
                  <a:pt x="7550256" y="2304356"/>
                  <a:pt x="7561865" y="2309813"/>
                </a:cubicBezTo>
                <a:cubicBezTo>
                  <a:pt x="7573474" y="2315270"/>
                  <a:pt x="7588009" y="2320281"/>
                  <a:pt x="7605472" y="2324845"/>
                </a:cubicBezTo>
                <a:cubicBezTo>
                  <a:pt x="7606265" y="2325043"/>
                  <a:pt x="7606960" y="2325192"/>
                  <a:pt x="7607555" y="2325292"/>
                </a:cubicBezTo>
                <a:cubicBezTo>
                  <a:pt x="7608150" y="2325391"/>
                  <a:pt x="7608746" y="2325539"/>
                  <a:pt x="7609341" y="2325738"/>
                </a:cubicBezTo>
                <a:cubicBezTo>
                  <a:pt x="7612119" y="2326333"/>
                  <a:pt x="7614848" y="2326929"/>
                  <a:pt x="7617527" y="2327524"/>
                </a:cubicBezTo>
                <a:cubicBezTo>
                  <a:pt x="7620206" y="2328119"/>
                  <a:pt x="7622835" y="2328814"/>
                  <a:pt x="7625415" y="2329608"/>
                </a:cubicBezTo>
                <a:cubicBezTo>
                  <a:pt x="7637123" y="2332187"/>
                  <a:pt x="7646201" y="2334469"/>
                  <a:pt x="7652650" y="2336454"/>
                </a:cubicBezTo>
                <a:cubicBezTo>
                  <a:pt x="7659099" y="2338438"/>
                  <a:pt x="7664408" y="2341464"/>
                  <a:pt x="7668575" y="2345532"/>
                </a:cubicBezTo>
                <a:cubicBezTo>
                  <a:pt x="7672742" y="2349600"/>
                  <a:pt x="7674826" y="2355007"/>
                  <a:pt x="7674826" y="2361754"/>
                </a:cubicBezTo>
                <a:cubicBezTo>
                  <a:pt x="7674826" y="2369494"/>
                  <a:pt x="7671254" y="2375695"/>
                  <a:pt x="7664110" y="2380358"/>
                </a:cubicBezTo>
                <a:cubicBezTo>
                  <a:pt x="7656966" y="2385021"/>
                  <a:pt x="7647342" y="2387353"/>
                  <a:pt x="7635237" y="2387353"/>
                </a:cubicBezTo>
                <a:cubicBezTo>
                  <a:pt x="7621545" y="2387353"/>
                  <a:pt x="7609341" y="2384178"/>
                  <a:pt x="7598626" y="2377828"/>
                </a:cubicBezTo>
                <a:cubicBezTo>
                  <a:pt x="7587910" y="2371478"/>
                  <a:pt x="7579576" y="2362350"/>
                  <a:pt x="7573622" y="2350443"/>
                </a:cubicBezTo>
                <a:lnTo>
                  <a:pt x="7510519" y="2383186"/>
                </a:lnTo>
                <a:cubicBezTo>
                  <a:pt x="7515084" y="2399061"/>
                  <a:pt x="7522822" y="2412604"/>
                  <a:pt x="7533736" y="2423816"/>
                </a:cubicBezTo>
                <a:cubicBezTo>
                  <a:pt x="7544651" y="2435027"/>
                  <a:pt x="7558343" y="2443560"/>
                  <a:pt x="7574813" y="2449414"/>
                </a:cubicBezTo>
                <a:cubicBezTo>
                  <a:pt x="7591284" y="2455268"/>
                  <a:pt x="7609936" y="2458195"/>
                  <a:pt x="7630772" y="2458195"/>
                </a:cubicBezTo>
                <a:cubicBezTo>
                  <a:pt x="7654188" y="2458195"/>
                  <a:pt x="7674528" y="2454226"/>
                  <a:pt x="7691792" y="2446289"/>
                </a:cubicBezTo>
                <a:cubicBezTo>
                  <a:pt x="7709056" y="2438351"/>
                  <a:pt x="7722302" y="2427040"/>
                  <a:pt x="7731529" y="2412356"/>
                </a:cubicBezTo>
                <a:cubicBezTo>
                  <a:pt x="7740756" y="2397672"/>
                  <a:pt x="7745370" y="2380408"/>
                  <a:pt x="7745370" y="2360564"/>
                </a:cubicBezTo>
                <a:cubicBezTo>
                  <a:pt x="7745370" y="2337744"/>
                  <a:pt x="7740955" y="2320033"/>
                  <a:pt x="7732124" y="2307432"/>
                </a:cubicBezTo>
                <a:cubicBezTo>
                  <a:pt x="7723294" y="2294831"/>
                  <a:pt x="7712678" y="2285951"/>
                  <a:pt x="7700275" y="2280792"/>
                </a:cubicBezTo>
                <a:cubicBezTo>
                  <a:pt x="7687873" y="2275633"/>
                  <a:pt x="7671849" y="2271068"/>
                  <a:pt x="7652204" y="2267100"/>
                </a:cubicBezTo>
                <a:cubicBezTo>
                  <a:pt x="7651807" y="2266901"/>
                  <a:pt x="7651410" y="2266802"/>
                  <a:pt x="7651013" y="2266802"/>
                </a:cubicBezTo>
                <a:cubicBezTo>
                  <a:pt x="7650616" y="2266802"/>
                  <a:pt x="7650219" y="2266703"/>
                  <a:pt x="7649822" y="2266504"/>
                </a:cubicBezTo>
                <a:cubicBezTo>
                  <a:pt x="7649029" y="2266306"/>
                  <a:pt x="7648185" y="2266108"/>
                  <a:pt x="7647292" y="2265909"/>
                </a:cubicBezTo>
                <a:cubicBezTo>
                  <a:pt x="7646399" y="2265711"/>
                  <a:pt x="7645556" y="2265512"/>
                  <a:pt x="7644762" y="2265314"/>
                </a:cubicBezTo>
                <a:cubicBezTo>
                  <a:pt x="7632459" y="2262734"/>
                  <a:pt x="7622884" y="2260402"/>
                  <a:pt x="7616039" y="2258319"/>
                </a:cubicBezTo>
                <a:cubicBezTo>
                  <a:pt x="7609192" y="2256235"/>
                  <a:pt x="7603487" y="2253259"/>
                  <a:pt x="7598923" y="2249389"/>
                </a:cubicBezTo>
                <a:cubicBezTo>
                  <a:pt x="7594359" y="2245520"/>
                  <a:pt x="7592077" y="2240410"/>
                  <a:pt x="7592077" y="2234060"/>
                </a:cubicBezTo>
                <a:cubicBezTo>
                  <a:pt x="7592077" y="2226916"/>
                  <a:pt x="7595302" y="2221211"/>
                  <a:pt x="7601751" y="2216945"/>
                </a:cubicBezTo>
                <a:cubicBezTo>
                  <a:pt x="7608200" y="2212678"/>
                  <a:pt x="7617080" y="2210545"/>
                  <a:pt x="7628391" y="2210545"/>
                </a:cubicBezTo>
                <a:cubicBezTo>
                  <a:pt x="7639305" y="2210545"/>
                  <a:pt x="7649029" y="2213323"/>
                  <a:pt x="7657562" y="2218879"/>
                </a:cubicBezTo>
                <a:cubicBezTo>
                  <a:pt x="7666094" y="2224436"/>
                  <a:pt x="7672940" y="2232274"/>
                  <a:pt x="7678100" y="2242394"/>
                </a:cubicBezTo>
                <a:lnTo>
                  <a:pt x="7740608" y="2211438"/>
                </a:lnTo>
                <a:cubicBezTo>
                  <a:pt x="7736242" y="2196357"/>
                  <a:pt x="7728900" y="2183458"/>
                  <a:pt x="7718581" y="2172743"/>
                </a:cubicBezTo>
                <a:cubicBezTo>
                  <a:pt x="7708262" y="2162027"/>
                  <a:pt x="7695562" y="2153891"/>
                  <a:pt x="7680481" y="2148335"/>
                </a:cubicBezTo>
                <a:cubicBezTo>
                  <a:pt x="7665400" y="2142779"/>
                  <a:pt x="7648433" y="2140001"/>
                  <a:pt x="7629582" y="2140001"/>
                </a:cubicBezTo>
                <a:close/>
                <a:moveTo>
                  <a:pt x="7357524" y="2140001"/>
                </a:moveTo>
                <a:cubicBezTo>
                  <a:pt x="7333116" y="2140001"/>
                  <a:pt x="7312330" y="2144763"/>
                  <a:pt x="7295165" y="2154288"/>
                </a:cubicBezTo>
                <a:cubicBezTo>
                  <a:pt x="7278000" y="2163813"/>
                  <a:pt x="7264854" y="2177753"/>
                  <a:pt x="7255726" y="2196109"/>
                </a:cubicBezTo>
                <a:cubicBezTo>
                  <a:pt x="7246597" y="2214464"/>
                  <a:pt x="7242033" y="2236540"/>
                  <a:pt x="7242033" y="2262337"/>
                </a:cubicBezTo>
                <a:lnTo>
                  <a:pt x="7242033" y="2341514"/>
                </a:lnTo>
                <a:cubicBezTo>
                  <a:pt x="7242033" y="2366120"/>
                  <a:pt x="7246697" y="2387105"/>
                  <a:pt x="7256023" y="2404468"/>
                </a:cubicBezTo>
                <a:cubicBezTo>
                  <a:pt x="7265350" y="2421831"/>
                  <a:pt x="7278992" y="2435127"/>
                  <a:pt x="7296951" y="2444354"/>
                </a:cubicBezTo>
                <a:cubicBezTo>
                  <a:pt x="7314910" y="2453582"/>
                  <a:pt x="7336390" y="2458195"/>
                  <a:pt x="7361394" y="2458195"/>
                </a:cubicBezTo>
                <a:cubicBezTo>
                  <a:pt x="7389770" y="2458195"/>
                  <a:pt x="7412888" y="2451845"/>
                  <a:pt x="7430748" y="2439145"/>
                </a:cubicBezTo>
                <a:cubicBezTo>
                  <a:pt x="7448607" y="2426445"/>
                  <a:pt x="7460513" y="2407792"/>
                  <a:pt x="7466466" y="2383186"/>
                </a:cubicBezTo>
                <a:lnTo>
                  <a:pt x="7401577" y="2358480"/>
                </a:lnTo>
                <a:cubicBezTo>
                  <a:pt x="7398204" y="2368799"/>
                  <a:pt x="7392945" y="2376588"/>
                  <a:pt x="7385801" y="2381846"/>
                </a:cubicBezTo>
                <a:cubicBezTo>
                  <a:pt x="7378658" y="2387105"/>
                  <a:pt x="7369926" y="2389734"/>
                  <a:pt x="7359608" y="2389734"/>
                </a:cubicBezTo>
                <a:cubicBezTo>
                  <a:pt x="7345320" y="2389734"/>
                  <a:pt x="7334307" y="2385716"/>
                  <a:pt x="7326568" y="2377679"/>
                </a:cubicBezTo>
                <a:cubicBezTo>
                  <a:pt x="7318829" y="2369642"/>
                  <a:pt x="7314959" y="2358183"/>
                  <a:pt x="7314959" y="2343300"/>
                </a:cubicBezTo>
                <a:lnTo>
                  <a:pt x="7314959" y="2329012"/>
                </a:lnTo>
                <a:lnTo>
                  <a:pt x="7470038" y="2329012"/>
                </a:lnTo>
                <a:lnTo>
                  <a:pt x="7470038" y="2274839"/>
                </a:lnTo>
                <a:cubicBezTo>
                  <a:pt x="7470038" y="2246462"/>
                  <a:pt x="7465672" y="2222154"/>
                  <a:pt x="7456941" y="2201913"/>
                </a:cubicBezTo>
                <a:cubicBezTo>
                  <a:pt x="7448210" y="2181672"/>
                  <a:pt x="7435411" y="2166293"/>
                  <a:pt x="7418544" y="2155776"/>
                </a:cubicBezTo>
                <a:cubicBezTo>
                  <a:pt x="7401676" y="2145259"/>
                  <a:pt x="7381336" y="2140001"/>
                  <a:pt x="7357524" y="2140001"/>
                </a:cubicBezTo>
                <a:close/>
                <a:moveTo>
                  <a:pt x="7071774" y="2140001"/>
                </a:moveTo>
                <a:cubicBezTo>
                  <a:pt x="7047366" y="2140001"/>
                  <a:pt x="7026580" y="2144763"/>
                  <a:pt x="7009415" y="2154288"/>
                </a:cubicBezTo>
                <a:cubicBezTo>
                  <a:pt x="6992250" y="2163813"/>
                  <a:pt x="6979104" y="2177753"/>
                  <a:pt x="6969976" y="2196109"/>
                </a:cubicBezTo>
                <a:cubicBezTo>
                  <a:pt x="6960847" y="2214464"/>
                  <a:pt x="6956283" y="2236540"/>
                  <a:pt x="6956283" y="2262337"/>
                </a:cubicBezTo>
                <a:lnTo>
                  <a:pt x="6956283" y="2341514"/>
                </a:lnTo>
                <a:cubicBezTo>
                  <a:pt x="6956283" y="2366120"/>
                  <a:pt x="6960947" y="2387105"/>
                  <a:pt x="6970273" y="2404468"/>
                </a:cubicBezTo>
                <a:cubicBezTo>
                  <a:pt x="6979600" y="2421831"/>
                  <a:pt x="6993242" y="2435127"/>
                  <a:pt x="7011201" y="2444354"/>
                </a:cubicBezTo>
                <a:cubicBezTo>
                  <a:pt x="7029160" y="2453582"/>
                  <a:pt x="7050640" y="2458195"/>
                  <a:pt x="7075644" y="2458195"/>
                </a:cubicBezTo>
                <a:cubicBezTo>
                  <a:pt x="7104020" y="2458195"/>
                  <a:pt x="7127138" y="2451845"/>
                  <a:pt x="7144998" y="2439145"/>
                </a:cubicBezTo>
                <a:cubicBezTo>
                  <a:pt x="7162857" y="2426445"/>
                  <a:pt x="7174763" y="2407792"/>
                  <a:pt x="7180716" y="2383186"/>
                </a:cubicBezTo>
                <a:lnTo>
                  <a:pt x="7115827" y="2358480"/>
                </a:lnTo>
                <a:cubicBezTo>
                  <a:pt x="7112454" y="2368799"/>
                  <a:pt x="7107195" y="2376588"/>
                  <a:pt x="7100051" y="2381846"/>
                </a:cubicBezTo>
                <a:cubicBezTo>
                  <a:pt x="7092908" y="2387105"/>
                  <a:pt x="7084176" y="2389734"/>
                  <a:pt x="7073858" y="2389734"/>
                </a:cubicBezTo>
                <a:cubicBezTo>
                  <a:pt x="7059570" y="2389734"/>
                  <a:pt x="7048557" y="2385716"/>
                  <a:pt x="7040818" y="2377679"/>
                </a:cubicBezTo>
                <a:cubicBezTo>
                  <a:pt x="7033079" y="2369642"/>
                  <a:pt x="7029209" y="2358183"/>
                  <a:pt x="7029209" y="2343300"/>
                </a:cubicBezTo>
                <a:lnTo>
                  <a:pt x="7029209" y="2329012"/>
                </a:lnTo>
                <a:lnTo>
                  <a:pt x="7184288" y="2329012"/>
                </a:lnTo>
                <a:lnTo>
                  <a:pt x="7184288" y="2274839"/>
                </a:lnTo>
                <a:cubicBezTo>
                  <a:pt x="7184288" y="2246462"/>
                  <a:pt x="7179923" y="2222154"/>
                  <a:pt x="7171191" y="2201913"/>
                </a:cubicBezTo>
                <a:cubicBezTo>
                  <a:pt x="7162460" y="2181672"/>
                  <a:pt x="7149661" y="2166293"/>
                  <a:pt x="7132794" y="2155776"/>
                </a:cubicBezTo>
                <a:cubicBezTo>
                  <a:pt x="7115926" y="2145259"/>
                  <a:pt x="7095586" y="2140001"/>
                  <a:pt x="7071774" y="2140001"/>
                </a:cubicBezTo>
                <a:close/>
                <a:moveTo>
                  <a:pt x="8649054" y="2139703"/>
                </a:moveTo>
                <a:cubicBezTo>
                  <a:pt x="8634172" y="2139703"/>
                  <a:pt x="8620578" y="2144664"/>
                  <a:pt x="8608275" y="2154586"/>
                </a:cubicBezTo>
                <a:cubicBezTo>
                  <a:pt x="8602124" y="2159547"/>
                  <a:pt x="8596568" y="2165500"/>
                  <a:pt x="8591606" y="2172445"/>
                </a:cubicBezTo>
                <a:lnTo>
                  <a:pt x="8584760" y="2184893"/>
                </a:lnTo>
                <a:lnTo>
                  <a:pt x="8584760" y="2144763"/>
                </a:lnTo>
                <a:lnTo>
                  <a:pt x="8507072" y="2144763"/>
                </a:lnTo>
                <a:lnTo>
                  <a:pt x="8507072" y="2579341"/>
                </a:lnTo>
                <a:lnTo>
                  <a:pt x="8584760" y="2579341"/>
                </a:lnTo>
                <a:lnTo>
                  <a:pt x="8584760" y="2413818"/>
                </a:lnTo>
                <a:lnTo>
                  <a:pt x="8591458" y="2427648"/>
                </a:lnTo>
                <a:cubicBezTo>
                  <a:pt x="8595824" y="2434172"/>
                  <a:pt x="8600933" y="2439740"/>
                  <a:pt x="8606787" y="2444354"/>
                </a:cubicBezTo>
                <a:cubicBezTo>
                  <a:pt x="8618495" y="2453582"/>
                  <a:pt x="8632386" y="2458195"/>
                  <a:pt x="8648459" y="2458195"/>
                </a:cubicBezTo>
                <a:cubicBezTo>
                  <a:pt x="8666120" y="2458195"/>
                  <a:pt x="8681201" y="2453879"/>
                  <a:pt x="8693703" y="2445247"/>
                </a:cubicBezTo>
                <a:cubicBezTo>
                  <a:pt x="8706204" y="2436615"/>
                  <a:pt x="8715729" y="2424064"/>
                  <a:pt x="8722278" y="2407594"/>
                </a:cubicBezTo>
                <a:cubicBezTo>
                  <a:pt x="8728826" y="2391123"/>
                  <a:pt x="8732100" y="2371180"/>
                  <a:pt x="8732100" y="2347765"/>
                </a:cubicBezTo>
                <a:lnTo>
                  <a:pt x="8732100" y="2249836"/>
                </a:lnTo>
                <a:cubicBezTo>
                  <a:pt x="8732100" y="2226618"/>
                  <a:pt x="8728826" y="2206775"/>
                  <a:pt x="8722278" y="2190304"/>
                </a:cubicBezTo>
                <a:cubicBezTo>
                  <a:pt x="8715729" y="2173834"/>
                  <a:pt x="8706254" y="2161283"/>
                  <a:pt x="8693852" y="2152651"/>
                </a:cubicBezTo>
                <a:cubicBezTo>
                  <a:pt x="8681449" y="2144019"/>
                  <a:pt x="8666517" y="2139703"/>
                  <a:pt x="8649054" y="2139703"/>
                </a:cubicBezTo>
                <a:close/>
                <a:moveTo>
                  <a:pt x="6814897" y="2139703"/>
                </a:moveTo>
                <a:cubicBezTo>
                  <a:pt x="6797831" y="2139703"/>
                  <a:pt x="6783097" y="2144713"/>
                  <a:pt x="6770695" y="2154735"/>
                </a:cubicBezTo>
                <a:cubicBezTo>
                  <a:pt x="6764494" y="2159745"/>
                  <a:pt x="6758875" y="2165909"/>
                  <a:pt x="6753840" y="2173227"/>
                </a:cubicBezTo>
                <a:lnTo>
                  <a:pt x="6746733" y="2186747"/>
                </a:lnTo>
                <a:lnTo>
                  <a:pt x="6746733" y="2144763"/>
                </a:lnTo>
                <a:lnTo>
                  <a:pt x="6668747" y="2144763"/>
                </a:lnTo>
                <a:lnTo>
                  <a:pt x="6668747" y="2453730"/>
                </a:lnTo>
                <a:lnTo>
                  <a:pt x="6746733" y="2453730"/>
                </a:lnTo>
                <a:lnTo>
                  <a:pt x="6746733" y="2251026"/>
                </a:lnTo>
                <a:cubicBezTo>
                  <a:pt x="6746733" y="2238525"/>
                  <a:pt x="6749760" y="2228950"/>
                  <a:pt x="6755812" y="2222302"/>
                </a:cubicBezTo>
                <a:cubicBezTo>
                  <a:pt x="6761864" y="2215655"/>
                  <a:pt x="6770546" y="2212331"/>
                  <a:pt x="6781857" y="2212331"/>
                </a:cubicBezTo>
                <a:cubicBezTo>
                  <a:pt x="6793763" y="2212331"/>
                  <a:pt x="6802891" y="2215655"/>
                  <a:pt x="6809241" y="2222302"/>
                </a:cubicBezTo>
                <a:cubicBezTo>
                  <a:pt x="6815591" y="2228950"/>
                  <a:pt x="6818766" y="2238525"/>
                  <a:pt x="6818766" y="2251026"/>
                </a:cubicBezTo>
                <a:lnTo>
                  <a:pt x="6818766" y="2453730"/>
                </a:lnTo>
                <a:lnTo>
                  <a:pt x="6896455" y="2453730"/>
                </a:lnTo>
                <a:lnTo>
                  <a:pt x="6896455" y="2241799"/>
                </a:lnTo>
                <a:cubicBezTo>
                  <a:pt x="6896455" y="2209454"/>
                  <a:pt x="6889311" y="2184351"/>
                  <a:pt x="6875023" y="2166492"/>
                </a:cubicBezTo>
                <a:cubicBezTo>
                  <a:pt x="6860736" y="2148633"/>
                  <a:pt x="6840694" y="2139703"/>
                  <a:pt x="6814897" y="2139703"/>
                </a:cubicBezTo>
                <a:close/>
                <a:moveTo>
                  <a:pt x="6519622" y="2139703"/>
                </a:moveTo>
                <a:cubicBezTo>
                  <a:pt x="6502556" y="2139703"/>
                  <a:pt x="6487822" y="2144713"/>
                  <a:pt x="6475420" y="2154735"/>
                </a:cubicBezTo>
                <a:cubicBezTo>
                  <a:pt x="6469219" y="2159745"/>
                  <a:pt x="6463600" y="2165909"/>
                  <a:pt x="6458565" y="2173227"/>
                </a:cubicBezTo>
                <a:lnTo>
                  <a:pt x="6451458" y="2186747"/>
                </a:lnTo>
                <a:lnTo>
                  <a:pt x="6451458" y="2144763"/>
                </a:lnTo>
                <a:lnTo>
                  <a:pt x="6373473" y="2144763"/>
                </a:lnTo>
                <a:lnTo>
                  <a:pt x="6373473" y="2453730"/>
                </a:lnTo>
                <a:lnTo>
                  <a:pt x="6451458" y="2453730"/>
                </a:lnTo>
                <a:lnTo>
                  <a:pt x="6451458" y="2251026"/>
                </a:lnTo>
                <a:cubicBezTo>
                  <a:pt x="6451458" y="2238525"/>
                  <a:pt x="6454485" y="2228950"/>
                  <a:pt x="6460537" y="2222302"/>
                </a:cubicBezTo>
                <a:cubicBezTo>
                  <a:pt x="6466589" y="2215655"/>
                  <a:pt x="6475271" y="2212331"/>
                  <a:pt x="6486582" y="2212331"/>
                </a:cubicBezTo>
                <a:cubicBezTo>
                  <a:pt x="6498488" y="2212331"/>
                  <a:pt x="6507616" y="2215655"/>
                  <a:pt x="6513966" y="2222302"/>
                </a:cubicBezTo>
                <a:cubicBezTo>
                  <a:pt x="6520316" y="2228950"/>
                  <a:pt x="6523491" y="2238525"/>
                  <a:pt x="6523491" y="2251026"/>
                </a:cubicBezTo>
                <a:lnTo>
                  <a:pt x="6523491" y="2453730"/>
                </a:lnTo>
                <a:lnTo>
                  <a:pt x="6601180" y="2453730"/>
                </a:lnTo>
                <a:lnTo>
                  <a:pt x="6601180" y="2241799"/>
                </a:lnTo>
                <a:cubicBezTo>
                  <a:pt x="6601180" y="2209454"/>
                  <a:pt x="6594036" y="2184351"/>
                  <a:pt x="6579748" y="2166492"/>
                </a:cubicBezTo>
                <a:cubicBezTo>
                  <a:pt x="6565461" y="2148633"/>
                  <a:pt x="6545419" y="2139703"/>
                  <a:pt x="6519622" y="2139703"/>
                </a:cubicBezTo>
                <a:close/>
                <a:moveTo>
                  <a:pt x="6192795" y="2139703"/>
                </a:moveTo>
                <a:cubicBezTo>
                  <a:pt x="6168983" y="2139703"/>
                  <a:pt x="6148643" y="2143920"/>
                  <a:pt x="6131776" y="2152353"/>
                </a:cubicBezTo>
                <a:cubicBezTo>
                  <a:pt x="6114908" y="2160787"/>
                  <a:pt x="6102060" y="2173090"/>
                  <a:pt x="6093229" y="2189263"/>
                </a:cubicBezTo>
                <a:cubicBezTo>
                  <a:pt x="6084399" y="2205435"/>
                  <a:pt x="6079984" y="2224932"/>
                  <a:pt x="6079984" y="2247752"/>
                </a:cubicBezTo>
                <a:lnTo>
                  <a:pt x="6079984" y="2348658"/>
                </a:lnTo>
                <a:cubicBezTo>
                  <a:pt x="6079984" y="2371676"/>
                  <a:pt x="6084399" y="2391371"/>
                  <a:pt x="6093229" y="2407742"/>
                </a:cubicBezTo>
                <a:cubicBezTo>
                  <a:pt x="6102060" y="2424113"/>
                  <a:pt x="6114908" y="2436615"/>
                  <a:pt x="6131776" y="2445247"/>
                </a:cubicBezTo>
                <a:cubicBezTo>
                  <a:pt x="6148643" y="2453879"/>
                  <a:pt x="6168983" y="2458195"/>
                  <a:pt x="6192795" y="2458195"/>
                </a:cubicBezTo>
                <a:cubicBezTo>
                  <a:pt x="6216608" y="2458195"/>
                  <a:pt x="6236997" y="2453929"/>
                  <a:pt x="6253964" y="2445396"/>
                </a:cubicBezTo>
                <a:cubicBezTo>
                  <a:pt x="6270930" y="2436863"/>
                  <a:pt x="6283828" y="2424461"/>
                  <a:pt x="6292659" y="2408189"/>
                </a:cubicBezTo>
                <a:cubicBezTo>
                  <a:pt x="6301489" y="2391917"/>
                  <a:pt x="6305905" y="2372371"/>
                  <a:pt x="6305905" y="2349551"/>
                </a:cubicBezTo>
                <a:lnTo>
                  <a:pt x="6305905" y="2247752"/>
                </a:lnTo>
                <a:cubicBezTo>
                  <a:pt x="6305905" y="2224932"/>
                  <a:pt x="6301489" y="2205435"/>
                  <a:pt x="6292659" y="2189263"/>
                </a:cubicBezTo>
                <a:cubicBezTo>
                  <a:pt x="6283828" y="2173090"/>
                  <a:pt x="6270930" y="2160787"/>
                  <a:pt x="6253964" y="2152353"/>
                </a:cubicBezTo>
                <a:cubicBezTo>
                  <a:pt x="6236997" y="2143920"/>
                  <a:pt x="6216608" y="2139703"/>
                  <a:pt x="6192795" y="2139703"/>
                </a:cubicBezTo>
                <a:close/>
                <a:moveTo>
                  <a:pt x="11231222" y="2020938"/>
                </a:moveTo>
                <a:lnTo>
                  <a:pt x="11231222" y="2371875"/>
                </a:lnTo>
                <a:cubicBezTo>
                  <a:pt x="11231222" y="2397870"/>
                  <a:pt x="11237969" y="2418011"/>
                  <a:pt x="11251463" y="2432299"/>
                </a:cubicBezTo>
                <a:cubicBezTo>
                  <a:pt x="11264956" y="2446586"/>
                  <a:pt x="11283808" y="2453730"/>
                  <a:pt x="11308018" y="2453730"/>
                </a:cubicBezTo>
                <a:lnTo>
                  <a:pt x="11342546" y="2453730"/>
                </a:lnTo>
                <a:lnTo>
                  <a:pt x="11342546" y="2378126"/>
                </a:lnTo>
                <a:lnTo>
                  <a:pt x="11330938" y="2378126"/>
                </a:lnTo>
                <a:cubicBezTo>
                  <a:pt x="11323992" y="2378126"/>
                  <a:pt x="11318584" y="2376191"/>
                  <a:pt x="11314715" y="2372321"/>
                </a:cubicBezTo>
                <a:cubicBezTo>
                  <a:pt x="11310846" y="2368452"/>
                  <a:pt x="11308911" y="2362945"/>
                  <a:pt x="11308911" y="2355801"/>
                </a:cubicBezTo>
                <a:lnTo>
                  <a:pt x="11308911" y="2020938"/>
                </a:lnTo>
                <a:close/>
                <a:moveTo>
                  <a:pt x="11069298" y="2020938"/>
                </a:moveTo>
                <a:lnTo>
                  <a:pt x="11069298" y="2371875"/>
                </a:lnTo>
                <a:cubicBezTo>
                  <a:pt x="11069298" y="2397870"/>
                  <a:pt x="11076044" y="2418011"/>
                  <a:pt x="11089538" y="2432299"/>
                </a:cubicBezTo>
                <a:cubicBezTo>
                  <a:pt x="11103032" y="2446586"/>
                  <a:pt x="11121884" y="2453730"/>
                  <a:pt x="11146093" y="2453730"/>
                </a:cubicBezTo>
                <a:lnTo>
                  <a:pt x="11180621" y="2453730"/>
                </a:lnTo>
                <a:lnTo>
                  <a:pt x="11180621" y="2378126"/>
                </a:lnTo>
                <a:lnTo>
                  <a:pt x="11169012" y="2378126"/>
                </a:lnTo>
                <a:cubicBezTo>
                  <a:pt x="11162067" y="2378126"/>
                  <a:pt x="11156660" y="2376191"/>
                  <a:pt x="11152790" y="2372321"/>
                </a:cubicBezTo>
                <a:cubicBezTo>
                  <a:pt x="11148920" y="2368452"/>
                  <a:pt x="11146986" y="2362945"/>
                  <a:pt x="11146986" y="2355801"/>
                </a:cubicBezTo>
                <a:lnTo>
                  <a:pt x="11146986" y="2020938"/>
                </a:lnTo>
                <a:close/>
                <a:moveTo>
                  <a:pt x="10488272" y="2020938"/>
                </a:moveTo>
                <a:lnTo>
                  <a:pt x="10488272" y="2453730"/>
                </a:lnTo>
                <a:lnTo>
                  <a:pt x="10565961" y="2453730"/>
                </a:lnTo>
                <a:lnTo>
                  <a:pt x="10565961" y="2251919"/>
                </a:lnTo>
                <a:cubicBezTo>
                  <a:pt x="10565961" y="2239418"/>
                  <a:pt x="10568987" y="2229793"/>
                  <a:pt x="10575040" y="2223047"/>
                </a:cubicBezTo>
                <a:cubicBezTo>
                  <a:pt x="10581092" y="2216300"/>
                  <a:pt x="10589872" y="2212926"/>
                  <a:pt x="10601382" y="2212926"/>
                </a:cubicBezTo>
                <a:cubicBezTo>
                  <a:pt x="10613288" y="2212926"/>
                  <a:pt x="10622416" y="2216300"/>
                  <a:pt x="10628766" y="2223047"/>
                </a:cubicBezTo>
                <a:cubicBezTo>
                  <a:pt x="10635116" y="2229793"/>
                  <a:pt x="10638292" y="2239418"/>
                  <a:pt x="10638292" y="2251919"/>
                </a:cubicBezTo>
                <a:lnTo>
                  <a:pt x="10638292" y="2453730"/>
                </a:lnTo>
                <a:lnTo>
                  <a:pt x="10715980" y="2453730"/>
                </a:lnTo>
                <a:lnTo>
                  <a:pt x="10715980" y="2241799"/>
                </a:lnTo>
                <a:cubicBezTo>
                  <a:pt x="10715980" y="2209255"/>
                  <a:pt x="10708885" y="2184103"/>
                  <a:pt x="10694697" y="2166343"/>
                </a:cubicBezTo>
                <a:cubicBezTo>
                  <a:pt x="10680508" y="2148583"/>
                  <a:pt x="10660416" y="2139703"/>
                  <a:pt x="10634422" y="2139703"/>
                </a:cubicBezTo>
                <a:cubicBezTo>
                  <a:pt x="10617356" y="2139703"/>
                  <a:pt x="10602622" y="2144763"/>
                  <a:pt x="10590220" y="2154883"/>
                </a:cubicBezTo>
                <a:cubicBezTo>
                  <a:pt x="10584018" y="2159943"/>
                  <a:pt x="10578425" y="2166120"/>
                  <a:pt x="10573440" y="2173412"/>
                </a:cubicBezTo>
                <a:lnTo>
                  <a:pt x="10565961" y="2187777"/>
                </a:lnTo>
                <a:lnTo>
                  <a:pt x="10565961" y="2020938"/>
                </a:lnTo>
                <a:close/>
                <a:moveTo>
                  <a:pt x="9640547" y="2020938"/>
                </a:moveTo>
                <a:lnTo>
                  <a:pt x="9640547" y="2371875"/>
                </a:lnTo>
                <a:cubicBezTo>
                  <a:pt x="9640547" y="2397870"/>
                  <a:pt x="9647294" y="2418011"/>
                  <a:pt x="9660788" y="2432299"/>
                </a:cubicBezTo>
                <a:cubicBezTo>
                  <a:pt x="9674282" y="2446586"/>
                  <a:pt x="9693133" y="2453730"/>
                  <a:pt x="9717342" y="2453730"/>
                </a:cubicBezTo>
                <a:lnTo>
                  <a:pt x="9751870" y="2453730"/>
                </a:lnTo>
                <a:lnTo>
                  <a:pt x="9751870" y="2378126"/>
                </a:lnTo>
                <a:lnTo>
                  <a:pt x="9740262" y="2378126"/>
                </a:lnTo>
                <a:cubicBezTo>
                  <a:pt x="9733317" y="2378126"/>
                  <a:pt x="9727910" y="2376191"/>
                  <a:pt x="9724040" y="2372321"/>
                </a:cubicBezTo>
                <a:cubicBezTo>
                  <a:pt x="9720170" y="2368452"/>
                  <a:pt x="9718236" y="2362945"/>
                  <a:pt x="9718236" y="2355801"/>
                </a:cubicBezTo>
                <a:lnTo>
                  <a:pt x="9718236" y="2020938"/>
                </a:lnTo>
                <a:close/>
                <a:moveTo>
                  <a:pt x="9082740" y="2020938"/>
                </a:moveTo>
                <a:lnTo>
                  <a:pt x="9082740" y="2098329"/>
                </a:lnTo>
                <a:lnTo>
                  <a:pt x="9160428" y="2098329"/>
                </a:lnTo>
                <a:lnTo>
                  <a:pt x="9160428" y="2020938"/>
                </a:lnTo>
                <a:close/>
                <a:moveTo>
                  <a:pt x="8075173" y="2020938"/>
                </a:moveTo>
                <a:lnTo>
                  <a:pt x="8075173" y="2184974"/>
                </a:lnTo>
                <a:lnTo>
                  <a:pt x="8068253" y="2172482"/>
                </a:lnTo>
                <a:cubicBezTo>
                  <a:pt x="8063242" y="2165562"/>
                  <a:pt x="8057611" y="2159646"/>
                  <a:pt x="8051361" y="2154735"/>
                </a:cubicBezTo>
                <a:cubicBezTo>
                  <a:pt x="8038859" y="2144912"/>
                  <a:pt x="8025068" y="2140001"/>
                  <a:pt x="8009986" y="2140001"/>
                </a:cubicBezTo>
                <a:cubicBezTo>
                  <a:pt x="7992722" y="2140001"/>
                  <a:pt x="7977939" y="2144267"/>
                  <a:pt x="7965636" y="2152800"/>
                </a:cubicBezTo>
                <a:cubicBezTo>
                  <a:pt x="7953333" y="2161333"/>
                  <a:pt x="7943956" y="2173785"/>
                  <a:pt x="7937507" y="2190156"/>
                </a:cubicBezTo>
                <a:cubicBezTo>
                  <a:pt x="7931058" y="2206527"/>
                  <a:pt x="7927833" y="2226222"/>
                  <a:pt x="7927833" y="2249240"/>
                </a:cubicBezTo>
                <a:lnTo>
                  <a:pt x="7927833" y="2349551"/>
                </a:lnTo>
                <a:cubicBezTo>
                  <a:pt x="7927833" y="2372569"/>
                  <a:pt x="7931058" y="2392215"/>
                  <a:pt x="7937507" y="2408486"/>
                </a:cubicBezTo>
                <a:cubicBezTo>
                  <a:pt x="7943956" y="2424758"/>
                  <a:pt x="7953333" y="2437161"/>
                  <a:pt x="7965636" y="2445694"/>
                </a:cubicBezTo>
                <a:cubicBezTo>
                  <a:pt x="7977939" y="2454226"/>
                  <a:pt x="7992722" y="2458493"/>
                  <a:pt x="8009986" y="2458493"/>
                </a:cubicBezTo>
                <a:cubicBezTo>
                  <a:pt x="8026457" y="2458493"/>
                  <a:pt x="8040695" y="2453829"/>
                  <a:pt x="8052700" y="2444503"/>
                </a:cubicBezTo>
                <a:cubicBezTo>
                  <a:pt x="8058703" y="2439840"/>
                  <a:pt x="8063924" y="2434234"/>
                  <a:pt x="8068364" y="2427685"/>
                </a:cubicBezTo>
                <a:lnTo>
                  <a:pt x="8075173" y="2413744"/>
                </a:lnTo>
                <a:lnTo>
                  <a:pt x="8075173" y="2453730"/>
                </a:lnTo>
                <a:lnTo>
                  <a:pt x="8152861" y="2453730"/>
                </a:lnTo>
                <a:lnTo>
                  <a:pt x="8152861" y="2020938"/>
                </a:lnTo>
                <a:close/>
                <a:moveTo>
                  <a:pt x="5941573" y="2020938"/>
                </a:moveTo>
                <a:lnTo>
                  <a:pt x="5941573" y="2184974"/>
                </a:lnTo>
                <a:lnTo>
                  <a:pt x="5934653" y="2172482"/>
                </a:lnTo>
                <a:cubicBezTo>
                  <a:pt x="5929642" y="2165562"/>
                  <a:pt x="5924012" y="2159646"/>
                  <a:pt x="5917761" y="2154735"/>
                </a:cubicBezTo>
                <a:cubicBezTo>
                  <a:pt x="5905259" y="2144912"/>
                  <a:pt x="5891468" y="2140001"/>
                  <a:pt x="5876387" y="2140001"/>
                </a:cubicBezTo>
                <a:cubicBezTo>
                  <a:pt x="5859123" y="2140001"/>
                  <a:pt x="5844339" y="2144267"/>
                  <a:pt x="5832036" y="2152800"/>
                </a:cubicBezTo>
                <a:cubicBezTo>
                  <a:pt x="5819733" y="2161333"/>
                  <a:pt x="5810356" y="2173785"/>
                  <a:pt x="5803907" y="2190156"/>
                </a:cubicBezTo>
                <a:cubicBezTo>
                  <a:pt x="5797458" y="2206527"/>
                  <a:pt x="5794234" y="2226222"/>
                  <a:pt x="5794234" y="2249240"/>
                </a:cubicBezTo>
                <a:lnTo>
                  <a:pt x="5794234" y="2349551"/>
                </a:lnTo>
                <a:cubicBezTo>
                  <a:pt x="5794234" y="2372569"/>
                  <a:pt x="5797458" y="2392215"/>
                  <a:pt x="5803907" y="2408486"/>
                </a:cubicBezTo>
                <a:cubicBezTo>
                  <a:pt x="5810356" y="2424758"/>
                  <a:pt x="5819733" y="2437161"/>
                  <a:pt x="5832036" y="2445694"/>
                </a:cubicBezTo>
                <a:cubicBezTo>
                  <a:pt x="5844339" y="2454226"/>
                  <a:pt x="5859123" y="2458493"/>
                  <a:pt x="5876387" y="2458493"/>
                </a:cubicBezTo>
                <a:cubicBezTo>
                  <a:pt x="5892857" y="2458493"/>
                  <a:pt x="5907095" y="2453829"/>
                  <a:pt x="5919100" y="2444503"/>
                </a:cubicBezTo>
                <a:cubicBezTo>
                  <a:pt x="5925103" y="2439840"/>
                  <a:pt x="5930324" y="2434234"/>
                  <a:pt x="5934764" y="2427685"/>
                </a:cubicBezTo>
                <a:lnTo>
                  <a:pt x="5941573" y="2413744"/>
                </a:lnTo>
                <a:lnTo>
                  <a:pt x="5941573" y="2453730"/>
                </a:lnTo>
                <a:lnTo>
                  <a:pt x="6019262" y="2453730"/>
                </a:lnTo>
                <a:lnTo>
                  <a:pt x="6019262" y="2020938"/>
                </a:lnTo>
                <a:close/>
                <a:moveTo>
                  <a:pt x="7105111" y="1956049"/>
                </a:moveTo>
                <a:lnTo>
                  <a:pt x="7025935" y="2061717"/>
                </a:lnTo>
                <a:lnTo>
                  <a:pt x="7076834" y="2102198"/>
                </a:lnTo>
                <a:lnTo>
                  <a:pt x="7161666" y="2002186"/>
                </a:lnTo>
                <a:close/>
                <a:moveTo>
                  <a:pt x="8548446" y="1606005"/>
                </a:moveTo>
                <a:lnTo>
                  <a:pt x="8594583" y="1606005"/>
                </a:lnTo>
                <a:lnTo>
                  <a:pt x="8594583" y="1638747"/>
                </a:lnTo>
                <a:cubicBezTo>
                  <a:pt x="8594583" y="1649463"/>
                  <a:pt x="8590516" y="1657450"/>
                  <a:pt x="8582379" y="1662709"/>
                </a:cubicBezTo>
                <a:cubicBezTo>
                  <a:pt x="8574244" y="1667967"/>
                  <a:pt x="8562238" y="1670597"/>
                  <a:pt x="8546363" y="1670597"/>
                </a:cubicBezTo>
                <a:cubicBezTo>
                  <a:pt x="8534854" y="1670597"/>
                  <a:pt x="8526222" y="1668265"/>
                  <a:pt x="8520467" y="1663602"/>
                </a:cubicBezTo>
                <a:cubicBezTo>
                  <a:pt x="8514712" y="1658938"/>
                  <a:pt x="8511835" y="1651844"/>
                  <a:pt x="8511835" y="1642319"/>
                </a:cubicBezTo>
                <a:cubicBezTo>
                  <a:pt x="8511835" y="1630214"/>
                  <a:pt x="8514911" y="1621136"/>
                  <a:pt x="8521062" y="1615084"/>
                </a:cubicBezTo>
                <a:cubicBezTo>
                  <a:pt x="8527214" y="1609031"/>
                  <a:pt x="8536342" y="1606005"/>
                  <a:pt x="8548446" y="1606005"/>
                </a:cubicBezTo>
                <a:close/>
                <a:moveTo>
                  <a:pt x="7091122" y="1606005"/>
                </a:moveTo>
                <a:lnTo>
                  <a:pt x="7137258" y="1606005"/>
                </a:lnTo>
                <a:lnTo>
                  <a:pt x="7137258" y="1638747"/>
                </a:lnTo>
                <a:cubicBezTo>
                  <a:pt x="7137258" y="1649463"/>
                  <a:pt x="7133190" y="1657450"/>
                  <a:pt x="7125055" y="1662709"/>
                </a:cubicBezTo>
                <a:cubicBezTo>
                  <a:pt x="7116919" y="1667967"/>
                  <a:pt x="7104913" y="1670597"/>
                  <a:pt x="7089038" y="1670597"/>
                </a:cubicBezTo>
                <a:cubicBezTo>
                  <a:pt x="7077529" y="1670597"/>
                  <a:pt x="7068897" y="1668265"/>
                  <a:pt x="7063142" y="1663602"/>
                </a:cubicBezTo>
                <a:cubicBezTo>
                  <a:pt x="7057387" y="1658938"/>
                  <a:pt x="7054510" y="1651844"/>
                  <a:pt x="7054510" y="1642319"/>
                </a:cubicBezTo>
                <a:cubicBezTo>
                  <a:pt x="7054510" y="1630214"/>
                  <a:pt x="7057586" y="1621136"/>
                  <a:pt x="7063737" y="1615084"/>
                </a:cubicBezTo>
                <a:cubicBezTo>
                  <a:pt x="7069889" y="1609031"/>
                  <a:pt x="7079017" y="1606005"/>
                  <a:pt x="7091122" y="1606005"/>
                </a:cubicBezTo>
                <a:close/>
                <a:moveTo>
                  <a:pt x="9155070" y="1488133"/>
                </a:moveTo>
                <a:cubicBezTo>
                  <a:pt x="9166381" y="1488133"/>
                  <a:pt x="9175162" y="1491507"/>
                  <a:pt x="9181412" y="1498254"/>
                </a:cubicBezTo>
                <a:cubicBezTo>
                  <a:pt x="9187663" y="1505001"/>
                  <a:pt x="9190789" y="1514426"/>
                  <a:pt x="9190789" y="1526531"/>
                </a:cubicBezTo>
                <a:lnTo>
                  <a:pt x="9190789" y="1622674"/>
                </a:lnTo>
                <a:cubicBezTo>
                  <a:pt x="9190789" y="1635175"/>
                  <a:pt x="9187663" y="1644800"/>
                  <a:pt x="9181412" y="1651546"/>
                </a:cubicBezTo>
                <a:cubicBezTo>
                  <a:pt x="9175162" y="1658293"/>
                  <a:pt x="9166381" y="1661667"/>
                  <a:pt x="9155070" y="1661667"/>
                </a:cubicBezTo>
                <a:cubicBezTo>
                  <a:pt x="9143759" y="1661667"/>
                  <a:pt x="9134978" y="1658293"/>
                  <a:pt x="9128727" y="1651546"/>
                </a:cubicBezTo>
                <a:cubicBezTo>
                  <a:pt x="9122476" y="1644800"/>
                  <a:pt x="9119351" y="1635175"/>
                  <a:pt x="9119351" y="1622674"/>
                </a:cubicBezTo>
                <a:lnTo>
                  <a:pt x="9119351" y="1526531"/>
                </a:lnTo>
                <a:cubicBezTo>
                  <a:pt x="9119351" y="1514426"/>
                  <a:pt x="9122526" y="1505001"/>
                  <a:pt x="9128876" y="1498254"/>
                </a:cubicBezTo>
                <a:cubicBezTo>
                  <a:pt x="9135226" y="1491507"/>
                  <a:pt x="9143958" y="1488133"/>
                  <a:pt x="9155070" y="1488133"/>
                </a:cubicBezTo>
                <a:close/>
                <a:moveTo>
                  <a:pt x="9878970" y="1487240"/>
                </a:moveTo>
                <a:cubicBezTo>
                  <a:pt x="9886312" y="1487240"/>
                  <a:pt x="9892563" y="1488729"/>
                  <a:pt x="9897722" y="1491705"/>
                </a:cubicBezTo>
                <a:cubicBezTo>
                  <a:pt x="9902882" y="1494682"/>
                  <a:pt x="9906800" y="1499047"/>
                  <a:pt x="9909480" y="1504802"/>
                </a:cubicBezTo>
                <a:cubicBezTo>
                  <a:pt x="9912158" y="1510557"/>
                  <a:pt x="9913498" y="1517601"/>
                  <a:pt x="9913498" y="1525936"/>
                </a:cubicBezTo>
                <a:lnTo>
                  <a:pt x="9913498" y="1625353"/>
                </a:lnTo>
                <a:cubicBezTo>
                  <a:pt x="9913498" y="1633290"/>
                  <a:pt x="9912158" y="1640087"/>
                  <a:pt x="9909480" y="1645742"/>
                </a:cubicBezTo>
                <a:cubicBezTo>
                  <a:pt x="9906800" y="1651398"/>
                  <a:pt x="9902882" y="1655714"/>
                  <a:pt x="9897722" y="1658690"/>
                </a:cubicBezTo>
                <a:cubicBezTo>
                  <a:pt x="9892563" y="1661667"/>
                  <a:pt x="9886312" y="1663155"/>
                  <a:pt x="9878970" y="1663155"/>
                </a:cubicBezTo>
                <a:cubicBezTo>
                  <a:pt x="9867460" y="1663155"/>
                  <a:pt x="9858580" y="1659434"/>
                  <a:pt x="9852330" y="1651993"/>
                </a:cubicBezTo>
                <a:cubicBezTo>
                  <a:pt x="9846079" y="1644552"/>
                  <a:pt x="9842954" y="1633985"/>
                  <a:pt x="9842954" y="1620293"/>
                </a:cubicBezTo>
                <a:lnTo>
                  <a:pt x="9842954" y="1531293"/>
                </a:lnTo>
                <a:cubicBezTo>
                  <a:pt x="9842954" y="1517204"/>
                  <a:pt x="9846079" y="1506340"/>
                  <a:pt x="9852330" y="1498700"/>
                </a:cubicBezTo>
                <a:cubicBezTo>
                  <a:pt x="9858580" y="1491060"/>
                  <a:pt x="9867460" y="1487240"/>
                  <a:pt x="9878970" y="1487240"/>
                </a:cubicBezTo>
                <a:close/>
                <a:moveTo>
                  <a:pt x="7819486" y="1486943"/>
                </a:moveTo>
                <a:cubicBezTo>
                  <a:pt x="7830797" y="1486943"/>
                  <a:pt x="7839529" y="1490862"/>
                  <a:pt x="7845680" y="1498700"/>
                </a:cubicBezTo>
                <a:cubicBezTo>
                  <a:pt x="7851832" y="1506538"/>
                  <a:pt x="7854908" y="1517502"/>
                  <a:pt x="7854908" y="1531591"/>
                </a:cubicBezTo>
                <a:lnTo>
                  <a:pt x="7854908" y="1618507"/>
                </a:lnTo>
                <a:cubicBezTo>
                  <a:pt x="7854908" y="1632794"/>
                  <a:pt x="7851832" y="1643807"/>
                  <a:pt x="7845680" y="1651546"/>
                </a:cubicBezTo>
                <a:cubicBezTo>
                  <a:pt x="7839529" y="1659286"/>
                  <a:pt x="7830797" y="1663155"/>
                  <a:pt x="7819486" y="1663155"/>
                </a:cubicBezTo>
                <a:cubicBezTo>
                  <a:pt x="7812144" y="1663155"/>
                  <a:pt x="7805844" y="1661617"/>
                  <a:pt x="7800585" y="1658541"/>
                </a:cubicBezTo>
                <a:cubicBezTo>
                  <a:pt x="7795327" y="1655466"/>
                  <a:pt x="7791358" y="1651050"/>
                  <a:pt x="7788679" y="1645296"/>
                </a:cubicBezTo>
                <a:cubicBezTo>
                  <a:pt x="7786000" y="1639541"/>
                  <a:pt x="7784661" y="1632497"/>
                  <a:pt x="7784661" y="1624162"/>
                </a:cubicBezTo>
                <a:lnTo>
                  <a:pt x="7784661" y="1525936"/>
                </a:lnTo>
                <a:cubicBezTo>
                  <a:pt x="7784661" y="1517601"/>
                  <a:pt x="7786000" y="1510507"/>
                  <a:pt x="7788679" y="1504653"/>
                </a:cubicBezTo>
                <a:cubicBezTo>
                  <a:pt x="7791358" y="1498799"/>
                  <a:pt x="7795327" y="1494384"/>
                  <a:pt x="7800585" y="1491407"/>
                </a:cubicBezTo>
                <a:cubicBezTo>
                  <a:pt x="7805844" y="1488431"/>
                  <a:pt x="7812144" y="1486943"/>
                  <a:pt x="7819486" y="1486943"/>
                </a:cubicBezTo>
                <a:close/>
                <a:moveTo>
                  <a:pt x="10167399" y="1485752"/>
                </a:moveTo>
                <a:cubicBezTo>
                  <a:pt x="10179106" y="1485752"/>
                  <a:pt x="10188632" y="1489572"/>
                  <a:pt x="10195974" y="1497212"/>
                </a:cubicBezTo>
                <a:cubicBezTo>
                  <a:pt x="10203316" y="1504852"/>
                  <a:pt x="10206987" y="1515220"/>
                  <a:pt x="10206987" y="1528317"/>
                </a:cubicBezTo>
                <a:lnTo>
                  <a:pt x="10206987" y="1550343"/>
                </a:lnTo>
                <a:lnTo>
                  <a:pt x="10124834" y="1550343"/>
                </a:lnTo>
                <a:lnTo>
                  <a:pt x="10124834" y="1535163"/>
                </a:lnTo>
                <a:cubicBezTo>
                  <a:pt x="10124834" y="1519486"/>
                  <a:pt x="10128554" y="1507332"/>
                  <a:pt x="10135996" y="1498700"/>
                </a:cubicBezTo>
                <a:cubicBezTo>
                  <a:pt x="10143438" y="1490068"/>
                  <a:pt x="10153905" y="1485752"/>
                  <a:pt x="10167399" y="1485752"/>
                </a:cubicBezTo>
                <a:close/>
                <a:moveTo>
                  <a:pt x="8911290" y="1420863"/>
                </a:moveTo>
                <a:lnTo>
                  <a:pt x="8911290" y="1729830"/>
                </a:lnTo>
                <a:lnTo>
                  <a:pt x="8988978" y="1729830"/>
                </a:lnTo>
                <a:lnTo>
                  <a:pt x="8988978" y="1420863"/>
                </a:lnTo>
                <a:close/>
                <a:moveTo>
                  <a:pt x="7992722" y="1420863"/>
                </a:moveTo>
                <a:lnTo>
                  <a:pt x="7992722" y="1631306"/>
                </a:lnTo>
                <a:cubicBezTo>
                  <a:pt x="7992722" y="1664842"/>
                  <a:pt x="7999916" y="1690391"/>
                  <a:pt x="8014302" y="1707952"/>
                </a:cubicBezTo>
                <a:cubicBezTo>
                  <a:pt x="8028689" y="1725514"/>
                  <a:pt x="8049674" y="1734295"/>
                  <a:pt x="8077257" y="1734295"/>
                </a:cubicBezTo>
                <a:cubicBezTo>
                  <a:pt x="8093727" y="1734295"/>
                  <a:pt x="8107568" y="1729136"/>
                  <a:pt x="8118780" y="1718817"/>
                </a:cubicBezTo>
                <a:cubicBezTo>
                  <a:pt x="8124386" y="1713657"/>
                  <a:pt x="8129260" y="1707605"/>
                  <a:pt x="8133402" y="1700660"/>
                </a:cubicBezTo>
                <a:lnTo>
                  <a:pt x="8139467" y="1686722"/>
                </a:lnTo>
                <a:lnTo>
                  <a:pt x="8139467" y="1729830"/>
                </a:lnTo>
                <a:lnTo>
                  <a:pt x="8216560" y="1729830"/>
                </a:lnTo>
                <a:lnTo>
                  <a:pt x="8216560" y="1420863"/>
                </a:lnTo>
                <a:lnTo>
                  <a:pt x="8139467" y="1420863"/>
                </a:lnTo>
                <a:lnTo>
                  <a:pt x="8139467" y="1628329"/>
                </a:lnTo>
                <a:cubicBezTo>
                  <a:pt x="8139467" y="1640236"/>
                  <a:pt x="8136540" y="1649314"/>
                  <a:pt x="8130686" y="1655565"/>
                </a:cubicBezTo>
                <a:cubicBezTo>
                  <a:pt x="8124832" y="1661816"/>
                  <a:pt x="8116250" y="1664842"/>
                  <a:pt x="8104939" y="1664643"/>
                </a:cubicBezTo>
                <a:cubicBezTo>
                  <a:pt x="8093628" y="1664842"/>
                  <a:pt x="8084946" y="1661915"/>
                  <a:pt x="8078894" y="1655863"/>
                </a:cubicBezTo>
                <a:cubicBezTo>
                  <a:pt x="8072842" y="1649810"/>
                  <a:pt x="8069815" y="1641129"/>
                  <a:pt x="8069815" y="1629818"/>
                </a:cubicBezTo>
                <a:lnTo>
                  <a:pt x="8069815" y="1420863"/>
                </a:lnTo>
                <a:close/>
                <a:moveTo>
                  <a:pt x="7568265" y="1420863"/>
                </a:moveTo>
                <a:lnTo>
                  <a:pt x="7568265" y="1729830"/>
                </a:lnTo>
                <a:lnTo>
                  <a:pt x="7645953" y="1729830"/>
                </a:lnTo>
                <a:lnTo>
                  <a:pt x="7645953" y="1420863"/>
                </a:lnTo>
                <a:close/>
                <a:moveTo>
                  <a:pt x="10439457" y="1416100"/>
                </a:moveTo>
                <a:cubicBezTo>
                  <a:pt x="10417034" y="1416100"/>
                  <a:pt x="10397686" y="1419920"/>
                  <a:pt x="10381414" y="1427560"/>
                </a:cubicBezTo>
                <a:cubicBezTo>
                  <a:pt x="10365142" y="1435200"/>
                  <a:pt x="10352640" y="1446164"/>
                  <a:pt x="10343909" y="1460451"/>
                </a:cubicBezTo>
                <a:cubicBezTo>
                  <a:pt x="10335178" y="1474739"/>
                  <a:pt x="10330812" y="1491606"/>
                  <a:pt x="10330812" y="1511053"/>
                </a:cubicBezTo>
                <a:cubicBezTo>
                  <a:pt x="10330812" y="1531492"/>
                  <a:pt x="10334732" y="1547714"/>
                  <a:pt x="10342570" y="1559720"/>
                </a:cubicBezTo>
                <a:cubicBezTo>
                  <a:pt x="10350408" y="1571725"/>
                  <a:pt x="10360131" y="1580456"/>
                  <a:pt x="10371740" y="1585913"/>
                </a:cubicBezTo>
                <a:cubicBezTo>
                  <a:pt x="10383348" y="1591370"/>
                  <a:pt x="10397884" y="1596381"/>
                  <a:pt x="10415346" y="1600945"/>
                </a:cubicBezTo>
                <a:cubicBezTo>
                  <a:pt x="10416140" y="1601143"/>
                  <a:pt x="10416835" y="1601292"/>
                  <a:pt x="10417430" y="1601391"/>
                </a:cubicBezTo>
                <a:cubicBezTo>
                  <a:pt x="10418026" y="1601491"/>
                  <a:pt x="10418621" y="1601640"/>
                  <a:pt x="10419216" y="1601838"/>
                </a:cubicBezTo>
                <a:cubicBezTo>
                  <a:pt x="10421994" y="1602433"/>
                  <a:pt x="10424723" y="1603029"/>
                  <a:pt x="10427402" y="1603624"/>
                </a:cubicBezTo>
                <a:cubicBezTo>
                  <a:pt x="10430080" y="1604219"/>
                  <a:pt x="10432710" y="1604914"/>
                  <a:pt x="10435290" y="1605707"/>
                </a:cubicBezTo>
                <a:cubicBezTo>
                  <a:pt x="10446997" y="1608287"/>
                  <a:pt x="10456076" y="1610569"/>
                  <a:pt x="10462525" y="1612554"/>
                </a:cubicBezTo>
                <a:cubicBezTo>
                  <a:pt x="10468974" y="1614538"/>
                  <a:pt x="10474282" y="1617564"/>
                  <a:pt x="10478450" y="1621632"/>
                </a:cubicBezTo>
                <a:cubicBezTo>
                  <a:pt x="10482617" y="1625700"/>
                  <a:pt x="10484700" y="1631108"/>
                  <a:pt x="10484700" y="1637854"/>
                </a:cubicBezTo>
                <a:cubicBezTo>
                  <a:pt x="10484700" y="1645593"/>
                  <a:pt x="10481129" y="1651795"/>
                  <a:pt x="10473985" y="1656458"/>
                </a:cubicBezTo>
                <a:cubicBezTo>
                  <a:pt x="10466842" y="1661121"/>
                  <a:pt x="10457217" y="1663453"/>
                  <a:pt x="10445112" y="1663453"/>
                </a:cubicBezTo>
                <a:cubicBezTo>
                  <a:pt x="10431420" y="1663453"/>
                  <a:pt x="10419216" y="1660278"/>
                  <a:pt x="10408500" y="1653928"/>
                </a:cubicBezTo>
                <a:cubicBezTo>
                  <a:pt x="10397785" y="1647578"/>
                  <a:pt x="10389450" y="1638450"/>
                  <a:pt x="10383498" y="1626543"/>
                </a:cubicBezTo>
                <a:lnTo>
                  <a:pt x="10320394" y="1659286"/>
                </a:lnTo>
                <a:cubicBezTo>
                  <a:pt x="10324958" y="1675161"/>
                  <a:pt x="10332697" y="1688704"/>
                  <a:pt x="10343612" y="1699916"/>
                </a:cubicBezTo>
                <a:cubicBezTo>
                  <a:pt x="10354526" y="1711127"/>
                  <a:pt x="10368218" y="1719660"/>
                  <a:pt x="10384688" y="1725514"/>
                </a:cubicBezTo>
                <a:cubicBezTo>
                  <a:pt x="10401158" y="1731368"/>
                  <a:pt x="10419812" y="1734295"/>
                  <a:pt x="10440648" y="1734295"/>
                </a:cubicBezTo>
                <a:cubicBezTo>
                  <a:pt x="10464063" y="1734295"/>
                  <a:pt x="10484403" y="1730326"/>
                  <a:pt x="10501667" y="1722389"/>
                </a:cubicBezTo>
                <a:cubicBezTo>
                  <a:pt x="10518931" y="1714451"/>
                  <a:pt x="10532177" y="1703140"/>
                  <a:pt x="10541404" y="1688456"/>
                </a:cubicBezTo>
                <a:cubicBezTo>
                  <a:pt x="10550632" y="1673772"/>
                  <a:pt x="10555245" y="1656507"/>
                  <a:pt x="10555245" y="1636664"/>
                </a:cubicBezTo>
                <a:cubicBezTo>
                  <a:pt x="10555245" y="1613843"/>
                  <a:pt x="10550830" y="1596133"/>
                  <a:pt x="10542000" y="1583532"/>
                </a:cubicBezTo>
                <a:cubicBezTo>
                  <a:pt x="10533168" y="1570931"/>
                  <a:pt x="10522552" y="1562051"/>
                  <a:pt x="10510150" y="1556892"/>
                </a:cubicBezTo>
                <a:cubicBezTo>
                  <a:pt x="10497748" y="1551733"/>
                  <a:pt x="10481724" y="1547168"/>
                  <a:pt x="10462079" y="1543200"/>
                </a:cubicBezTo>
                <a:cubicBezTo>
                  <a:pt x="10461682" y="1543001"/>
                  <a:pt x="10461284" y="1542902"/>
                  <a:pt x="10460888" y="1542902"/>
                </a:cubicBezTo>
                <a:cubicBezTo>
                  <a:pt x="10460491" y="1542902"/>
                  <a:pt x="10460094" y="1542803"/>
                  <a:pt x="10459698" y="1542604"/>
                </a:cubicBezTo>
                <a:cubicBezTo>
                  <a:pt x="10458904" y="1542406"/>
                  <a:pt x="10458060" y="1542208"/>
                  <a:pt x="10457168" y="1542009"/>
                </a:cubicBezTo>
                <a:cubicBezTo>
                  <a:pt x="10456274" y="1541811"/>
                  <a:pt x="10455431" y="1541612"/>
                  <a:pt x="10454638" y="1541414"/>
                </a:cubicBezTo>
                <a:cubicBezTo>
                  <a:pt x="10442334" y="1538834"/>
                  <a:pt x="10432760" y="1536502"/>
                  <a:pt x="10425914" y="1534419"/>
                </a:cubicBezTo>
                <a:cubicBezTo>
                  <a:pt x="10419068" y="1532335"/>
                  <a:pt x="10413362" y="1529359"/>
                  <a:pt x="10408798" y="1525489"/>
                </a:cubicBezTo>
                <a:cubicBezTo>
                  <a:pt x="10404234" y="1521620"/>
                  <a:pt x="10401952" y="1516510"/>
                  <a:pt x="10401952" y="1510160"/>
                </a:cubicBezTo>
                <a:cubicBezTo>
                  <a:pt x="10401952" y="1503016"/>
                  <a:pt x="10405176" y="1497311"/>
                  <a:pt x="10411626" y="1493045"/>
                </a:cubicBezTo>
                <a:cubicBezTo>
                  <a:pt x="10418075" y="1488778"/>
                  <a:pt x="10426956" y="1486645"/>
                  <a:pt x="10438266" y="1486645"/>
                </a:cubicBezTo>
                <a:cubicBezTo>
                  <a:pt x="10449180" y="1486645"/>
                  <a:pt x="10458904" y="1489423"/>
                  <a:pt x="10467436" y="1494979"/>
                </a:cubicBezTo>
                <a:cubicBezTo>
                  <a:pt x="10475969" y="1500536"/>
                  <a:pt x="10482816" y="1508374"/>
                  <a:pt x="10487975" y="1518494"/>
                </a:cubicBezTo>
                <a:lnTo>
                  <a:pt x="10550482" y="1487538"/>
                </a:lnTo>
                <a:cubicBezTo>
                  <a:pt x="10546116" y="1472457"/>
                  <a:pt x="10538774" y="1459558"/>
                  <a:pt x="10528456" y="1448843"/>
                </a:cubicBezTo>
                <a:cubicBezTo>
                  <a:pt x="10518137" y="1438127"/>
                  <a:pt x="10505437" y="1429991"/>
                  <a:pt x="10490356" y="1424435"/>
                </a:cubicBezTo>
                <a:cubicBezTo>
                  <a:pt x="10475274" y="1418879"/>
                  <a:pt x="10458308" y="1416100"/>
                  <a:pt x="10439457" y="1416100"/>
                </a:cubicBezTo>
                <a:close/>
                <a:moveTo>
                  <a:pt x="10167399" y="1416100"/>
                </a:moveTo>
                <a:cubicBezTo>
                  <a:pt x="10142991" y="1416100"/>
                  <a:pt x="10122204" y="1420863"/>
                  <a:pt x="10105040" y="1430388"/>
                </a:cubicBezTo>
                <a:cubicBezTo>
                  <a:pt x="10087875" y="1439913"/>
                  <a:pt x="10074728" y="1453853"/>
                  <a:pt x="10065600" y="1472209"/>
                </a:cubicBezTo>
                <a:cubicBezTo>
                  <a:pt x="10056472" y="1490564"/>
                  <a:pt x="10051908" y="1512640"/>
                  <a:pt x="10051908" y="1538437"/>
                </a:cubicBezTo>
                <a:lnTo>
                  <a:pt x="10051908" y="1617614"/>
                </a:lnTo>
                <a:cubicBezTo>
                  <a:pt x="10051908" y="1642220"/>
                  <a:pt x="10056572" y="1663205"/>
                  <a:pt x="10065898" y="1680568"/>
                </a:cubicBezTo>
                <a:cubicBezTo>
                  <a:pt x="10075224" y="1697931"/>
                  <a:pt x="10088867" y="1711227"/>
                  <a:pt x="10106826" y="1720454"/>
                </a:cubicBezTo>
                <a:cubicBezTo>
                  <a:pt x="10124784" y="1729681"/>
                  <a:pt x="10146265" y="1734295"/>
                  <a:pt x="10171268" y="1734295"/>
                </a:cubicBezTo>
                <a:cubicBezTo>
                  <a:pt x="10199645" y="1734295"/>
                  <a:pt x="10222763" y="1727945"/>
                  <a:pt x="10240622" y="1715245"/>
                </a:cubicBezTo>
                <a:cubicBezTo>
                  <a:pt x="10258482" y="1702545"/>
                  <a:pt x="10270388" y="1683892"/>
                  <a:pt x="10276341" y="1659286"/>
                </a:cubicBezTo>
                <a:lnTo>
                  <a:pt x="10211452" y="1634580"/>
                </a:lnTo>
                <a:cubicBezTo>
                  <a:pt x="10208078" y="1644899"/>
                  <a:pt x="10202820" y="1652688"/>
                  <a:pt x="10195676" y="1657946"/>
                </a:cubicBezTo>
                <a:cubicBezTo>
                  <a:pt x="10188532" y="1663205"/>
                  <a:pt x="10179801" y="1665834"/>
                  <a:pt x="10169482" y="1665834"/>
                </a:cubicBezTo>
                <a:cubicBezTo>
                  <a:pt x="10155195" y="1665834"/>
                  <a:pt x="10144182" y="1661816"/>
                  <a:pt x="10136442" y="1653779"/>
                </a:cubicBezTo>
                <a:cubicBezTo>
                  <a:pt x="10128704" y="1645742"/>
                  <a:pt x="10124834" y="1634282"/>
                  <a:pt x="10124834" y="1619400"/>
                </a:cubicBezTo>
                <a:lnTo>
                  <a:pt x="10124834" y="1605112"/>
                </a:lnTo>
                <a:lnTo>
                  <a:pt x="10279913" y="1605112"/>
                </a:lnTo>
                <a:lnTo>
                  <a:pt x="10279913" y="1550939"/>
                </a:lnTo>
                <a:cubicBezTo>
                  <a:pt x="10279913" y="1522562"/>
                  <a:pt x="10275547" y="1498254"/>
                  <a:pt x="10266816" y="1478013"/>
                </a:cubicBezTo>
                <a:cubicBezTo>
                  <a:pt x="10258085" y="1457772"/>
                  <a:pt x="10245286" y="1442393"/>
                  <a:pt x="10228418" y="1431876"/>
                </a:cubicBezTo>
                <a:cubicBezTo>
                  <a:pt x="10211551" y="1421359"/>
                  <a:pt x="10191212" y="1416100"/>
                  <a:pt x="10167399" y="1416100"/>
                </a:cubicBezTo>
                <a:close/>
                <a:moveTo>
                  <a:pt x="9481896" y="1415803"/>
                </a:moveTo>
                <a:cubicBezTo>
                  <a:pt x="9464831" y="1415803"/>
                  <a:pt x="9450097" y="1420813"/>
                  <a:pt x="9437694" y="1430834"/>
                </a:cubicBezTo>
                <a:cubicBezTo>
                  <a:pt x="9431494" y="1435845"/>
                  <a:pt x="9425875" y="1442009"/>
                  <a:pt x="9420840" y="1449326"/>
                </a:cubicBezTo>
                <a:lnTo>
                  <a:pt x="9413733" y="1462847"/>
                </a:lnTo>
                <a:lnTo>
                  <a:pt x="9413733" y="1420863"/>
                </a:lnTo>
                <a:lnTo>
                  <a:pt x="9335747" y="1420863"/>
                </a:lnTo>
                <a:lnTo>
                  <a:pt x="9335747" y="1729830"/>
                </a:lnTo>
                <a:lnTo>
                  <a:pt x="9413733" y="1729830"/>
                </a:lnTo>
                <a:lnTo>
                  <a:pt x="9413733" y="1527126"/>
                </a:lnTo>
                <a:cubicBezTo>
                  <a:pt x="9413733" y="1514625"/>
                  <a:pt x="9416760" y="1505050"/>
                  <a:pt x="9422812" y="1498402"/>
                </a:cubicBezTo>
                <a:cubicBezTo>
                  <a:pt x="9428864" y="1491755"/>
                  <a:pt x="9437546" y="1488431"/>
                  <a:pt x="9448856" y="1488431"/>
                </a:cubicBezTo>
                <a:cubicBezTo>
                  <a:pt x="9460763" y="1488431"/>
                  <a:pt x="9469891" y="1491755"/>
                  <a:pt x="9476241" y="1498402"/>
                </a:cubicBezTo>
                <a:cubicBezTo>
                  <a:pt x="9482591" y="1505050"/>
                  <a:pt x="9485766" y="1514625"/>
                  <a:pt x="9485766" y="1527126"/>
                </a:cubicBezTo>
                <a:lnTo>
                  <a:pt x="9485766" y="1729830"/>
                </a:lnTo>
                <a:lnTo>
                  <a:pt x="9563454" y="1729830"/>
                </a:lnTo>
                <a:lnTo>
                  <a:pt x="9563454" y="1517899"/>
                </a:lnTo>
                <a:cubicBezTo>
                  <a:pt x="9563454" y="1485554"/>
                  <a:pt x="9556310" y="1460451"/>
                  <a:pt x="9542023" y="1442592"/>
                </a:cubicBezTo>
                <a:cubicBezTo>
                  <a:pt x="9527736" y="1424733"/>
                  <a:pt x="9507694" y="1415803"/>
                  <a:pt x="9481896" y="1415803"/>
                </a:cubicBezTo>
                <a:close/>
                <a:moveTo>
                  <a:pt x="9155070" y="1415803"/>
                </a:moveTo>
                <a:cubicBezTo>
                  <a:pt x="9131258" y="1415803"/>
                  <a:pt x="9110918" y="1420020"/>
                  <a:pt x="9094050" y="1428453"/>
                </a:cubicBezTo>
                <a:cubicBezTo>
                  <a:pt x="9077183" y="1436887"/>
                  <a:pt x="9064334" y="1449190"/>
                  <a:pt x="9055504" y="1465363"/>
                </a:cubicBezTo>
                <a:cubicBezTo>
                  <a:pt x="9046673" y="1481535"/>
                  <a:pt x="9042258" y="1501032"/>
                  <a:pt x="9042258" y="1523852"/>
                </a:cubicBezTo>
                <a:lnTo>
                  <a:pt x="9042258" y="1624757"/>
                </a:lnTo>
                <a:cubicBezTo>
                  <a:pt x="9042258" y="1647776"/>
                  <a:pt x="9046673" y="1667471"/>
                  <a:pt x="9055504" y="1683842"/>
                </a:cubicBezTo>
                <a:cubicBezTo>
                  <a:pt x="9064334" y="1700213"/>
                  <a:pt x="9077183" y="1712715"/>
                  <a:pt x="9094050" y="1721347"/>
                </a:cubicBezTo>
                <a:cubicBezTo>
                  <a:pt x="9110918" y="1729979"/>
                  <a:pt x="9131258" y="1734295"/>
                  <a:pt x="9155070" y="1734295"/>
                </a:cubicBezTo>
                <a:cubicBezTo>
                  <a:pt x="9178882" y="1734295"/>
                  <a:pt x="9199272" y="1730029"/>
                  <a:pt x="9216238" y="1721496"/>
                </a:cubicBezTo>
                <a:cubicBezTo>
                  <a:pt x="9233205" y="1712963"/>
                  <a:pt x="9246103" y="1700561"/>
                  <a:pt x="9254934" y="1684289"/>
                </a:cubicBezTo>
                <a:cubicBezTo>
                  <a:pt x="9263764" y="1668017"/>
                  <a:pt x="9268179" y="1648471"/>
                  <a:pt x="9268179" y="1625650"/>
                </a:cubicBezTo>
                <a:lnTo>
                  <a:pt x="9268179" y="1523852"/>
                </a:lnTo>
                <a:cubicBezTo>
                  <a:pt x="9268179" y="1501032"/>
                  <a:pt x="9263764" y="1481535"/>
                  <a:pt x="9254934" y="1465363"/>
                </a:cubicBezTo>
                <a:cubicBezTo>
                  <a:pt x="9246103" y="1449190"/>
                  <a:pt x="9233205" y="1436887"/>
                  <a:pt x="9216238" y="1428453"/>
                </a:cubicBezTo>
                <a:cubicBezTo>
                  <a:pt x="9199272" y="1420020"/>
                  <a:pt x="9178882" y="1415803"/>
                  <a:pt x="9155070" y="1415803"/>
                </a:cubicBezTo>
                <a:close/>
                <a:moveTo>
                  <a:pt x="8555590" y="1415803"/>
                </a:moveTo>
                <a:cubicBezTo>
                  <a:pt x="8528603" y="1415803"/>
                  <a:pt x="8505931" y="1421855"/>
                  <a:pt x="8487576" y="1433960"/>
                </a:cubicBezTo>
                <a:cubicBezTo>
                  <a:pt x="8469220" y="1446065"/>
                  <a:pt x="8456967" y="1462932"/>
                  <a:pt x="8450815" y="1484561"/>
                </a:cubicBezTo>
                <a:lnTo>
                  <a:pt x="8511537" y="1509565"/>
                </a:lnTo>
                <a:cubicBezTo>
                  <a:pt x="8515903" y="1502024"/>
                  <a:pt x="8521856" y="1496220"/>
                  <a:pt x="8529396" y="1492152"/>
                </a:cubicBezTo>
                <a:cubicBezTo>
                  <a:pt x="8536937" y="1488084"/>
                  <a:pt x="8545371" y="1486050"/>
                  <a:pt x="8554697" y="1486050"/>
                </a:cubicBezTo>
                <a:cubicBezTo>
                  <a:pt x="8567397" y="1486050"/>
                  <a:pt x="8577220" y="1489076"/>
                  <a:pt x="8584165" y="1495128"/>
                </a:cubicBezTo>
                <a:cubicBezTo>
                  <a:pt x="8591111" y="1501181"/>
                  <a:pt x="8594583" y="1509763"/>
                  <a:pt x="8594583" y="1520875"/>
                </a:cubicBezTo>
                <a:lnTo>
                  <a:pt x="8594583" y="1545581"/>
                </a:lnTo>
                <a:lnTo>
                  <a:pt x="8546363" y="1545581"/>
                </a:lnTo>
                <a:cubicBezTo>
                  <a:pt x="8511438" y="1545581"/>
                  <a:pt x="8484996" y="1553766"/>
                  <a:pt x="8467038" y="1570138"/>
                </a:cubicBezTo>
                <a:cubicBezTo>
                  <a:pt x="8449079" y="1586509"/>
                  <a:pt x="8440100" y="1610569"/>
                  <a:pt x="8440100" y="1642319"/>
                </a:cubicBezTo>
                <a:cubicBezTo>
                  <a:pt x="8440100" y="1672680"/>
                  <a:pt x="8447244" y="1695600"/>
                  <a:pt x="8461531" y="1711078"/>
                </a:cubicBezTo>
                <a:cubicBezTo>
                  <a:pt x="8475818" y="1726556"/>
                  <a:pt x="8496952" y="1734295"/>
                  <a:pt x="8524932" y="1734295"/>
                </a:cubicBezTo>
                <a:cubicBezTo>
                  <a:pt x="8538624" y="1734295"/>
                  <a:pt x="8551026" y="1732013"/>
                  <a:pt x="8562139" y="1727449"/>
                </a:cubicBezTo>
                <a:cubicBezTo>
                  <a:pt x="8573251" y="1722885"/>
                  <a:pt x="8582230" y="1716088"/>
                  <a:pt x="8589076" y="1707059"/>
                </a:cubicBezTo>
                <a:lnTo>
                  <a:pt x="8594583" y="1696641"/>
                </a:lnTo>
                <a:lnTo>
                  <a:pt x="8594583" y="1729830"/>
                </a:lnTo>
                <a:lnTo>
                  <a:pt x="8666616" y="1729830"/>
                </a:lnTo>
                <a:lnTo>
                  <a:pt x="8666616" y="1519685"/>
                </a:lnTo>
                <a:cubicBezTo>
                  <a:pt x="8666616" y="1497857"/>
                  <a:pt x="8662250" y="1479154"/>
                  <a:pt x="8653519" y="1463577"/>
                </a:cubicBezTo>
                <a:cubicBezTo>
                  <a:pt x="8644788" y="1447999"/>
                  <a:pt x="8632138" y="1436143"/>
                  <a:pt x="8615568" y="1428007"/>
                </a:cubicBezTo>
                <a:cubicBezTo>
                  <a:pt x="8598998" y="1419871"/>
                  <a:pt x="8579006" y="1415803"/>
                  <a:pt x="8555590" y="1415803"/>
                </a:cubicBezTo>
                <a:close/>
                <a:moveTo>
                  <a:pt x="7848954" y="1415803"/>
                </a:moveTo>
                <a:cubicBezTo>
                  <a:pt x="7834072" y="1415803"/>
                  <a:pt x="7820479" y="1420764"/>
                  <a:pt x="7808175" y="1430686"/>
                </a:cubicBezTo>
                <a:cubicBezTo>
                  <a:pt x="7802024" y="1435647"/>
                  <a:pt x="7796468" y="1441600"/>
                  <a:pt x="7791507" y="1448545"/>
                </a:cubicBezTo>
                <a:lnTo>
                  <a:pt x="7784661" y="1460992"/>
                </a:lnTo>
                <a:lnTo>
                  <a:pt x="7784661" y="1420863"/>
                </a:lnTo>
                <a:lnTo>
                  <a:pt x="7706972" y="1420863"/>
                </a:lnTo>
                <a:lnTo>
                  <a:pt x="7706972" y="1855441"/>
                </a:lnTo>
                <a:lnTo>
                  <a:pt x="7784661" y="1855441"/>
                </a:lnTo>
                <a:lnTo>
                  <a:pt x="7784661" y="1689918"/>
                </a:lnTo>
                <a:lnTo>
                  <a:pt x="7791358" y="1703748"/>
                </a:lnTo>
                <a:cubicBezTo>
                  <a:pt x="7795724" y="1710272"/>
                  <a:pt x="7800833" y="1715840"/>
                  <a:pt x="7806687" y="1720454"/>
                </a:cubicBezTo>
                <a:cubicBezTo>
                  <a:pt x="7818395" y="1729681"/>
                  <a:pt x="7832286" y="1734295"/>
                  <a:pt x="7848359" y="1734295"/>
                </a:cubicBezTo>
                <a:cubicBezTo>
                  <a:pt x="7866020" y="1734295"/>
                  <a:pt x="7881101" y="1729979"/>
                  <a:pt x="7893603" y="1721347"/>
                </a:cubicBezTo>
                <a:cubicBezTo>
                  <a:pt x="7906104" y="1712715"/>
                  <a:pt x="7915630" y="1700164"/>
                  <a:pt x="7922178" y="1683693"/>
                </a:cubicBezTo>
                <a:cubicBezTo>
                  <a:pt x="7928726" y="1667223"/>
                  <a:pt x="7932000" y="1647280"/>
                  <a:pt x="7932000" y="1623865"/>
                </a:cubicBezTo>
                <a:lnTo>
                  <a:pt x="7932000" y="1525936"/>
                </a:lnTo>
                <a:cubicBezTo>
                  <a:pt x="7932000" y="1502718"/>
                  <a:pt x="7928726" y="1482875"/>
                  <a:pt x="7922178" y="1466404"/>
                </a:cubicBezTo>
                <a:cubicBezTo>
                  <a:pt x="7915630" y="1449934"/>
                  <a:pt x="7906154" y="1437383"/>
                  <a:pt x="7893752" y="1428751"/>
                </a:cubicBezTo>
                <a:cubicBezTo>
                  <a:pt x="7881349" y="1420119"/>
                  <a:pt x="7866417" y="1415803"/>
                  <a:pt x="7848954" y="1415803"/>
                </a:cubicBezTo>
                <a:close/>
                <a:moveTo>
                  <a:pt x="7424497" y="1415803"/>
                </a:moveTo>
                <a:cubicBezTo>
                  <a:pt x="7407431" y="1415803"/>
                  <a:pt x="7392697" y="1420813"/>
                  <a:pt x="7380295" y="1430834"/>
                </a:cubicBezTo>
                <a:cubicBezTo>
                  <a:pt x="7374094" y="1435845"/>
                  <a:pt x="7368475" y="1442009"/>
                  <a:pt x="7363440" y="1449326"/>
                </a:cubicBezTo>
                <a:lnTo>
                  <a:pt x="7356333" y="1462847"/>
                </a:lnTo>
                <a:lnTo>
                  <a:pt x="7356333" y="1420863"/>
                </a:lnTo>
                <a:lnTo>
                  <a:pt x="7278348" y="1420863"/>
                </a:lnTo>
                <a:lnTo>
                  <a:pt x="7278348" y="1729830"/>
                </a:lnTo>
                <a:lnTo>
                  <a:pt x="7356333" y="1729830"/>
                </a:lnTo>
                <a:lnTo>
                  <a:pt x="7356333" y="1527126"/>
                </a:lnTo>
                <a:cubicBezTo>
                  <a:pt x="7356333" y="1514625"/>
                  <a:pt x="7359360" y="1505050"/>
                  <a:pt x="7365412" y="1498402"/>
                </a:cubicBezTo>
                <a:cubicBezTo>
                  <a:pt x="7371464" y="1491755"/>
                  <a:pt x="7380146" y="1488431"/>
                  <a:pt x="7391457" y="1488431"/>
                </a:cubicBezTo>
                <a:cubicBezTo>
                  <a:pt x="7403363" y="1488431"/>
                  <a:pt x="7412491" y="1491755"/>
                  <a:pt x="7418841" y="1498402"/>
                </a:cubicBezTo>
                <a:cubicBezTo>
                  <a:pt x="7425191" y="1505050"/>
                  <a:pt x="7428366" y="1514625"/>
                  <a:pt x="7428366" y="1527126"/>
                </a:cubicBezTo>
                <a:lnTo>
                  <a:pt x="7428366" y="1729830"/>
                </a:lnTo>
                <a:lnTo>
                  <a:pt x="7506055" y="1729830"/>
                </a:lnTo>
                <a:lnTo>
                  <a:pt x="7506055" y="1517899"/>
                </a:lnTo>
                <a:cubicBezTo>
                  <a:pt x="7506055" y="1485554"/>
                  <a:pt x="7498911" y="1460451"/>
                  <a:pt x="7484623" y="1442592"/>
                </a:cubicBezTo>
                <a:cubicBezTo>
                  <a:pt x="7470336" y="1424733"/>
                  <a:pt x="7450294" y="1415803"/>
                  <a:pt x="7424497" y="1415803"/>
                </a:cubicBezTo>
                <a:close/>
                <a:moveTo>
                  <a:pt x="7098265" y="1415803"/>
                </a:moveTo>
                <a:cubicBezTo>
                  <a:pt x="7071278" y="1415803"/>
                  <a:pt x="7048606" y="1421855"/>
                  <a:pt x="7030251" y="1433960"/>
                </a:cubicBezTo>
                <a:cubicBezTo>
                  <a:pt x="7011896" y="1446065"/>
                  <a:pt x="6999642" y="1462932"/>
                  <a:pt x="6993491" y="1484561"/>
                </a:cubicBezTo>
                <a:lnTo>
                  <a:pt x="7054212" y="1509565"/>
                </a:lnTo>
                <a:cubicBezTo>
                  <a:pt x="7058578" y="1502024"/>
                  <a:pt x="7064531" y="1496220"/>
                  <a:pt x="7072072" y="1492152"/>
                </a:cubicBezTo>
                <a:cubicBezTo>
                  <a:pt x="7079612" y="1488084"/>
                  <a:pt x="7088046" y="1486050"/>
                  <a:pt x="7097372" y="1486050"/>
                </a:cubicBezTo>
                <a:cubicBezTo>
                  <a:pt x="7110073" y="1486050"/>
                  <a:pt x="7119895" y="1489076"/>
                  <a:pt x="7126841" y="1495128"/>
                </a:cubicBezTo>
                <a:cubicBezTo>
                  <a:pt x="7133786" y="1501181"/>
                  <a:pt x="7137258" y="1509763"/>
                  <a:pt x="7137258" y="1520875"/>
                </a:cubicBezTo>
                <a:lnTo>
                  <a:pt x="7137258" y="1545581"/>
                </a:lnTo>
                <a:lnTo>
                  <a:pt x="7089038" y="1545581"/>
                </a:lnTo>
                <a:cubicBezTo>
                  <a:pt x="7054113" y="1545581"/>
                  <a:pt x="7027671" y="1553766"/>
                  <a:pt x="7009713" y="1570138"/>
                </a:cubicBezTo>
                <a:cubicBezTo>
                  <a:pt x="6991754" y="1586509"/>
                  <a:pt x="6982775" y="1610569"/>
                  <a:pt x="6982775" y="1642319"/>
                </a:cubicBezTo>
                <a:cubicBezTo>
                  <a:pt x="6982775" y="1672680"/>
                  <a:pt x="6989919" y="1695600"/>
                  <a:pt x="7004206" y="1711078"/>
                </a:cubicBezTo>
                <a:cubicBezTo>
                  <a:pt x="7018494" y="1726556"/>
                  <a:pt x="7039627" y="1734295"/>
                  <a:pt x="7067607" y="1734295"/>
                </a:cubicBezTo>
                <a:cubicBezTo>
                  <a:pt x="7081299" y="1734295"/>
                  <a:pt x="7093701" y="1732013"/>
                  <a:pt x="7104814" y="1727449"/>
                </a:cubicBezTo>
                <a:cubicBezTo>
                  <a:pt x="7115926" y="1722885"/>
                  <a:pt x="7124906" y="1716088"/>
                  <a:pt x="7131752" y="1707059"/>
                </a:cubicBezTo>
                <a:lnTo>
                  <a:pt x="7137258" y="1696641"/>
                </a:lnTo>
                <a:lnTo>
                  <a:pt x="7137258" y="1729830"/>
                </a:lnTo>
                <a:lnTo>
                  <a:pt x="7209291" y="1729830"/>
                </a:lnTo>
                <a:lnTo>
                  <a:pt x="7209291" y="1519685"/>
                </a:lnTo>
                <a:cubicBezTo>
                  <a:pt x="7209291" y="1497857"/>
                  <a:pt x="7204926" y="1479154"/>
                  <a:pt x="7196194" y="1463577"/>
                </a:cubicBezTo>
                <a:cubicBezTo>
                  <a:pt x="7187463" y="1447999"/>
                  <a:pt x="7174813" y="1436143"/>
                  <a:pt x="7158243" y="1428007"/>
                </a:cubicBezTo>
                <a:cubicBezTo>
                  <a:pt x="7141674" y="1419871"/>
                  <a:pt x="7121681" y="1415803"/>
                  <a:pt x="7098265" y="1415803"/>
                </a:cubicBezTo>
                <a:close/>
                <a:moveTo>
                  <a:pt x="8741030" y="1330971"/>
                </a:moveTo>
                <a:lnTo>
                  <a:pt x="8741030" y="1420863"/>
                </a:lnTo>
                <a:lnTo>
                  <a:pt x="8711860" y="1420863"/>
                </a:lnTo>
                <a:lnTo>
                  <a:pt x="8711860" y="1489324"/>
                </a:lnTo>
                <a:lnTo>
                  <a:pt x="8741030" y="1489324"/>
                </a:lnTo>
                <a:lnTo>
                  <a:pt x="8741030" y="1649463"/>
                </a:lnTo>
                <a:cubicBezTo>
                  <a:pt x="8741030" y="1676450"/>
                  <a:pt x="8747430" y="1696840"/>
                  <a:pt x="8760229" y="1710631"/>
                </a:cubicBezTo>
                <a:cubicBezTo>
                  <a:pt x="8773028" y="1724423"/>
                  <a:pt x="8793120" y="1731318"/>
                  <a:pt x="8820504" y="1731318"/>
                </a:cubicBezTo>
                <a:lnTo>
                  <a:pt x="8857414" y="1731318"/>
                </a:lnTo>
                <a:lnTo>
                  <a:pt x="8857414" y="1655714"/>
                </a:lnTo>
                <a:lnTo>
                  <a:pt x="8836578" y="1655714"/>
                </a:lnTo>
                <a:cubicBezTo>
                  <a:pt x="8830823" y="1655714"/>
                  <a:pt x="8826408" y="1653779"/>
                  <a:pt x="8823332" y="1649909"/>
                </a:cubicBezTo>
                <a:cubicBezTo>
                  <a:pt x="8820256" y="1646040"/>
                  <a:pt x="8818718" y="1640533"/>
                  <a:pt x="8818718" y="1633390"/>
                </a:cubicBezTo>
                <a:lnTo>
                  <a:pt x="8818718" y="1489324"/>
                </a:lnTo>
                <a:lnTo>
                  <a:pt x="8857414" y="1489324"/>
                </a:lnTo>
                <a:lnTo>
                  <a:pt x="8857414" y="1420863"/>
                </a:lnTo>
                <a:lnTo>
                  <a:pt x="8818718" y="1420863"/>
                </a:lnTo>
                <a:lnTo>
                  <a:pt x="8818718" y="1330971"/>
                </a:lnTo>
                <a:close/>
                <a:moveTo>
                  <a:pt x="9913498" y="1297038"/>
                </a:moveTo>
                <a:lnTo>
                  <a:pt x="9913498" y="1461074"/>
                </a:lnTo>
                <a:lnTo>
                  <a:pt x="9906578" y="1448582"/>
                </a:lnTo>
                <a:cubicBezTo>
                  <a:pt x="9901567" y="1441662"/>
                  <a:pt x="9895936" y="1435746"/>
                  <a:pt x="9889686" y="1430834"/>
                </a:cubicBezTo>
                <a:cubicBezTo>
                  <a:pt x="9877184" y="1421012"/>
                  <a:pt x="9863392" y="1416100"/>
                  <a:pt x="9848312" y="1416100"/>
                </a:cubicBezTo>
                <a:cubicBezTo>
                  <a:pt x="9831047" y="1416100"/>
                  <a:pt x="9816264" y="1420367"/>
                  <a:pt x="9803960" y="1428900"/>
                </a:cubicBezTo>
                <a:cubicBezTo>
                  <a:pt x="9791658" y="1437433"/>
                  <a:pt x="9782282" y="1449884"/>
                  <a:pt x="9775832" y="1466256"/>
                </a:cubicBezTo>
                <a:cubicBezTo>
                  <a:pt x="9769382" y="1482627"/>
                  <a:pt x="9766158" y="1502322"/>
                  <a:pt x="9766158" y="1525340"/>
                </a:cubicBezTo>
                <a:lnTo>
                  <a:pt x="9766158" y="1625650"/>
                </a:lnTo>
                <a:cubicBezTo>
                  <a:pt x="9766158" y="1648669"/>
                  <a:pt x="9769382" y="1668314"/>
                  <a:pt x="9775832" y="1684586"/>
                </a:cubicBezTo>
                <a:cubicBezTo>
                  <a:pt x="9782282" y="1700858"/>
                  <a:pt x="9791658" y="1713261"/>
                  <a:pt x="9803960" y="1721793"/>
                </a:cubicBezTo>
                <a:cubicBezTo>
                  <a:pt x="9816264" y="1730326"/>
                  <a:pt x="9831047" y="1734593"/>
                  <a:pt x="9848312" y="1734593"/>
                </a:cubicBezTo>
                <a:cubicBezTo>
                  <a:pt x="9864782" y="1734593"/>
                  <a:pt x="9879020" y="1729929"/>
                  <a:pt x="9891025" y="1720603"/>
                </a:cubicBezTo>
                <a:cubicBezTo>
                  <a:pt x="9897028" y="1715940"/>
                  <a:pt x="9902249" y="1710334"/>
                  <a:pt x="9906689" y="1703785"/>
                </a:cubicBezTo>
                <a:lnTo>
                  <a:pt x="9913498" y="1689844"/>
                </a:lnTo>
                <a:lnTo>
                  <a:pt x="9913498" y="1729830"/>
                </a:lnTo>
                <a:lnTo>
                  <a:pt x="9991186" y="1729830"/>
                </a:lnTo>
                <a:lnTo>
                  <a:pt x="9991186" y="1297038"/>
                </a:lnTo>
                <a:close/>
                <a:moveTo>
                  <a:pt x="8911290" y="1297038"/>
                </a:moveTo>
                <a:lnTo>
                  <a:pt x="8911290" y="1374429"/>
                </a:lnTo>
                <a:lnTo>
                  <a:pt x="8988978" y="1374429"/>
                </a:lnTo>
                <a:lnTo>
                  <a:pt x="8988978" y="1297038"/>
                </a:lnTo>
                <a:close/>
                <a:moveTo>
                  <a:pt x="8287997" y="1297038"/>
                </a:moveTo>
                <a:lnTo>
                  <a:pt x="8287997" y="1647975"/>
                </a:lnTo>
                <a:cubicBezTo>
                  <a:pt x="8287997" y="1673970"/>
                  <a:pt x="8294744" y="1694111"/>
                  <a:pt x="8308238" y="1708399"/>
                </a:cubicBezTo>
                <a:cubicBezTo>
                  <a:pt x="8321732" y="1722686"/>
                  <a:pt x="8340583" y="1729830"/>
                  <a:pt x="8364793" y="1729830"/>
                </a:cubicBezTo>
                <a:lnTo>
                  <a:pt x="8399321" y="1729830"/>
                </a:lnTo>
                <a:lnTo>
                  <a:pt x="8399321" y="1654225"/>
                </a:lnTo>
                <a:lnTo>
                  <a:pt x="8387712" y="1654225"/>
                </a:lnTo>
                <a:cubicBezTo>
                  <a:pt x="8380767" y="1654225"/>
                  <a:pt x="8375360" y="1652291"/>
                  <a:pt x="8371490" y="1648421"/>
                </a:cubicBezTo>
                <a:cubicBezTo>
                  <a:pt x="8367620" y="1644552"/>
                  <a:pt x="8365686" y="1639045"/>
                  <a:pt x="8365686" y="1631901"/>
                </a:cubicBezTo>
                <a:lnTo>
                  <a:pt x="8365686" y="1297038"/>
                </a:lnTo>
                <a:close/>
                <a:moveTo>
                  <a:pt x="7568265" y="1297038"/>
                </a:moveTo>
                <a:lnTo>
                  <a:pt x="7568265" y="1374429"/>
                </a:lnTo>
                <a:lnTo>
                  <a:pt x="7645953" y="1374429"/>
                </a:lnTo>
                <a:lnTo>
                  <a:pt x="7645953" y="1297038"/>
                </a:lnTo>
                <a:close/>
                <a:moveTo>
                  <a:pt x="6584511" y="1297038"/>
                </a:moveTo>
                <a:lnTo>
                  <a:pt x="6584511" y="1729830"/>
                </a:lnTo>
                <a:lnTo>
                  <a:pt x="6655055" y="1729830"/>
                </a:lnTo>
                <a:lnTo>
                  <a:pt x="6655055" y="1449924"/>
                </a:lnTo>
                <a:lnTo>
                  <a:pt x="6723516" y="1667322"/>
                </a:lnTo>
                <a:lnTo>
                  <a:pt x="6777987" y="1667322"/>
                </a:lnTo>
                <a:lnTo>
                  <a:pt x="6847044" y="1441475"/>
                </a:lnTo>
                <a:lnTo>
                  <a:pt x="6847044" y="1729830"/>
                </a:lnTo>
                <a:lnTo>
                  <a:pt x="6916993" y="1729830"/>
                </a:lnTo>
                <a:lnTo>
                  <a:pt x="6916993" y="1297038"/>
                </a:lnTo>
                <a:lnTo>
                  <a:pt x="6828589" y="1297038"/>
                </a:lnTo>
                <a:lnTo>
                  <a:pt x="6750603" y="1560464"/>
                </a:lnTo>
                <a:lnTo>
                  <a:pt x="6673510" y="1297038"/>
                </a:lnTo>
                <a:close/>
                <a:moveTo>
                  <a:pt x="0" y="0"/>
                </a:moveTo>
                <a:lnTo>
                  <a:pt x="12192000" y="0"/>
                </a:lnTo>
                <a:lnTo>
                  <a:pt x="12192000" y="6858000"/>
                </a:lnTo>
                <a:lnTo>
                  <a:pt x="0" y="68580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MA" dirty="0"/>
          </a:p>
        </p:txBody>
      </p:sp>
      <p:pic>
        <p:nvPicPr>
          <p:cNvPr id="35" name="Picture 34">
            <a:extLst>
              <a:ext uri="{FF2B5EF4-FFF2-40B4-BE49-F238E27FC236}">
                <a16:creationId xmlns:a16="http://schemas.microsoft.com/office/drawing/2014/main" id="{CF544A1A-D824-4419-8CEF-181A7ADCB51E}"/>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487584" y="8350032"/>
            <a:ext cx="2547256" cy="2547256"/>
          </a:xfrm>
          <a:prstGeom prst="rect">
            <a:avLst/>
          </a:prstGeom>
        </p:spPr>
      </p:pic>
      <p:pic>
        <p:nvPicPr>
          <p:cNvPr id="37" name="Picture 36">
            <a:extLst>
              <a:ext uri="{FF2B5EF4-FFF2-40B4-BE49-F238E27FC236}">
                <a16:creationId xmlns:a16="http://schemas.microsoft.com/office/drawing/2014/main" id="{F6BD6DBE-542D-456E-93B8-89B8542ED6F1}"/>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6367076" y="7465626"/>
            <a:ext cx="869245" cy="869245"/>
          </a:xfrm>
          <a:prstGeom prst="rect">
            <a:avLst/>
          </a:prstGeom>
        </p:spPr>
      </p:pic>
      <p:pic>
        <p:nvPicPr>
          <p:cNvPr id="39" name="Picture 38">
            <a:extLst>
              <a:ext uri="{FF2B5EF4-FFF2-40B4-BE49-F238E27FC236}">
                <a16:creationId xmlns:a16="http://schemas.microsoft.com/office/drawing/2014/main" id="{B200BFAF-B4DC-4CEA-83A2-0AC7C8BDCFF6}"/>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593798" y="9222770"/>
            <a:ext cx="613341" cy="613341"/>
          </a:xfrm>
          <a:prstGeom prst="rect">
            <a:avLst/>
          </a:prstGeom>
        </p:spPr>
      </p:pic>
      <p:pic>
        <p:nvPicPr>
          <p:cNvPr id="41" name="Picture 40">
            <a:extLst>
              <a:ext uri="{FF2B5EF4-FFF2-40B4-BE49-F238E27FC236}">
                <a16:creationId xmlns:a16="http://schemas.microsoft.com/office/drawing/2014/main" id="{2CBD09C0-274C-4F67-946A-2BD8FFC33FBC}"/>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442019" y="11736687"/>
            <a:ext cx="734817" cy="734817"/>
          </a:xfrm>
          <a:prstGeom prst="rect">
            <a:avLst/>
          </a:prstGeom>
        </p:spPr>
      </p:pic>
      <p:pic>
        <p:nvPicPr>
          <p:cNvPr id="43" name="Picture 42">
            <a:extLst>
              <a:ext uri="{FF2B5EF4-FFF2-40B4-BE49-F238E27FC236}">
                <a16:creationId xmlns:a16="http://schemas.microsoft.com/office/drawing/2014/main" id="{F9276B0D-E399-43E3-97A8-776F2B8D0B22}"/>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3274251" y="10072347"/>
            <a:ext cx="745925" cy="745925"/>
          </a:xfrm>
          <a:prstGeom prst="rect">
            <a:avLst/>
          </a:prstGeom>
        </p:spPr>
      </p:pic>
      <p:pic>
        <p:nvPicPr>
          <p:cNvPr id="45" name="Picture 44">
            <a:extLst>
              <a:ext uri="{FF2B5EF4-FFF2-40B4-BE49-F238E27FC236}">
                <a16:creationId xmlns:a16="http://schemas.microsoft.com/office/drawing/2014/main" id="{0CB21659-8D05-44EC-9B2F-B8DEC1C3B280}"/>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3467684" y="9120429"/>
            <a:ext cx="636730" cy="636730"/>
          </a:xfrm>
          <a:prstGeom prst="rect">
            <a:avLst/>
          </a:prstGeom>
        </p:spPr>
      </p:pic>
      <p:pic>
        <p:nvPicPr>
          <p:cNvPr id="47" name="Picture 46">
            <a:extLst>
              <a:ext uri="{FF2B5EF4-FFF2-40B4-BE49-F238E27FC236}">
                <a16:creationId xmlns:a16="http://schemas.microsoft.com/office/drawing/2014/main" id="{658BC49D-66E1-42CD-A794-719EFDD80842}"/>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9075162" y="8174697"/>
            <a:ext cx="624456" cy="624456"/>
          </a:xfrm>
          <a:prstGeom prst="rect">
            <a:avLst/>
          </a:prstGeom>
        </p:spPr>
      </p:pic>
      <p:pic>
        <p:nvPicPr>
          <p:cNvPr id="49" name="Picture 48">
            <a:extLst>
              <a:ext uri="{FF2B5EF4-FFF2-40B4-BE49-F238E27FC236}">
                <a16:creationId xmlns:a16="http://schemas.microsoft.com/office/drawing/2014/main" id="{C45E1E36-44AF-42A8-B354-06CEC1B87037}"/>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808592" y="8229673"/>
            <a:ext cx="652884" cy="652884"/>
          </a:xfrm>
          <a:prstGeom prst="rect">
            <a:avLst/>
          </a:prstGeom>
        </p:spPr>
      </p:pic>
      <p:grpSp>
        <p:nvGrpSpPr>
          <p:cNvPr id="50" name="Group 49">
            <a:extLst>
              <a:ext uri="{FF2B5EF4-FFF2-40B4-BE49-F238E27FC236}">
                <a16:creationId xmlns:a16="http://schemas.microsoft.com/office/drawing/2014/main" id="{94C79B78-C9FE-42BE-A403-1FF409F379D6}"/>
              </a:ext>
            </a:extLst>
          </p:cNvPr>
          <p:cNvGrpSpPr/>
          <p:nvPr/>
        </p:nvGrpSpPr>
        <p:grpSpPr>
          <a:xfrm>
            <a:off x="9904919" y="10315315"/>
            <a:ext cx="937699" cy="602222"/>
            <a:chOff x="-3548582" y="620286"/>
            <a:chExt cx="3406949" cy="1948382"/>
          </a:xfrm>
        </p:grpSpPr>
        <p:pic>
          <p:nvPicPr>
            <p:cNvPr id="51" name="Picture 50">
              <a:extLst>
                <a:ext uri="{FF2B5EF4-FFF2-40B4-BE49-F238E27FC236}">
                  <a16:creationId xmlns:a16="http://schemas.microsoft.com/office/drawing/2014/main" id="{D26D96EF-36C1-4EFA-9F04-8C4E7E52FFDF}"/>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3548582" y="620286"/>
              <a:ext cx="1948382" cy="1948382"/>
            </a:xfrm>
            <a:prstGeom prst="rect">
              <a:avLst/>
            </a:prstGeom>
          </p:spPr>
        </p:pic>
        <p:pic>
          <p:nvPicPr>
            <p:cNvPr id="53" name="Picture 52">
              <a:extLst>
                <a:ext uri="{FF2B5EF4-FFF2-40B4-BE49-F238E27FC236}">
                  <a16:creationId xmlns:a16="http://schemas.microsoft.com/office/drawing/2014/main" id="{254AE22A-2B1A-4BFA-BCF9-5C2B41A6454D}"/>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456014" y="1085755"/>
              <a:ext cx="1314381" cy="1314387"/>
            </a:xfrm>
            <a:prstGeom prst="rect">
              <a:avLst/>
            </a:prstGeom>
          </p:spPr>
        </p:pic>
      </p:grpSp>
      <p:pic>
        <p:nvPicPr>
          <p:cNvPr id="78" name="Graphic 77">
            <a:extLst>
              <a:ext uri="{FF2B5EF4-FFF2-40B4-BE49-F238E27FC236}">
                <a16:creationId xmlns:a16="http://schemas.microsoft.com/office/drawing/2014/main" id="{4EB9103D-296E-48D2-AF64-A24FB8CA0EF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14623" y="-4758046"/>
            <a:ext cx="2388082" cy="2388082"/>
          </a:xfrm>
          <a:prstGeom prst="rect">
            <a:avLst/>
          </a:prstGeom>
        </p:spPr>
      </p:pic>
      <p:grpSp>
        <p:nvGrpSpPr>
          <p:cNvPr id="84" name="Group 83">
            <a:extLst>
              <a:ext uri="{FF2B5EF4-FFF2-40B4-BE49-F238E27FC236}">
                <a16:creationId xmlns:a16="http://schemas.microsoft.com/office/drawing/2014/main" id="{26B0AC1E-025A-4AA7-9652-D07AB16F81D7}"/>
              </a:ext>
            </a:extLst>
          </p:cNvPr>
          <p:cNvGrpSpPr/>
          <p:nvPr/>
        </p:nvGrpSpPr>
        <p:grpSpPr>
          <a:xfrm>
            <a:off x="2971800" y="623105"/>
            <a:ext cx="6621997" cy="1073994"/>
            <a:chOff x="171450" y="800785"/>
            <a:chExt cx="9940123" cy="1073994"/>
          </a:xfrm>
        </p:grpSpPr>
        <p:sp>
          <p:nvSpPr>
            <p:cNvPr id="85" name="Rectangle: Rounded Corners 84">
              <a:extLst>
                <a:ext uri="{FF2B5EF4-FFF2-40B4-BE49-F238E27FC236}">
                  <a16:creationId xmlns:a16="http://schemas.microsoft.com/office/drawing/2014/main" id="{EC86E09B-A810-4C82-8861-24DED6CEA707}"/>
                </a:ext>
              </a:extLst>
            </p:cNvPr>
            <p:cNvSpPr/>
            <p:nvPr/>
          </p:nvSpPr>
          <p:spPr>
            <a:xfrm>
              <a:off x="171450" y="800785"/>
              <a:ext cx="9810750" cy="1073994"/>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86" name="TextBox 85">
              <a:extLst>
                <a:ext uri="{FF2B5EF4-FFF2-40B4-BE49-F238E27FC236}">
                  <a16:creationId xmlns:a16="http://schemas.microsoft.com/office/drawing/2014/main" id="{59F9A245-69D7-4F83-8E35-E26F079DF63C}"/>
                </a:ext>
              </a:extLst>
            </p:cNvPr>
            <p:cNvSpPr txBox="1"/>
            <p:nvPr/>
          </p:nvSpPr>
          <p:spPr>
            <a:xfrm>
              <a:off x="300823" y="915085"/>
              <a:ext cx="9810750" cy="830997"/>
            </a:xfrm>
            <a:prstGeom prst="rect">
              <a:avLst/>
            </a:prstGeom>
            <a:noFill/>
          </p:spPr>
          <p:txBody>
            <a:bodyPr wrap="square">
              <a:spAutoFit/>
            </a:bodyPr>
            <a:lstStyle/>
            <a:p>
              <a:r>
                <a:rPr lang="fr-MA" sz="2400" b="1" dirty="0">
                  <a:solidFill>
                    <a:schemeClr val="tx1">
                      <a:lumMod val="75000"/>
                      <a:lumOff val="25000"/>
                    </a:schemeClr>
                  </a:solidFill>
                  <a:latin typeface="Bahnschrift SemiBold SemiConden" panose="020B0502040204020203" pitchFamily="34" charset="0"/>
                </a:rPr>
                <a:t>🎯 Problématique :</a:t>
              </a:r>
            </a:p>
            <a:p>
              <a:r>
                <a:rPr lang="fr-FR" sz="2400" dirty="0">
                  <a:latin typeface="Bahnschrift SemiLight Condensed" panose="020B0502040204020203" pitchFamily="34" charset="0"/>
                </a:rPr>
                <a:t>Manipulation des données depuis le Shell : Un défi technique</a:t>
              </a:r>
              <a:endParaRPr lang="fr-MA" sz="2400" b="1" dirty="0">
                <a:solidFill>
                  <a:schemeClr val="tx1">
                    <a:lumMod val="75000"/>
                    <a:lumOff val="25000"/>
                  </a:schemeClr>
                </a:solidFill>
                <a:latin typeface="Bahnschrift SemiLight Condensed" panose="020B0502040204020203" pitchFamily="34" charset="0"/>
              </a:endParaRPr>
            </a:p>
          </p:txBody>
        </p:sp>
      </p:grpSp>
      <p:grpSp>
        <p:nvGrpSpPr>
          <p:cNvPr id="13" name="Group 12">
            <a:extLst>
              <a:ext uri="{FF2B5EF4-FFF2-40B4-BE49-F238E27FC236}">
                <a16:creationId xmlns:a16="http://schemas.microsoft.com/office/drawing/2014/main" id="{0C76AA02-A27F-45DE-8EBD-42E2A25A57A1}"/>
              </a:ext>
            </a:extLst>
          </p:cNvPr>
          <p:cNvGrpSpPr/>
          <p:nvPr/>
        </p:nvGrpSpPr>
        <p:grpSpPr>
          <a:xfrm>
            <a:off x="2812140" y="2319228"/>
            <a:ext cx="5774866" cy="3138437"/>
            <a:chOff x="2812140" y="2319228"/>
            <a:chExt cx="5774866" cy="3138437"/>
          </a:xfrm>
        </p:grpSpPr>
        <p:sp>
          <p:nvSpPr>
            <p:cNvPr id="88" name="Rectangle 87">
              <a:extLst>
                <a:ext uri="{FF2B5EF4-FFF2-40B4-BE49-F238E27FC236}">
                  <a16:creationId xmlns:a16="http://schemas.microsoft.com/office/drawing/2014/main" id="{BC9C2F3A-F3E0-4C1D-B4EF-3F6798F3E1A7}"/>
                </a:ext>
              </a:extLst>
            </p:cNvPr>
            <p:cNvSpPr/>
            <p:nvPr/>
          </p:nvSpPr>
          <p:spPr>
            <a:xfrm>
              <a:off x="2812140" y="2319228"/>
              <a:ext cx="5774866" cy="3138437"/>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87" name="TextBox 86">
              <a:extLst>
                <a:ext uri="{FF2B5EF4-FFF2-40B4-BE49-F238E27FC236}">
                  <a16:creationId xmlns:a16="http://schemas.microsoft.com/office/drawing/2014/main" id="{BA9FF80C-8211-45DF-8A3C-57C2D68F3E79}"/>
                </a:ext>
              </a:extLst>
            </p:cNvPr>
            <p:cNvSpPr txBox="1"/>
            <p:nvPr/>
          </p:nvSpPr>
          <p:spPr>
            <a:xfrm>
              <a:off x="2881135" y="2506292"/>
              <a:ext cx="5696223" cy="2677656"/>
            </a:xfrm>
            <a:prstGeom prst="rect">
              <a:avLst/>
            </a:prstGeom>
            <a:noFill/>
          </p:spPr>
          <p:txBody>
            <a:bodyPr wrap="square">
              <a:spAutoFit/>
            </a:bodyPr>
            <a:lstStyle/>
            <a:p>
              <a:r>
                <a:rPr lang="fr-FR" sz="2400" dirty="0">
                  <a:solidFill>
                    <a:schemeClr val="bg1"/>
                  </a:solidFill>
                  <a:latin typeface="Fira Sans" panose="020B0503050000020004" pitchFamily="34" charset="0"/>
                </a:rPr>
                <a:t>"Dans un monde où la gestion des données est cruciale, comment manipuler efficacement des documents à partir du Shell pour les insérer, rechercher, trier, modifier et valider tout en garantissant l'intégrité et la rapidité des opérations ?"</a:t>
              </a:r>
              <a:endParaRPr lang="fr-MA" sz="2400" dirty="0">
                <a:solidFill>
                  <a:schemeClr val="bg1"/>
                </a:solidFill>
                <a:latin typeface="Fira Sans" panose="020B0503050000020004" pitchFamily="34" charset="0"/>
              </a:endParaRPr>
            </a:p>
          </p:txBody>
        </p:sp>
      </p:grpSp>
      <p:pic>
        <p:nvPicPr>
          <p:cNvPr id="2050" name="Picture 2" descr="Chess.com Logo And Other Brand Assets - Chess.com">
            <a:extLst>
              <a:ext uri="{FF2B5EF4-FFF2-40B4-BE49-F238E27FC236}">
                <a16:creationId xmlns:a16="http://schemas.microsoft.com/office/drawing/2014/main" id="{DB92CD88-0DB3-4E07-A02C-4844ED88F0C9}"/>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10248900" y="4529098"/>
            <a:ext cx="1313781" cy="1313781"/>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2" descr="Chess.com Logo And Other Brand Assets - Chess.com">
            <a:extLst>
              <a:ext uri="{FF2B5EF4-FFF2-40B4-BE49-F238E27FC236}">
                <a16:creationId xmlns:a16="http://schemas.microsoft.com/office/drawing/2014/main" id="{C22073E5-0B54-4A1A-88D6-9533E754F143}"/>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2165596" y="4449294"/>
            <a:ext cx="1393585" cy="1393585"/>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58">
            <a:extLst>
              <a:ext uri="{FF2B5EF4-FFF2-40B4-BE49-F238E27FC236}">
                <a16:creationId xmlns:a16="http://schemas.microsoft.com/office/drawing/2014/main" id="{C4CB70CA-693D-4C01-84BC-19939CD5505B}"/>
              </a:ext>
            </a:extLst>
          </p:cNvPr>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10062162" y="256473"/>
            <a:ext cx="1768147" cy="1768147"/>
          </a:xfrm>
          <a:prstGeom prst="rect">
            <a:avLst/>
          </a:prstGeom>
        </p:spPr>
      </p:pic>
      <p:sp>
        <p:nvSpPr>
          <p:cNvPr id="57" name="TextBox 56">
            <a:extLst>
              <a:ext uri="{FF2B5EF4-FFF2-40B4-BE49-F238E27FC236}">
                <a16:creationId xmlns:a16="http://schemas.microsoft.com/office/drawing/2014/main" id="{46152260-2BE0-47CE-B39B-6CAABE9DBC9F}"/>
              </a:ext>
            </a:extLst>
          </p:cNvPr>
          <p:cNvSpPr txBox="1"/>
          <p:nvPr/>
        </p:nvSpPr>
        <p:spPr>
          <a:xfrm>
            <a:off x="12839746" y="3016754"/>
            <a:ext cx="2023806"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Insertion de données</a:t>
            </a:r>
          </a:p>
        </p:txBody>
      </p:sp>
      <p:sp>
        <p:nvSpPr>
          <p:cNvPr id="60" name="TextBox 59">
            <a:extLst>
              <a:ext uri="{FF2B5EF4-FFF2-40B4-BE49-F238E27FC236}">
                <a16:creationId xmlns:a16="http://schemas.microsoft.com/office/drawing/2014/main" id="{3188E906-EF35-4A88-AF11-C1BC492E95CA}"/>
              </a:ext>
            </a:extLst>
          </p:cNvPr>
          <p:cNvSpPr txBox="1"/>
          <p:nvPr/>
        </p:nvSpPr>
        <p:spPr>
          <a:xfrm>
            <a:off x="13195346" y="3365444"/>
            <a:ext cx="2671434" cy="584775"/>
          </a:xfrm>
          <a:prstGeom prst="rect">
            <a:avLst/>
          </a:prstGeom>
          <a:noFill/>
        </p:spPr>
        <p:txBody>
          <a:bodyPr wrap="square">
            <a:spAutoFit/>
          </a:bodyPr>
          <a:lstStyle/>
          <a:p>
            <a:r>
              <a:rPr lang="fr-FR"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Récupération de documents &amp; filtres de recherche</a:t>
            </a:r>
          </a:p>
        </p:txBody>
      </p:sp>
      <p:sp>
        <p:nvSpPr>
          <p:cNvPr id="61" name="TextBox 60">
            <a:extLst>
              <a:ext uri="{FF2B5EF4-FFF2-40B4-BE49-F238E27FC236}">
                <a16:creationId xmlns:a16="http://schemas.microsoft.com/office/drawing/2014/main" id="{929D0728-F4E6-4DE2-8651-E7F1F3B1DF34}"/>
              </a:ext>
            </a:extLst>
          </p:cNvPr>
          <p:cNvSpPr txBox="1"/>
          <p:nvPr/>
        </p:nvSpPr>
        <p:spPr>
          <a:xfrm>
            <a:off x="13614446" y="3960355"/>
            <a:ext cx="2760345" cy="338554"/>
          </a:xfrm>
          <a:prstGeom prst="rect">
            <a:avLst/>
          </a:prstGeom>
          <a:noFill/>
        </p:spPr>
        <p:txBody>
          <a:bodyPr wrap="square">
            <a:spAutoFit/>
          </a:bodyPr>
          <a:lstStyle/>
          <a:p>
            <a:r>
              <a:rPr lang="fr-FR"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Projections et Tri des données</a:t>
            </a:r>
          </a:p>
        </p:txBody>
      </p:sp>
      <p:sp>
        <p:nvSpPr>
          <p:cNvPr id="62" name="TextBox 61">
            <a:extLst>
              <a:ext uri="{FF2B5EF4-FFF2-40B4-BE49-F238E27FC236}">
                <a16:creationId xmlns:a16="http://schemas.microsoft.com/office/drawing/2014/main" id="{7F0ACC23-2086-471F-B7A1-888064AE9DAA}"/>
              </a:ext>
            </a:extLst>
          </p:cNvPr>
          <p:cNvSpPr txBox="1"/>
          <p:nvPr/>
        </p:nvSpPr>
        <p:spPr>
          <a:xfrm>
            <a:off x="14008146" y="4309045"/>
            <a:ext cx="2547257" cy="584775"/>
          </a:xfrm>
          <a:prstGeom prst="rect">
            <a:avLst/>
          </a:prstGeom>
          <a:noFill/>
        </p:spPr>
        <p:txBody>
          <a:bodyPr wrap="square">
            <a:spAutoFit/>
          </a:bodyPr>
          <a:lstStyle/>
          <a:p>
            <a:r>
              <a:rPr lang="fr-FR"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Parcours de données avec les curseurs</a:t>
            </a:r>
          </a:p>
        </p:txBody>
      </p:sp>
      <p:sp>
        <p:nvSpPr>
          <p:cNvPr id="63" name="TextBox 62">
            <a:extLst>
              <a:ext uri="{FF2B5EF4-FFF2-40B4-BE49-F238E27FC236}">
                <a16:creationId xmlns:a16="http://schemas.microsoft.com/office/drawing/2014/main" id="{197A281B-AF1D-4C54-98D6-967D25DC7381}"/>
              </a:ext>
            </a:extLst>
          </p:cNvPr>
          <p:cNvSpPr txBox="1"/>
          <p:nvPr/>
        </p:nvSpPr>
        <p:spPr>
          <a:xfrm>
            <a:off x="14414546" y="4903956"/>
            <a:ext cx="2648857"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Modification des documents</a:t>
            </a:r>
          </a:p>
        </p:txBody>
      </p:sp>
      <p:sp>
        <p:nvSpPr>
          <p:cNvPr id="64" name="TextBox 63">
            <a:extLst>
              <a:ext uri="{FF2B5EF4-FFF2-40B4-BE49-F238E27FC236}">
                <a16:creationId xmlns:a16="http://schemas.microsoft.com/office/drawing/2014/main" id="{9C66061F-AFAA-417C-B56C-7EE140CFEFFD}"/>
              </a:ext>
            </a:extLst>
          </p:cNvPr>
          <p:cNvSpPr txBox="1"/>
          <p:nvPr/>
        </p:nvSpPr>
        <p:spPr>
          <a:xfrm>
            <a:off x="14770146" y="5252646"/>
            <a:ext cx="2619828"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Suppression des documents</a:t>
            </a:r>
          </a:p>
        </p:txBody>
      </p:sp>
      <p:sp>
        <p:nvSpPr>
          <p:cNvPr id="79" name="TextBox 78">
            <a:extLst>
              <a:ext uri="{FF2B5EF4-FFF2-40B4-BE49-F238E27FC236}">
                <a16:creationId xmlns:a16="http://schemas.microsoft.com/office/drawing/2014/main" id="{1684F07B-9675-4720-9D03-8528382ECAD7}"/>
              </a:ext>
            </a:extLst>
          </p:cNvPr>
          <p:cNvSpPr txBox="1"/>
          <p:nvPr/>
        </p:nvSpPr>
        <p:spPr>
          <a:xfrm>
            <a:off x="15278146" y="5658487"/>
            <a:ext cx="2616199" cy="584775"/>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Sécurité et validation des documents</a:t>
            </a:r>
            <a:endPar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latin typeface="Bahnschrift SemiCondensed" panose="020B0502040204020203" pitchFamily="34" charset="0"/>
            </a:endParaRPr>
          </a:p>
        </p:txBody>
      </p:sp>
      <p:grpSp>
        <p:nvGrpSpPr>
          <p:cNvPr id="4" name="Group 3">
            <a:extLst>
              <a:ext uri="{FF2B5EF4-FFF2-40B4-BE49-F238E27FC236}">
                <a16:creationId xmlns:a16="http://schemas.microsoft.com/office/drawing/2014/main" id="{75A75207-A2EC-4D1B-9652-C7D4C0A006AF}"/>
              </a:ext>
            </a:extLst>
          </p:cNvPr>
          <p:cNvGrpSpPr/>
          <p:nvPr/>
        </p:nvGrpSpPr>
        <p:grpSpPr>
          <a:xfrm>
            <a:off x="8897116" y="2303640"/>
            <a:ext cx="2750752" cy="2950715"/>
            <a:chOff x="8897116" y="2303640"/>
            <a:chExt cx="2750752" cy="2950715"/>
          </a:xfrm>
        </p:grpSpPr>
        <p:pic>
          <p:nvPicPr>
            <p:cNvPr id="3" name="Picture 2">
              <a:extLst>
                <a:ext uri="{FF2B5EF4-FFF2-40B4-BE49-F238E27FC236}">
                  <a16:creationId xmlns:a16="http://schemas.microsoft.com/office/drawing/2014/main" id="{EB82BE2C-5560-4E6D-BC91-1439C177CF86}"/>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9101676" y="2747090"/>
              <a:ext cx="2198213" cy="2187925"/>
            </a:xfrm>
            <a:prstGeom prst="rect">
              <a:avLst/>
            </a:prstGeom>
          </p:spPr>
        </p:pic>
        <p:sp>
          <p:nvSpPr>
            <p:cNvPr id="9" name="Rectangle: Rounded Corners 8">
              <a:extLst>
                <a:ext uri="{FF2B5EF4-FFF2-40B4-BE49-F238E27FC236}">
                  <a16:creationId xmlns:a16="http://schemas.microsoft.com/office/drawing/2014/main" id="{2CE40ECD-8F66-4EC2-8E05-D39E53DDDA97}"/>
                </a:ext>
              </a:extLst>
            </p:cNvPr>
            <p:cNvSpPr/>
            <p:nvPr/>
          </p:nvSpPr>
          <p:spPr>
            <a:xfrm>
              <a:off x="9092028" y="2733598"/>
              <a:ext cx="1054528" cy="955273"/>
            </a:xfrm>
            <a:prstGeom prst="roundRect">
              <a:avLst>
                <a:gd name="adj" fmla="val 50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8" name="Rectangle: Rounded Corners 47">
              <a:extLst>
                <a:ext uri="{FF2B5EF4-FFF2-40B4-BE49-F238E27FC236}">
                  <a16:creationId xmlns:a16="http://schemas.microsoft.com/office/drawing/2014/main" id="{346EC217-096C-4743-8503-1DCB84A1111C}"/>
                </a:ext>
              </a:extLst>
            </p:cNvPr>
            <p:cNvSpPr/>
            <p:nvPr/>
          </p:nvSpPr>
          <p:spPr>
            <a:xfrm>
              <a:off x="10255805" y="3995338"/>
              <a:ext cx="1044084" cy="978773"/>
            </a:xfrm>
            <a:prstGeom prst="roundRect">
              <a:avLst>
                <a:gd name="adj" fmla="val 7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pic>
          <p:nvPicPr>
            <p:cNvPr id="5" name="Picture 4">
              <a:extLst>
                <a:ext uri="{FF2B5EF4-FFF2-40B4-BE49-F238E27FC236}">
                  <a16:creationId xmlns:a16="http://schemas.microsoft.com/office/drawing/2014/main" id="{8A08B105-4A4A-4226-ADD1-34FE0112BE1A}"/>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10244605" y="3857659"/>
              <a:ext cx="1403263" cy="1396696"/>
            </a:xfrm>
            <a:prstGeom prst="rect">
              <a:avLst/>
            </a:prstGeom>
          </p:spPr>
        </p:pic>
        <p:pic>
          <p:nvPicPr>
            <p:cNvPr id="7" name="Picture 6">
              <a:extLst>
                <a:ext uri="{FF2B5EF4-FFF2-40B4-BE49-F238E27FC236}">
                  <a16:creationId xmlns:a16="http://schemas.microsoft.com/office/drawing/2014/main" id="{CB3B6B93-EEF5-4CD5-B775-CF8790ACAE97}"/>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8897116" y="2303640"/>
              <a:ext cx="1418704" cy="1385232"/>
            </a:xfrm>
            <a:prstGeom prst="rect">
              <a:avLst/>
            </a:prstGeom>
          </p:spPr>
        </p:pic>
      </p:grpSp>
      <p:sp>
        <p:nvSpPr>
          <p:cNvPr id="80" name="Oval 79">
            <a:extLst>
              <a:ext uri="{FF2B5EF4-FFF2-40B4-BE49-F238E27FC236}">
                <a16:creationId xmlns:a16="http://schemas.microsoft.com/office/drawing/2014/main" id="{8181FFC5-9905-4AB4-808E-45144EE2AAAE}"/>
              </a:ext>
            </a:extLst>
          </p:cNvPr>
          <p:cNvSpPr/>
          <p:nvPr/>
        </p:nvSpPr>
        <p:spPr>
          <a:xfrm>
            <a:off x="12549232" y="3020905"/>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1</a:t>
            </a:r>
          </a:p>
        </p:txBody>
      </p:sp>
      <p:sp>
        <p:nvSpPr>
          <p:cNvPr id="81" name="Oval 80">
            <a:extLst>
              <a:ext uri="{FF2B5EF4-FFF2-40B4-BE49-F238E27FC236}">
                <a16:creationId xmlns:a16="http://schemas.microsoft.com/office/drawing/2014/main" id="{3DEF43A5-A422-4EEE-8FA5-FCB6356F36E6}"/>
              </a:ext>
            </a:extLst>
          </p:cNvPr>
          <p:cNvSpPr/>
          <p:nvPr/>
        </p:nvSpPr>
        <p:spPr>
          <a:xfrm>
            <a:off x="12904832" y="3494773"/>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2</a:t>
            </a:r>
          </a:p>
        </p:txBody>
      </p:sp>
      <p:sp>
        <p:nvSpPr>
          <p:cNvPr id="82" name="Oval 81">
            <a:extLst>
              <a:ext uri="{FF2B5EF4-FFF2-40B4-BE49-F238E27FC236}">
                <a16:creationId xmlns:a16="http://schemas.microsoft.com/office/drawing/2014/main" id="{8656272E-8C12-4C0C-84F2-B53AD53DE5AF}"/>
              </a:ext>
            </a:extLst>
          </p:cNvPr>
          <p:cNvSpPr/>
          <p:nvPr/>
        </p:nvSpPr>
        <p:spPr>
          <a:xfrm>
            <a:off x="13323932" y="3975789"/>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3</a:t>
            </a:r>
          </a:p>
        </p:txBody>
      </p:sp>
      <p:sp>
        <p:nvSpPr>
          <p:cNvPr id="83" name="Oval 82">
            <a:extLst>
              <a:ext uri="{FF2B5EF4-FFF2-40B4-BE49-F238E27FC236}">
                <a16:creationId xmlns:a16="http://schemas.microsoft.com/office/drawing/2014/main" id="{41554EA2-208B-48FF-A456-6E17081DCB59}"/>
              </a:ext>
            </a:extLst>
          </p:cNvPr>
          <p:cNvSpPr/>
          <p:nvPr/>
        </p:nvSpPr>
        <p:spPr>
          <a:xfrm>
            <a:off x="13717632" y="4435370"/>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4</a:t>
            </a:r>
          </a:p>
        </p:txBody>
      </p:sp>
      <p:sp>
        <p:nvSpPr>
          <p:cNvPr id="89" name="Oval 88">
            <a:extLst>
              <a:ext uri="{FF2B5EF4-FFF2-40B4-BE49-F238E27FC236}">
                <a16:creationId xmlns:a16="http://schemas.microsoft.com/office/drawing/2014/main" id="{2AD6E1FA-3DF5-45CD-8D97-7C45743BD1B7}"/>
              </a:ext>
            </a:extLst>
          </p:cNvPr>
          <p:cNvSpPr/>
          <p:nvPr/>
        </p:nvSpPr>
        <p:spPr>
          <a:xfrm>
            <a:off x="14124032" y="4918766"/>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5</a:t>
            </a:r>
          </a:p>
        </p:txBody>
      </p:sp>
      <p:sp>
        <p:nvSpPr>
          <p:cNvPr id="90" name="Oval 89">
            <a:extLst>
              <a:ext uri="{FF2B5EF4-FFF2-40B4-BE49-F238E27FC236}">
                <a16:creationId xmlns:a16="http://schemas.microsoft.com/office/drawing/2014/main" id="{B078B362-0B80-4917-AFFE-06FA813606B1}"/>
              </a:ext>
            </a:extLst>
          </p:cNvPr>
          <p:cNvSpPr/>
          <p:nvPr/>
        </p:nvSpPr>
        <p:spPr>
          <a:xfrm>
            <a:off x="14479632" y="5273575"/>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6</a:t>
            </a:r>
          </a:p>
        </p:txBody>
      </p:sp>
      <p:sp>
        <p:nvSpPr>
          <p:cNvPr id="91" name="Oval 90">
            <a:extLst>
              <a:ext uri="{FF2B5EF4-FFF2-40B4-BE49-F238E27FC236}">
                <a16:creationId xmlns:a16="http://schemas.microsoft.com/office/drawing/2014/main" id="{A098A361-6C5B-424A-81C4-1C0F702E604D}"/>
              </a:ext>
            </a:extLst>
          </p:cNvPr>
          <p:cNvSpPr/>
          <p:nvPr/>
        </p:nvSpPr>
        <p:spPr>
          <a:xfrm>
            <a:off x="14987632" y="5806978"/>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7</a:t>
            </a:r>
          </a:p>
        </p:txBody>
      </p:sp>
      <p:sp>
        <p:nvSpPr>
          <p:cNvPr id="92" name="TextBox 91">
            <a:extLst>
              <a:ext uri="{FF2B5EF4-FFF2-40B4-BE49-F238E27FC236}">
                <a16:creationId xmlns:a16="http://schemas.microsoft.com/office/drawing/2014/main" id="{E738535E-CEC8-4516-8AA8-22857546694E}"/>
              </a:ext>
            </a:extLst>
          </p:cNvPr>
          <p:cNvSpPr txBox="1"/>
          <p:nvPr/>
        </p:nvSpPr>
        <p:spPr>
          <a:xfrm>
            <a:off x="15424196" y="6264912"/>
            <a:ext cx="2616199" cy="338554"/>
          </a:xfrm>
          <a:prstGeom prst="rect">
            <a:avLst/>
          </a:prstGeom>
          <a:noFill/>
        </p:spPr>
        <p:txBody>
          <a:bodyPr wrap="square">
            <a:spAutoFit/>
          </a:bodyPr>
          <a:lstStyle/>
          <a:p>
            <a:r>
              <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rPr>
              <a:t>Scripting sur </a:t>
            </a:r>
            <a:r>
              <a:rPr lang="fr-MA" sz="1600" b="1" dirty="0" err="1">
                <a:gradFill flip="none" rotWithShape="1">
                  <a:gsLst>
                    <a:gs pos="0">
                      <a:srgbClr val="E582FA"/>
                    </a:gs>
                    <a:gs pos="23000">
                      <a:srgbClr val="C867E9"/>
                    </a:gs>
                    <a:gs pos="69000">
                      <a:srgbClr val="853AAC"/>
                    </a:gs>
                    <a:gs pos="97000">
                      <a:srgbClr val="482256"/>
                    </a:gs>
                  </a:gsLst>
                  <a:path path="circle">
                    <a:fillToRect l="50000" t="50000" r="50000" b="50000"/>
                  </a:path>
                  <a:tileRect/>
                </a:gradFill>
              </a:rPr>
              <a:t>mongosh</a:t>
            </a:r>
            <a:endParaRPr lang="fr-MA" sz="1600" b="1" dirty="0">
              <a:gradFill flip="none" rotWithShape="1">
                <a:gsLst>
                  <a:gs pos="0">
                    <a:srgbClr val="E582FA"/>
                  </a:gs>
                  <a:gs pos="23000">
                    <a:srgbClr val="C867E9"/>
                  </a:gs>
                  <a:gs pos="69000">
                    <a:srgbClr val="853AAC"/>
                  </a:gs>
                  <a:gs pos="97000">
                    <a:srgbClr val="482256"/>
                  </a:gs>
                </a:gsLst>
                <a:path path="circle">
                  <a:fillToRect l="50000" t="50000" r="50000" b="50000"/>
                </a:path>
                <a:tileRect/>
              </a:gradFill>
              <a:latin typeface="Bahnschrift SemiCondensed" panose="020B0502040204020203" pitchFamily="34" charset="0"/>
            </a:endParaRPr>
          </a:p>
        </p:txBody>
      </p:sp>
      <p:sp>
        <p:nvSpPr>
          <p:cNvPr id="93" name="Oval 92">
            <a:extLst>
              <a:ext uri="{FF2B5EF4-FFF2-40B4-BE49-F238E27FC236}">
                <a16:creationId xmlns:a16="http://schemas.microsoft.com/office/drawing/2014/main" id="{2B493EE9-8E5B-460D-B77E-436316BB95A9}"/>
              </a:ext>
            </a:extLst>
          </p:cNvPr>
          <p:cNvSpPr/>
          <p:nvPr/>
        </p:nvSpPr>
        <p:spPr>
          <a:xfrm>
            <a:off x="15419432" y="6299103"/>
            <a:ext cx="331389" cy="334402"/>
          </a:xfrm>
          <a:prstGeom prst="ellipse">
            <a:avLst/>
          </a:prstGeom>
          <a:gradFill flip="none" rotWithShape="1">
            <a:gsLst>
              <a:gs pos="0">
                <a:srgbClr val="04010A"/>
              </a:gs>
              <a:gs pos="50000">
                <a:srgbClr val="0060D3"/>
              </a:gs>
              <a:gs pos="100000">
                <a:srgbClr val="83F5F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a:t>8</a:t>
            </a:r>
          </a:p>
        </p:txBody>
      </p:sp>
      <p:grpSp>
        <p:nvGrpSpPr>
          <p:cNvPr id="46" name="Group 45">
            <a:extLst>
              <a:ext uri="{FF2B5EF4-FFF2-40B4-BE49-F238E27FC236}">
                <a16:creationId xmlns:a16="http://schemas.microsoft.com/office/drawing/2014/main" id="{44C426B1-EE35-453B-82CC-A3D2C40E92D4}"/>
              </a:ext>
            </a:extLst>
          </p:cNvPr>
          <p:cNvGrpSpPr/>
          <p:nvPr/>
        </p:nvGrpSpPr>
        <p:grpSpPr>
          <a:xfrm>
            <a:off x="-723900" y="0"/>
            <a:ext cx="3463470" cy="6858000"/>
            <a:chOff x="-723900" y="0"/>
            <a:chExt cx="3463470" cy="6858000"/>
          </a:xfrm>
        </p:grpSpPr>
        <p:sp>
          <p:nvSpPr>
            <p:cNvPr id="52" name="Rectangle: Rounded Corners 51">
              <a:extLst>
                <a:ext uri="{FF2B5EF4-FFF2-40B4-BE49-F238E27FC236}">
                  <a16:creationId xmlns:a16="http://schemas.microsoft.com/office/drawing/2014/main" id="{9192769F-1AA7-4BD7-A5FD-2155FEBC8D37}"/>
                </a:ext>
              </a:extLst>
            </p:cNvPr>
            <p:cNvSpPr/>
            <p:nvPr/>
          </p:nvSpPr>
          <p:spPr>
            <a:xfrm>
              <a:off x="-723900" y="0"/>
              <a:ext cx="3390900" cy="6858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4" name="TextBox 53">
              <a:extLst>
                <a:ext uri="{FF2B5EF4-FFF2-40B4-BE49-F238E27FC236}">
                  <a16:creationId xmlns:a16="http://schemas.microsoft.com/office/drawing/2014/main" id="{1E5905CC-A010-4B13-9913-371CF03958F8}"/>
                </a:ext>
              </a:extLst>
            </p:cNvPr>
            <p:cNvSpPr txBox="1"/>
            <p:nvPr/>
          </p:nvSpPr>
          <p:spPr>
            <a:xfrm>
              <a:off x="72570" y="1708773"/>
              <a:ext cx="2667000" cy="584775"/>
            </a:xfrm>
            <a:prstGeom prst="rect">
              <a:avLst/>
            </a:prstGeom>
            <a:noFill/>
          </p:spPr>
          <p:txBody>
            <a:bodyPr wrap="square" rtlCol="0">
              <a:spAutoFit/>
            </a:bodyPr>
            <a:lstStyle/>
            <a:p>
              <a:r>
                <a:rPr lang="fr-MA" sz="3200" b="1" dirty="0">
                  <a:solidFill>
                    <a:schemeClr val="bg1"/>
                  </a:solidFill>
                </a:rPr>
                <a:t>Introduction :</a:t>
              </a:r>
            </a:p>
          </p:txBody>
        </p:sp>
        <p:pic>
          <p:nvPicPr>
            <p:cNvPr id="56" name="Picture 55">
              <a:extLst>
                <a:ext uri="{FF2B5EF4-FFF2-40B4-BE49-F238E27FC236}">
                  <a16:creationId xmlns:a16="http://schemas.microsoft.com/office/drawing/2014/main" id="{BCEC125D-94BA-461C-B11B-6EB7B9C4035A}"/>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461809" y="3135694"/>
              <a:ext cx="1733253" cy="1733253"/>
            </a:xfrm>
            <a:prstGeom prst="rect">
              <a:avLst/>
            </a:prstGeom>
          </p:spPr>
        </p:pic>
      </p:grpSp>
    </p:spTree>
    <p:extLst>
      <p:ext uri="{BB962C8B-B14F-4D97-AF65-F5344CB8AC3E}">
        <p14:creationId xmlns:p14="http://schemas.microsoft.com/office/powerpoint/2010/main" val="20335213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9" y="373527"/>
            <a:ext cx="5280682" cy="777230"/>
            <a:chOff x="171451" y="800785"/>
            <a:chExt cx="9940122"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Projections et Tri des données</a:t>
              </a:r>
              <a:endParaRPr lang="fr-MA" sz="2400" dirty="0">
                <a:solidFill>
                  <a:schemeClr val="tx1">
                    <a:lumMod val="75000"/>
                    <a:lumOff val="25000"/>
                  </a:schemeClr>
                </a:solidFill>
                <a:latin typeface="Fira Sans" panose="020B0503050000020004" pitchFamily="34" charset="0"/>
              </a:endParaRPr>
            </a:p>
          </p:txBody>
        </p:sp>
      </p:grpSp>
      <p:grpSp>
        <p:nvGrpSpPr>
          <p:cNvPr id="25" name="Group 24">
            <a:extLst>
              <a:ext uri="{FF2B5EF4-FFF2-40B4-BE49-F238E27FC236}">
                <a16:creationId xmlns:a16="http://schemas.microsoft.com/office/drawing/2014/main" id="{23CC2F01-6964-458A-B27B-020605C46D03}"/>
              </a:ext>
            </a:extLst>
          </p:cNvPr>
          <p:cNvGrpSpPr/>
          <p:nvPr/>
        </p:nvGrpSpPr>
        <p:grpSpPr>
          <a:xfrm>
            <a:off x="-1574811" y="-1620000"/>
            <a:ext cx="3240000" cy="3240000"/>
            <a:chOff x="-1574811" y="-1620000"/>
            <a:chExt cx="3240000" cy="3240000"/>
          </a:xfrm>
        </p:grpSpPr>
        <p:sp>
          <p:nvSpPr>
            <p:cNvPr id="26" name="Oval 25">
              <a:extLst>
                <a:ext uri="{FF2B5EF4-FFF2-40B4-BE49-F238E27FC236}">
                  <a16:creationId xmlns:a16="http://schemas.microsoft.com/office/drawing/2014/main" id="{80EA4217-A321-41E2-AACC-D4A643273079}"/>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27" name="TextBox 26">
              <a:extLst>
                <a:ext uri="{FF2B5EF4-FFF2-40B4-BE49-F238E27FC236}">
                  <a16:creationId xmlns:a16="http://schemas.microsoft.com/office/drawing/2014/main" id="{9ECEDA77-AF69-4EA6-8DE2-AF4E94B32E54}"/>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3</a:t>
              </a:r>
            </a:p>
          </p:txBody>
        </p:sp>
      </p:grpSp>
      <p:grpSp>
        <p:nvGrpSpPr>
          <p:cNvPr id="43" name="Group 42">
            <a:extLst>
              <a:ext uri="{FF2B5EF4-FFF2-40B4-BE49-F238E27FC236}">
                <a16:creationId xmlns:a16="http://schemas.microsoft.com/office/drawing/2014/main" id="{F0F91A39-2278-42C4-959B-026B8378D239}"/>
              </a:ext>
            </a:extLst>
          </p:cNvPr>
          <p:cNvGrpSpPr/>
          <p:nvPr/>
        </p:nvGrpSpPr>
        <p:grpSpPr>
          <a:xfrm>
            <a:off x="-3069768" y="-2912046"/>
            <a:ext cx="3320396" cy="3240000"/>
            <a:chOff x="-1731407" y="-1772400"/>
            <a:chExt cx="3320396" cy="3240000"/>
          </a:xfrm>
        </p:grpSpPr>
        <p:sp>
          <p:nvSpPr>
            <p:cNvPr id="44" name="Oval 43">
              <a:extLst>
                <a:ext uri="{FF2B5EF4-FFF2-40B4-BE49-F238E27FC236}">
                  <a16:creationId xmlns:a16="http://schemas.microsoft.com/office/drawing/2014/main" id="{21D9F012-688B-42D9-B86E-7668F51D9EC8}"/>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5" name="TextBox 44">
              <a:extLst>
                <a:ext uri="{FF2B5EF4-FFF2-40B4-BE49-F238E27FC236}">
                  <a16:creationId xmlns:a16="http://schemas.microsoft.com/office/drawing/2014/main" id="{21A48E27-0F77-4B4F-8820-636B6D096A1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4</a:t>
              </a:r>
            </a:p>
          </p:txBody>
        </p:sp>
      </p:grpSp>
      <p:grpSp>
        <p:nvGrpSpPr>
          <p:cNvPr id="11" name="Group 10">
            <a:extLst>
              <a:ext uri="{FF2B5EF4-FFF2-40B4-BE49-F238E27FC236}">
                <a16:creationId xmlns:a16="http://schemas.microsoft.com/office/drawing/2014/main" id="{F9B86C37-D73E-4F1D-8473-AEF73FF7737B}"/>
              </a:ext>
            </a:extLst>
          </p:cNvPr>
          <p:cNvGrpSpPr/>
          <p:nvPr/>
        </p:nvGrpSpPr>
        <p:grpSpPr>
          <a:xfrm>
            <a:off x="4333395" y="2082120"/>
            <a:ext cx="7172945" cy="4530148"/>
            <a:chOff x="4203197" y="2547912"/>
            <a:chExt cx="7293007" cy="4559145"/>
          </a:xfrm>
        </p:grpSpPr>
        <p:sp>
          <p:nvSpPr>
            <p:cNvPr id="12" name="Rectangle: Rounded Corners 11">
              <a:extLst>
                <a:ext uri="{FF2B5EF4-FFF2-40B4-BE49-F238E27FC236}">
                  <a16:creationId xmlns:a16="http://schemas.microsoft.com/office/drawing/2014/main" id="{3E816D3F-D9C0-4AC3-818B-BE2FCB391A86}"/>
                </a:ext>
              </a:extLst>
            </p:cNvPr>
            <p:cNvSpPr/>
            <p:nvPr/>
          </p:nvSpPr>
          <p:spPr>
            <a:xfrm rot="5400000">
              <a:off x="5570128" y="1180981"/>
              <a:ext cx="4559145"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TextBox 12">
              <a:extLst>
                <a:ext uri="{FF2B5EF4-FFF2-40B4-BE49-F238E27FC236}">
                  <a16:creationId xmlns:a16="http://schemas.microsoft.com/office/drawing/2014/main" id="{BF2D9A93-2793-4AD2-B105-7B9290347298}"/>
                </a:ext>
              </a:extLst>
            </p:cNvPr>
            <p:cNvSpPr txBox="1"/>
            <p:nvPr/>
          </p:nvSpPr>
          <p:spPr>
            <a:xfrm>
              <a:off x="4690240" y="2677678"/>
              <a:ext cx="6550964" cy="4429377"/>
            </a:xfrm>
            <a:prstGeom prst="rect">
              <a:avLst/>
            </a:prstGeom>
            <a:noFill/>
          </p:spPr>
          <p:txBody>
            <a:bodyPr wrap="square" rtlCol="0">
              <a:spAutoFit/>
            </a:bodyPr>
            <a:lstStyle/>
            <a:p>
              <a:pPr>
                <a:buNone/>
              </a:pPr>
              <a:r>
                <a:rPr lang="fr-FR" sz="2000" b="1" dirty="0">
                  <a:solidFill>
                    <a:srgbClr val="11D5FD"/>
                  </a:solidFill>
                </a:rPr>
                <a:t>⚡ 1. Efficacité</a:t>
              </a:r>
            </a:p>
            <a:p>
              <a:pPr lvl="1"/>
              <a:r>
                <a:rPr lang="fr-FR" sz="2000" b="1" dirty="0">
                  <a:solidFill>
                    <a:schemeClr val="bg1"/>
                  </a:solidFill>
                </a:rPr>
                <a:t>✅ Moins de données transférées = meilleures performances.</a:t>
              </a:r>
            </a:p>
            <a:p>
              <a:pPr>
                <a:buNone/>
              </a:pPr>
              <a:endParaRPr lang="fr-FR" sz="2000" b="1" dirty="0">
                <a:solidFill>
                  <a:srgbClr val="11D5FD"/>
                </a:solidFill>
              </a:endParaRPr>
            </a:p>
            <a:p>
              <a:pPr>
                <a:buNone/>
              </a:pPr>
              <a:r>
                <a:rPr lang="fr-FR" sz="2000" b="1" dirty="0">
                  <a:solidFill>
                    <a:srgbClr val="11D5FD"/>
                  </a:solidFill>
                </a:rPr>
                <a:t>📖 2. Lisibilité</a:t>
              </a:r>
            </a:p>
            <a:p>
              <a:pPr lvl="1"/>
              <a:r>
                <a:rPr lang="fr-FR" sz="2000" b="1" dirty="0">
                  <a:solidFill>
                    <a:schemeClr val="bg1"/>
                  </a:solidFill>
                </a:rPr>
                <a:t>✅ Résultats plus clairs et plus faciles à analyser.</a:t>
              </a:r>
            </a:p>
            <a:p>
              <a:pPr>
                <a:buNone/>
              </a:pPr>
              <a:endParaRPr lang="fr-FR" sz="2000" b="1" dirty="0">
                <a:solidFill>
                  <a:srgbClr val="11D5FD"/>
                </a:solidFill>
              </a:endParaRPr>
            </a:p>
            <a:p>
              <a:pPr>
                <a:buNone/>
              </a:pPr>
              <a:r>
                <a:rPr lang="fr-FR" sz="2000" b="1" dirty="0">
                  <a:solidFill>
                    <a:srgbClr val="11D5FD"/>
                  </a:solidFill>
                </a:rPr>
                <a:t>🚀 3. Performance</a:t>
              </a:r>
            </a:p>
            <a:p>
              <a:pPr lvl="1"/>
              <a:r>
                <a:rPr lang="fr-FR" sz="2000" b="1" dirty="0">
                  <a:solidFill>
                    <a:schemeClr val="bg1"/>
                  </a:solidFill>
                </a:rPr>
                <a:t>✅ Tri rapide pour mettre en avant les informations clés.</a:t>
              </a:r>
            </a:p>
            <a:p>
              <a:pPr lvl="1"/>
              <a:endParaRPr lang="fr-FR" sz="2000" b="1" dirty="0">
                <a:solidFill>
                  <a:schemeClr val="bg1"/>
                </a:solidFill>
              </a:endParaRPr>
            </a:p>
            <a:p>
              <a:pPr>
                <a:buNone/>
              </a:pPr>
              <a:r>
                <a:rPr lang="fr-FR" sz="2000" b="1" dirty="0">
                  <a:solidFill>
                    <a:srgbClr val="11D5FD"/>
                  </a:solidFill>
                </a:rPr>
                <a:t>📊 4. Utilité dans les Analyses</a:t>
              </a:r>
            </a:p>
            <a:p>
              <a:pPr lvl="1"/>
              <a:r>
                <a:rPr lang="fr-FR" sz="2000" b="1" dirty="0">
                  <a:solidFill>
                    <a:schemeClr val="bg1"/>
                  </a:solidFill>
                </a:rPr>
                <a:t>✅ Idéal pour les rapports, tableaux de bord et prises de décision.</a:t>
              </a:r>
            </a:p>
          </p:txBody>
        </p:sp>
      </p:grpSp>
      <p:sp>
        <p:nvSpPr>
          <p:cNvPr id="21" name="TextBox 20">
            <a:extLst>
              <a:ext uri="{FF2B5EF4-FFF2-40B4-BE49-F238E27FC236}">
                <a16:creationId xmlns:a16="http://schemas.microsoft.com/office/drawing/2014/main" id="{E2EDA1D3-79E0-4E07-9612-80101B2B50BD}"/>
              </a:ext>
            </a:extLst>
          </p:cNvPr>
          <p:cNvSpPr txBox="1"/>
          <p:nvPr/>
        </p:nvSpPr>
        <p:spPr>
          <a:xfrm>
            <a:off x="1002873" y="1383045"/>
            <a:ext cx="866761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Pourquoi Utiliser la Projection et le Tri ?</a:t>
            </a:r>
            <a:endParaRPr lang="fr-MA" sz="3200" dirty="0">
              <a:latin typeface="Bahnschrift" panose="020B0502040204020203" pitchFamily="34" charset="0"/>
              <a:cs typeface="Aharoni" panose="02010803020104030203" pitchFamily="2" charset="-79"/>
            </a:endParaRPr>
          </a:p>
        </p:txBody>
      </p:sp>
      <p:pic>
        <p:nvPicPr>
          <p:cNvPr id="22" name="Picture 21">
            <a:extLst>
              <a:ext uri="{FF2B5EF4-FFF2-40B4-BE49-F238E27FC236}">
                <a16:creationId xmlns:a16="http://schemas.microsoft.com/office/drawing/2014/main" id="{1EAF5399-0C3F-4CE9-B910-6F5FC18811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659" y="2734378"/>
            <a:ext cx="3074824" cy="3074824"/>
          </a:xfrm>
          <a:prstGeom prst="rect">
            <a:avLst/>
          </a:prstGeom>
        </p:spPr>
      </p:pic>
      <p:grpSp>
        <p:nvGrpSpPr>
          <p:cNvPr id="16" name="Group 15">
            <a:extLst>
              <a:ext uri="{FF2B5EF4-FFF2-40B4-BE49-F238E27FC236}">
                <a16:creationId xmlns:a16="http://schemas.microsoft.com/office/drawing/2014/main" id="{909251A9-B0EF-46A9-9238-38379A47FFBA}"/>
              </a:ext>
            </a:extLst>
          </p:cNvPr>
          <p:cNvGrpSpPr/>
          <p:nvPr/>
        </p:nvGrpSpPr>
        <p:grpSpPr>
          <a:xfrm>
            <a:off x="4203197" y="12045883"/>
            <a:ext cx="7172945" cy="3606147"/>
            <a:chOff x="4203197" y="2547913"/>
            <a:chExt cx="7172945" cy="3606147"/>
          </a:xfrm>
        </p:grpSpPr>
        <p:grpSp>
          <p:nvGrpSpPr>
            <p:cNvPr id="17" name="Group 16">
              <a:extLst>
                <a:ext uri="{FF2B5EF4-FFF2-40B4-BE49-F238E27FC236}">
                  <a16:creationId xmlns:a16="http://schemas.microsoft.com/office/drawing/2014/main" id="{F310DC36-1CB2-40F1-9D8D-9F367446FAEB}"/>
                </a:ext>
              </a:extLst>
            </p:cNvPr>
            <p:cNvGrpSpPr/>
            <p:nvPr/>
          </p:nvGrpSpPr>
          <p:grpSpPr>
            <a:xfrm>
              <a:off x="4203197" y="2547913"/>
              <a:ext cx="7172945" cy="3606147"/>
              <a:chOff x="4203197" y="2547912"/>
              <a:chExt cx="7293007" cy="3629230"/>
            </a:xfrm>
          </p:grpSpPr>
          <p:sp>
            <p:nvSpPr>
              <p:cNvPr id="20" name="Rectangle: Rounded Corners 19">
                <a:extLst>
                  <a:ext uri="{FF2B5EF4-FFF2-40B4-BE49-F238E27FC236}">
                    <a16:creationId xmlns:a16="http://schemas.microsoft.com/office/drawing/2014/main" id="{058636B9-8327-4261-BE0D-93A9F3E4E137}"/>
                  </a:ext>
                </a:extLst>
              </p:cNvPr>
              <p:cNvSpPr/>
              <p:nvPr/>
            </p:nvSpPr>
            <p:spPr>
              <a:xfrm rot="5400000">
                <a:off x="6035086" y="716023"/>
                <a:ext cx="3629230"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625EF7D5-CB12-4293-80AE-A7B574EB2407}"/>
                  </a:ext>
                </a:extLst>
              </p:cNvPr>
              <p:cNvSpPr txBox="1"/>
              <p:nvPr/>
            </p:nvSpPr>
            <p:spPr>
              <a:xfrm>
                <a:off x="4832278" y="2792716"/>
                <a:ext cx="6550964" cy="371696"/>
              </a:xfrm>
              <a:prstGeom prst="rect">
                <a:avLst/>
              </a:prstGeom>
              <a:noFill/>
            </p:spPr>
            <p:txBody>
              <a:bodyPr wrap="square" rtlCol="0">
                <a:spAutoFit/>
              </a:bodyPr>
              <a:lstStyle/>
              <a:p>
                <a:pPr>
                  <a:buNone/>
                </a:pPr>
                <a:r>
                  <a:rPr lang="fr-FR" b="1" dirty="0">
                    <a:solidFill>
                      <a:srgbClr val="11D5FD"/>
                    </a:solidFill>
                  </a:rPr>
                  <a:t>📝 Exemple de Requête Combinée</a:t>
                </a:r>
              </a:p>
            </p:txBody>
          </p:sp>
        </p:grpSp>
        <p:sp>
          <p:nvSpPr>
            <p:cNvPr id="18" name="TextBox 17">
              <a:extLst>
                <a:ext uri="{FF2B5EF4-FFF2-40B4-BE49-F238E27FC236}">
                  <a16:creationId xmlns:a16="http://schemas.microsoft.com/office/drawing/2014/main" id="{AA21CEC8-9E07-4F7E-94EB-031A475AC456}"/>
                </a:ext>
              </a:extLst>
            </p:cNvPr>
            <p:cNvSpPr txBox="1"/>
            <p:nvPr/>
          </p:nvSpPr>
          <p:spPr>
            <a:xfrm>
              <a:off x="4821922" y="4038190"/>
              <a:ext cx="6410910" cy="1754326"/>
            </a:xfrm>
            <a:prstGeom prst="rect">
              <a:avLst/>
            </a:prstGeom>
            <a:noFill/>
          </p:spPr>
          <p:txBody>
            <a:bodyPr wrap="square" rtlCol="0">
              <a:spAutoFit/>
            </a:bodyPr>
            <a:lstStyle/>
            <a:p>
              <a:r>
                <a:rPr lang="fr-FR" b="1" dirty="0">
                  <a:solidFill>
                    <a:srgbClr val="00B0F0"/>
                  </a:solidFill>
                </a:rPr>
                <a:t>✅ Résultats :</a:t>
              </a:r>
            </a:p>
            <a:p>
              <a:pPr lvl="1"/>
              <a:r>
                <a:rPr lang="fr-FR" b="1" dirty="0">
                  <a:solidFill>
                    <a:schemeClr val="bg1"/>
                  </a:solidFill>
                </a:rPr>
                <a:t>Affiche uniquement nom et âge.</a:t>
              </a:r>
            </a:p>
            <a:p>
              <a:pPr lvl="1"/>
              <a:r>
                <a:rPr lang="fr-FR" b="1" dirty="0">
                  <a:solidFill>
                    <a:schemeClr val="bg1"/>
                  </a:solidFill>
                </a:rPr>
                <a:t>Trie les résultats par âge décroissant.</a:t>
              </a:r>
            </a:p>
            <a:p>
              <a:r>
                <a:rPr lang="fr-FR" b="1" dirty="0">
                  <a:solidFill>
                    <a:srgbClr val="00B0F0"/>
                  </a:solidFill>
                </a:rPr>
                <a:t>📊 Pourquoi l’utiliser ?</a:t>
              </a:r>
            </a:p>
            <a:p>
              <a:pPr lvl="1"/>
              <a:r>
                <a:rPr lang="fr-FR" b="1" dirty="0">
                  <a:solidFill>
                    <a:schemeClr val="bg1"/>
                  </a:solidFill>
                </a:rPr>
                <a:t>Facilite l’interprétation des données.</a:t>
              </a:r>
            </a:p>
            <a:p>
              <a:pPr lvl="1"/>
              <a:r>
                <a:rPr lang="fr-FR" b="1" dirty="0">
                  <a:solidFill>
                    <a:schemeClr val="bg1"/>
                  </a:solidFill>
                </a:rPr>
                <a:t>Permet d’obtenir des résultats précis et organisés.</a:t>
              </a:r>
              <a:endParaRPr lang="fr-MA" dirty="0">
                <a:solidFill>
                  <a:schemeClr val="bg1"/>
                </a:solidFill>
              </a:endParaRPr>
            </a:p>
          </p:txBody>
        </p:sp>
        <p:pic>
          <p:nvPicPr>
            <p:cNvPr id="19" name="Picture 18">
              <a:extLst>
                <a:ext uri="{FF2B5EF4-FFF2-40B4-BE49-F238E27FC236}">
                  <a16:creationId xmlns:a16="http://schemas.microsoft.com/office/drawing/2014/main" id="{BCCF6D01-F715-4282-82D1-AFAAB5E7FA0C}"/>
                </a:ext>
              </a:extLst>
            </p:cNvPr>
            <p:cNvPicPr>
              <a:picLocks noChangeAspect="1"/>
            </p:cNvPicPr>
            <p:nvPr/>
          </p:nvPicPr>
          <p:blipFill>
            <a:blip r:embed="rId4"/>
            <a:stretch>
              <a:fillRect/>
            </a:stretch>
          </p:blipFill>
          <p:spPr>
            <a:xfrm>
              <a:off x="5297492" y="3263969"/>
              <a:ext cx="5815102" cy="5079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33" name="TextBox 32">
            <a:extLst>
              <a:ext uri="{FF2B5EF4-FFF2-40B4-BE49-F238E27FC236}">
                <a16:creationId xmlns:a16="http://schemas.microsoft.com/office/drawing/2014/main" id="{672DE054-F22A-432E-9590-B9623C52CC8F}"/>
              </a:ext>
            </a:extLst>
          </p:cNvPr>
          <p:cNvSpPr txBox="1"/>
          <p:nvPr/>
        </p:nvSpPr>
        <p:spPr>
          <a:xfrm>
            <a:off x="266837" y="11902208"/>
            <a:ext cx="3549057"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Combinaison Projection &amp; Tri</a:t>
            </a:r>
            <a:endParaRPr lang="fr-MA" sz="3200" dirty="0">
              <a:latin typeface="Bahnschrift" panose="020B0502040204020203" pitchFamily="34" charset="0"/>
              <a:cs typeface="Aharoni" panose="02010803020104030203" pitchFamily="2" charset="-79"/>
            </a:endParaRPr>
          </a:p>
        </p:txBody>
      </p:sp>
      <p:grpSp>
        <p:nvGrpSpPr>
          <p:cNvPr id="34" name="Group 33">
            <a:extLst>
              <a:ext uri="{FF2B5EF4-FFF2-40B4-BE49-F238E27FC236}">
                <a16:creationId xmlns:a16="http://schemas.microsoft.com/office/drawing/2014/main" id="{3F1FFDAD-8BA7-4B3C-A88E-73A96227FBD2}"/>
              </a:ext>
            </a:extLst>
          </p:cNvPr>
          <p:cNvGrpSpPr/>
          <p:nvPr/>
        </p:nvGrpSpPr>
        <p:grpSpPr>
          <a:xfrm>
            <a:off x="926960" y="9468375"/>
            <a:ext cx="2445977" cy="2438740"/>
            <a:chOff x="926960" y="2241662"/>
            <a:chExt cx="2445977" cy="2438740"/>
          </a:xfrm>
        </p:grpSpPr>
        <p:pic>
          <p:nvPicPr>
            <p:cNvPr id="37" name="Picture 36">
              <a:extLst>
                <a:ext uri="{FF2B5EF4-FFF2-40B4-BE49-F238E27FC236}">
                  <a16:creationId xmlns:a16="http://schemas.microsoft.com/office/drawing/2014/main" id="{507FE9F9-53BD-45C8-A5E1-BBF0F06EE4D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8" name="Oval 37">
              <a:extLst>
                <a:ext uri="{FF2B5EF4-FFF2-40B4-BE49-F238E27FC236}">
                  <a16:creationId xmlns:a16="http://schemas.microsoft.com/office/drawing/2014/main" id="{775987D0-92AF-4B43-ABB0-7EC2359B04A1}"/>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pic>
        <p:nvPicPr>
          <p:cNvPr id="39" name="Picture 38">
            <a:extLst>
              <a:ext uri="{FF2B5EF4-FFF2-40B4-BE49-F238E27FC236}">
                <a16:creationId xmlns:a16="http://schemas.microsoft.com/office/drawing/2014/main" id="{B83084E9-B46E-4889-BD7C-C0190B8B6D4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14234" y="10843252"/>
            <a:ext cx="843303" cy="843303"/>
          </a:xfrm>
          <a:prstGeom prst="rect">
            <a:avLst/>
          </a:prstGeom>
        </p:spPr>
      </p:pic>
      <p:grpSp>
        <p:nvGrpSpPr>
          <p:cNvPr id="40" name="Group 39">
            <a:extLst>
              <a:ext uri="{FF2B5EF4-FFF2-40B4-BE49-F238E27FC236}">
                <a16:creationId xmlns:a16="http://schemas.microsoft.com/office/drawing/2014/main" id="{C572C094-C5FB-4F03-ADA9-2F457A1BA668}"/>
              </a:ext>
            </a:extLst>
          </p:cNvPr>
          <p:cNvGrpSpPr/>
          <p:nvPr/>
        </p:nvGrpSpPr>
        <p:grpSpPr>
          <a:xfrm>
            <a:off x="1229181" y="9543145"/>
            <a:ext cx="10512876" cy="4783730"/>
            <a:chOff x="1229181" y="1700743"/>
            <a:chExt cx="10512876" cy="4783730"/>
          </a:xfrm>
        </p:grpSpPr>
        <p:sp>
          <p:nvSpPr>
            <p:cNvPr id="41" name="Rectangle: Rounded Corners 40">
              <a:extLst>
                <a:ext uri="{FF2B5EF4-FFF2-40B4-BE49-F238E27FC236}">
                  <a16:creationId xmlns:a16="http://schemas.microsoft.com/office/drawing/2014/main" id="{856E5FD6-05E3-4F98-8C86-70F70503FDAA}"/>
                </a:ext>
              </a:extLst>
            </p:cNvPr>
            <p:cNvSpPr/>
            <p:nvPr/>
          </p:nvSpPr>
          <p:spPr>
            <a:xfrm>
              <a:off x="1229181" y="1700743"/>
              <a:ext cx="10512876" cy="4783730"/>
            </a:xfrm>
            <a:prstGeom prst="roundRect">
              <a:avLst>
                <a:gd name="adj" fmla="val 385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2" name="Rectangle: Rounded Corners 41">
              <a:extLst>
                <a:ext uri="{FF2B5EF4-FFF2-40B4-BE49-F238E27FC236}">
                  <a16:creationId xmlns:a16="http://schemas.microsoft.com/office/drawing/2014/main" id="{BEEB9C5E-6A6E-4113-ABB3-EA0CBD845F80}"/>
                </a:ext>
              </a:extLst>
            </p:cNvPr>
            <p:cNvSpPr/>
            <p:nvPr/>
          </p:nvSpPr>
          <p:spPr>
            <a:xfrm>
              <a:off x="1422401" y="1861327"/>
              <a:ext cx="4904921" cy="659597"/>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800" b="1" i="0" u="none" strike="noStrike" cap="none" normalizeH="0" baseline="0" dirty="0">
                  <a:ln>
                    <a:noFill/>
                  </a:ln>
                  <a:solidFill>
                    <a:srgbClr val="015782"/>
                  </a:solidFill>
                  <a:effectLst/>
                  <a:latin typeface="Arial" panose="020B0604020202020204" pitchFamily="34" charset="0"/>
                </a:rPr>
                <a:t>Introduction aux curseurs</a:t>
              </a:r>
              <a:endParaRPr kumimoji="0" lang="fr-FR" altLang="fr-FR" sz="3600" b="1" i="0" u="none" strike="noStrike" cap="none" normalizeH="0" baseline="0" dirty="0">
                <a:ln>
                  <a:noFill/>
                </a:ln>
                <a:solidFill>
                  <a:srgbClr val="015782"/>
                </a:solidFill>
                <a:effectLst/>
                <a:latin typeface="Arial" panose="020B0604020202020204" pitchFamily="34" charset="0"/>
              </a:endParaRPr>
            </a:p>
          </p:txBody>
        </p:sp>
      </p:grpSp>
      <p:grpSp>
        <p:nvGrpSpPr>
          <p:cNvPr id="46" name="Group 45">
            <a:extLst>
              <a:ext uri="{FF2B5EF4-FFF2-40B4-BE49-F238E27FC236}">
                <a16:creationId xmlns:a16="http://schemas.microsoft.com/office/drawing/2014/main" id="{34A98193-0B19-4DD4-9E14-3D014103CFE6}"/>
              </a:ext>
            </a:extLst>
          </p:cNvPr>
          <p:cNvGrpSpPr/>
          <p:nvPr/>
        </p:nvGrpSpPr>
        <p:grpSpPr>
          <a:xfrm>
            <a:off x="1765300" y="11460385"/>
            <a:ext cx="4749800" cy="3215440"/>
            <a:chOff x="1765300" y="2880560"/>
            <a:chExt cx="4749800" cy="3215440"/>
          </a:xfrm>
        </p:grpSpPr>
        <p:sp>
          <p:nvSpPr>
            <p:cNvPr id="47" name="Rectangle: Rounded Corners 46">
              <a:extLst>
                <a:ext uri="{FF2B5EF4-FFF2-40B4-BE49-F238E27FC236}">
                  <a16:creationId xmlns:a16="http://schemas.microsoft.com/office/drawing/2014/main" id="{62A8C970-5326-412A-A04C-CCA0DA38851C}"/>
                </a:ext>
              </a:extLst>
            </p:cNvPr>
            <p:cNvSpPr/>
            <p:nvPr/>
          </p:nvSpPr>
          <p:spPr>
            <a:xfrm>
              <a:off x="1765300" y="2880560"/>
              <a:ext cx="4749800" cy="3215440"/>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8" name="TextBox 47">
              <a:extLst>
                <a:ext uri="{FF2B5EF4-FFF2-40B4-BE49-F238E27FC236}">
                  <a16:creationId xmlns:a16="http://schemas.microsoft.com/office/drawing/2014/main" id="{4947E6AC-7D47-467D-9925-31FA49484E9C}"/>
                </a:ext>
              </a:extLst>
            </p:cNvPr>
            <p:cNvSpPr txBox="1"/>
            <p:nvPr/>
          </p:nvSpPr>
          <p:spPr>
            <a:xfrm>
              <a:off x="1941990" y="3010975"/>
              <a:ext cx="4530607" cy="2555571"/>
            </a:xfrm>
            <a:prstGeom prst="rect">
              <a:avLst/>
            </a:prstGeom>
            <a:noFill/>
          </p:spPr>
          <p:txBody>
            <a:bodyPr wrap="square">
              <a:spAutoFit/>
            </a:bodyPr>
            <a:lstStyle/>
            <a:p>
              <a:pPr marL="12700" marR="5080" algn="justLow">
                <a:lnSpc>
                  <a:spcPct val="99000"/>
                </a:lnSpc>
                <a:spcBef>
                  <a:spcPts val="145"/>
                </a:spcBef>
              </a:pPr>
              <a:r>
                <a:rPr lang="fr-FR" sz="2000" b="1" dirty="0">
                  <a:solidFill>
                    <a:srgbClr val="404040"/>
                  </a:solidFill>
                  <a:latin typeface="Aharoni" panose="02010803020104030203" pitchFamily="2" charset="-79"/>
                  <a:cs typeface="Aharoni" panose="02010803020104030203" pitchFamily="2" charset="-79"/>
                </a:rPr>
                <a:t>Curseur : </a:t>
              </a:r>
            </a:p>
            <a:p>
              <a:pPr marL="12700" marR="5080" algn="justLow">
                <a:lnSpc>
                  <a:spcPct val="99000"/>
                </a:lnSpc>
                <a:spcBef>
                  <a:spcPts val="145"/>
                </a:spcBef>
              </a:pPr>
              <a:endParaRPr lang="fr-FR" sz="2000" b="1" dirty="0">
                <a:solidFill>
                  <a:srgbClr val="404040"/>
                </a:solidFill>
                <a:latin typeface="Arial MT"/>
                <a:cs typeface="Arial MT"/>
              </a:endParaRPr>
            </a:p>
            <a:p>
              <a:pPr marL="12700" marR="5080" algn="justLow">
                <a:lnSpc>
                  <a:spcPct val="99000"/>
                </a:lnSpc>
                <a:spcBef>
                  <a:spcPts val="145"/>
                </a:spcBef>
              </a:pPr>
              <a:r>
                <a:rPr lang="fr-FR" sz="2000" dirty="0">
                  <a:latin typeface="Arial MT"/>
                  <a:cs typeface="Arial MT"/>
                </a:rPr>
                <a:t>Un curseur est un objet retourné par la méthode </a:t>
              </a:r>
              <a:r>
                <a:rPr lang="fr-FR" sz="2000" dirty="0" err="1">
                  <a:latin typeface="Arial MT"/>
                  <a:cs typeface="Arial MT"/>
                </a:rPr>
                <a:t>find</a:t>
              </a:r>
              <a:r>
                <a:rPr lang="fr-FR" sz="2000" dirty="0">
                  <a:latin typeface="Arial MT"/>
                  <a:cs typeface="Arial MT"/>
                </a:rPr>
                <a:t>() dans MongoDB. Il permet d'itérer sur les résultats d'une requête sans charger tous les documents en mémoire en une seule fois.</a:t>
              </a:r>
            </a:p>
          </p:txBody>
        </p:sp>
      </p:grpSp>
      <p:grpSp>
        <p:nvGrpSpPr>
          <p:cNvPr id="49" name="Group 48">
            <a:extLst>
              <a:ext uri="{FF2B5EF4-FFF2-40B4-BE49-F238E27FC236}">
                <a16:creationId xmlns:a16="http://schemas.microsoft.com/office/drawing/2014/main" id="{1158CC18-113F-4A30-B093-57D7746E4876}"/>
              </a:ext>
            </a:extLst>
          </p:cNvPr>
          <p:cNvGrpSpPr/>
          <p:nvPr/>
        </p:nvGrpSpPr>
        <p:grpSpPr>
          <a:xfrm>
            <a:off x="6680200" y="12910648"/>
            <a:ext cx="4749800" cy="3215440"/>
            <a:chOff x="6680200" y="2885479"/>
            <a:chExt cx="4749800" cy="3215440"/>
          </a:xfrm>
        </p:grpSpPr>
        <p:sp>
          <p:nvSpPr>
            <p:cNvPr id="50" name="Rectangle: Rounded Corners 49">
              <a:extLst>
                <a:ext uri="{FF2B5EF4-FFF2-40B4-BE49-F238E27FC236}">
                  <a16:creationId xmlns:a16="http://schemas.microsoft.com/office/drawing/2014/main" id="{86A25585-493D-42CF-B1F6-F23D1CE60EEA}"/>
                </a:ext>
              </a:extLst>
            </p:cNvPr>
            <p:cNvSpPr/>
            <p:nvPr/>
          </p:nvSpPr>
          <p:spPr>
            <a:xfrm>
              <a:off x="6680200" y="2885479"/>
              <a:ext cx="4749800" cy="3215440"/>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51" name="TextBox 50">
              <a:extLst>
                <a:ext uri="{FF2B5EF4-FFF2-40B4-BE49-F238E27FC236}">
                  <a16:creationId xmlns:a16="http://schemas.microsoft.com/office/drawing/2014/main" id="{5878EC26-1860-4C91-9D3C-05BE4ADAAF15}"/>
                </a:ext>
              </a:extLst>
            </p:cNvPr>
            <p:cNvSpPr txBox="1"/>
            <p:nvPr/>
          </p:nvSpPr>
          <p:spPr>
            <a:xfrm>
              <a:off x="6856890" y="2920644"/>
              <a:ext cx="4530607" cy="3177793"/>
            </a:xfrm>
            <a:prstGeom prst="rect">
              <a:avLst/>
            </a:prstGeom>
            <a:noFill/>
          </p:spPr>
          <p:txBody>
            <a:bodyPr wrap="square">
              <a:spAutoFit/>
            </a:bodyPr>
            <a:lstStyle/>
            <a:p>
              <a:pPr marL="12700" marR="5080" algn="justLow">
                <a:lnSpc>
                  <a:spcPct val="99000"/>
                </a:lnSpc>
                <a:spcBef>
                  <a:spcPts val="145"/>
                </a:spcBef>
              </a:pPr>
              <a:r>
                <a:rPr lang="fr-FR" sz="2000" b="1" dirty="0">
                  <a:solidFill>
                    <a:srgbClr val="404040"/>
                  </a:solidFill>
                  <a:latin typeface="Aharoni" panose="02010803020104030203" pitchFamily="2" charset="-79"/>
                  <a:cs typeface="Aharoni" panose="02010803020104030203" pitchFamily="2" charset="-79"/>
                </a:rPr>
                <a:t>Avantage :</a:t>
              </a:r>
            </a:p>
            <a:p>
              <a:pPr marL="12700" marR="5080" algn="justLow">
                <a:lnSpc>
                  <a:spcPct val="99000"/>
                </a:lnSpc>
                <a:spcBef>
                  <a:spcPts val="145"/>
                </a:spcBef>
              </a:pPr>
              <a:r>
                <a:rPr lang="fr-FR" sz="2000" dirty="0">
                  <a:latin typeface="Arial MT"/>
                  <a:cs typeface="Arial MT"/>
                </a:rPr>
                <a:t>Cela est particulièrement utile pour manipuler de grands volumes de données, car cela évite de surcharger la mémoire du serveur.</a:t>
              </a:r>
            </a:p>
            <a:p>
              <a:pPr marL="12700" marR="5080" algn="justLow">
                <a:lnSpc>
                  <a:spcPct val="99000"/>
                </a:lnSpc>
                <a:spcBef>
                  <a:spcPts val="145"/>
                </a:spcBef>
              </a:pPr>
              <a:r>
                <a:rPr lang="fr-FR" sz="2000" dirty="0">
                  <a:solidFill>
                    <a:srgbClr val="404040"/>
                  </a:solidFill>
                  <a:latin typeface="Aharoni" panose="02010803020104030203" pitchFamily="2" charset="-79"/>
                  <a:cs typeface="Aharoni" panose="02010803020104030203" pitchFamily="2" charset="-79"/>
                </a:rPr>
                <a:t>Utilité : </a:t>
              </a:r>
            </a:p>
            <a:p>
              <a:pPr marL="12700" marR="5080" algn="justLow">
                <a:lnSpc>
                  <a:spcPct val="99000"/>
                </a:lnSpc>
                <a:spcBef>
                  <a:spcPts val="145"/>
                </a:spcBef>
              </a:pPr>
              <a:r>
                <a:rPr lang="fr-FR" sz="2000" dirty="0">
                  <a:latin typeface="Arial MT"/>
                  <a:cs typeface="Arial MT"/>
                </a:rPr>
                <a:t>Les curseurs sont essentiels pour parcourir et traiter des ensembles de données volumineux de manière efficace.</a:t>
              </a:r>
            </a:p>
          </p:txBody>
        </p:sp>
      </p:grpSp>
      <p:grpSp>
        <p:nvGrpSpPr>
          <p:cNvPr id="52" name="Group 51">
            <a:extLst>
              <a:ext uri="{FF2B5EF4-FFF2-40B4-BE49-F238E27FC236}">
                <a16:creationId xmlns:a16="http://schemas.microsoft.com/office/drawing/2014/main" id="{25146C30-52D5-4C78-9210-F757BBD6A23E}"/>
              </a:ext>
            </a:extLst>
          </p:cNvPr>
          <p:cNvGrpSpPr/>
          <p:nvPr/>
        </p:nvGrpSpPr>
        <p:grpSpPr>
          <a:xfrm>
            <a:off x="3455658" y="-1543766"/>
            <a:ext cx="6221741" cy="945297"/>
            <a:chOff x="171451" y="800785"/>
            <a:chExt cx="9819854" cy="945297"/>
          </a:xfrm>
        </p:grpSpPr>
        <p:sp>
          <p:nvSpPr>
            <p:cNvPr id="53" name="Rectangle: Rounded Corners 52">
              <a:extLst>
                <a:ext uri="{FF2B5EF4-FFF2-40B4-BE49-F238E27FC236}">
                  <a16:creationId xmlns:a16="http://schemas.microsoft.com/office/drawing/2014/main" id="{45B1AE34-4649-475B-AC53-6DE8A0EF6264}"/>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5" name="TextBox 54">
              <a:extLst>
                <a:ext uri="{FF2B5EF4-FFF2-40B4-BE49-F238E27FC236}">
                  <a16:creationId xmlns:a16="http://schemas.microsoft.com/office/drawing/2014/main" id="{2899613C-BB12-4FD0-BF29-06DCC38AB2E1}"/>
                </a:ext>
              </a:extLst>
            </p:cNvPr>
            <p:cNvSpPr txBox="1"/>
            <p:nvPr/>
          </p:nvSpPr>
          <p:spPr>
            <a:xfrm>
              <a:off x="180553" y="915085"/>
              <a:ext cx="9810752"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Parcours des données avec les curseurs</a:t>
              </a:r>
              <a:endParaRPr lang="fr-MA" sz="2400" dirty="0">
                <a:solidFill>
                  <a:schemeClr val="tx1">
                    <a:lumMod val="75000"/>
                    <a:lumOff val="25000"/>
                  </a:schemeClr>
                </a:solidFill>
                <a:latin typeface="Fira Sans" panose="020B0503050000020004" pitchFamily="34" charset="0"/>
              </a:endParaRPr>
            </a:p>
          </p:txBody>
        </p:sp>
      </p:grpSp>
    </p:spTree>
    <p:extLst>
      <p:ext uri="{BB962C8B-B14F-4D97-AF65-F5344CB8AC3E}">
        <p14:creationId xmlns:p14="http://schemas.microsoft.com/office/powerpoint/2010/main" val="25428554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8" y="373527"/>
            <a:ext cx="6221741" cy="945297"/>
            <a:chOff x="171451" y="800785"/>
            <a:chExt cx="9819854" cy="945297"/>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Parcours des données avec les curseurs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BD0F4D2E-2A90-4B01-939F-815E0D0C5ED8}"/>
              </a:ext>
            </a:extLst>
          </p:cNvPr>
          <p:cNvGrpSpPr/>
          <p:nvPr/>
        </p:nvGrpSpPr>
        <p:grpSpPr>
          <a:xfrm>
            <a:off x="-1574811" y="-1620000"/>
            <a:ext cx="3240000" cy="3240000"/>
            <a:chOff x="-1574811" y="-1620000"/>
            <a:chExt cx="3240000" cy="3240000"/>
          </a:xfrm>
        </p:grpSpPr>
        <p:sp>
          <p:nvSpPr>
            <p:cNvPr id="15" name="Oval 14">
              <a:extLst>
                <a:ext uri="{FF2B5EF4-FFF2-40B4-BE49-F238E27FC236}">
                  <a16:creationId xmlns:a16="http://schemas.microsoft.com/office/drawing/2014/main" id="{AB8471F7-B901-47B8-A974-6AD4B953AD1D}"/>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A8A6DAFD-E6A5-4E87-A4CC-F20D5AE89C9B}"/>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3</a:t>
              </a:r>
            </a:p>
          </p:txBody>
        </p:sp>
      </p:grpSp>
      <p:grpSp>
        <p:nvGrpSpPr>
          <p:cNvPr id="2" name="Group 1">
            <a:extLst>
              <a:ext uri="{FF2B5EF4-FFF2-40B4-BE49-F238E27FC236}">
                <a16:creationId xmlns:a16="http://schemas.microsoft.com/office/drawing/2014/main" id="{D3DCC7DF-C9A9-49E5-8FD7-8D0E8A68DFF8}"/>
              </a:ext>
            </a:extLst>
          </p:cNvPr>
          <p:cNvGrpSpPr/>
          <p:nvPr/>
        </p:nvGrpSpPr>
        <p:grpSpPr>
          <a:xfrm>
            <a:off x="1229181" y="1700743"/>
            <a:ext cx="10512876" cy="4783730"/>
            <a:chOff x="1229181" y="1700743"/>
            <a:chExt cx="10512876" cy="4783730"/>
          </a:xfrm>
        </p:grpSpPr>
        <p:sp>
          <p:nvSpPr>
            <p:cNvPr id="26" name="Rectangle: Rounded Corners 25">
              <a:extLst>
                <a:ext uri="{FF2B5EF4-FFF2-40B4-BE49-F238E27FC236}">
                  <a16:creationId xmlns:a16="http://schemas.microsoft.com/office/drawing/2014/main" id="{EC5DE2E7-14CA-48A8-937E-666FC7AD6F73}"/>
                </a:ext>
              </a:extLst>
            </p:cNvPr>
            <p:cNvSpPr/>
            <p:nvPr/>
          </p:nvSpPr>
          <p:spPr>
            <a:xfrm>
              <a:off x="1229181" y="1700743"/>
              <a:ext cx="10512876" cy="4783730"/>
            </a:xfrm>
            <a:prstGeom prst="roundRect">
              <a:avLst>
                <a:gd name="adj" fmla="val 385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7" name="Rectangle: Rounded Corners 26">
              <a:extLst>
                <a:ext uri="{FF2B5EF4-FFF2-40B4-BE49-F238E27FC236}">
                  <a16:creationId xmlns:a16="http://schemas.microsoft.com/office/drawing/2014/main" id="{2750E8B0-08A1-44DA-AADC-C7FA41D518F6}"/>
                </a:ext>
              </a:extLst>
            </p:cNvPr>
            <p:cNvSpPr/>
            <p:nvPr/>
          </p:nvSpPr>
          <p:spPr>
            <a:xfrm>
              <a:off x="1422401" y="1861327"/>
              <a:ext cx="4904921" cy="659597"/>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800" b="1" i="0" u="none" strike="noStrike" cap="none" normalizeH="0" baseline="0" dirty="0">
                  <a:ln>
                    <a:noFill/>
                  </a:ln>
                  <a:solidFill>
                    <a:srgbClr val="015782"/>
                  </a:solidFill>
                  <a:effectLst/>
                  <a:latin typeface="Arial" panose="020B0604020202020204" pitchFamily="34" charset="0"/>
                </a:rPr>
                <a:t>Introduction aux curseurs</a:t>
              </a:r>
              <a:endParaRPr kumimoji="0" lang="fr-FR" altLang="fr-FR" sz="3600" b="1" i="0" u="none" strike="noStrike" cap="none" normalizeH="0" baseline="0" dirty="0">
                <a:ln>
                  <a:noFill/>
                </a:ln>
                <a:solidFill>
                  <a:srgbClr val="015782"/>
                </a:solidFill>
                <a:effectLst/>
                <a:latin typeface="Arial" panose="020B0604020202020204" pitchFamily="34" charset="0"/>
              </a:endParaRPr>
            </a:p>
          </p:txBody>
        </p:sp>
      </p:grpSp>
      <p:grpSp>
        <p:nvGrpSpPr>
          <p:cNvPr id="4" name="Group 3">
            <a:extLst>
              <a:ext uri="{FF2B5EF4-FFF2-40B4-BE49-F238E27FC236}">
                <a16:creationId xmlns:a16="http://schemas.microsoft.com/office/drawing/2014/main" id="{16948F3B-3245-4EEA-A514-26B3BAF3B51D}"/>
              </a:ext>
            </a:extLst>
          </p:cNvPr>
          <p:cNvGrpSpPr/>
          <p:nvPr/>
        </p:nvGrpSpPr>
        <p:grpSpPr>
          <a:xfrm>
            <a:off x="1765300" y="2880560"/>
            <a:ext cx="4749800" cy="3215440"/>
            <a:chOff x="1765300" y="2880560"/>
            <a:chExt cx="4749800" cy="3215440"/>
          </a:xfrm>
        </p:grpSpPr>
        <p:sp>
          <p:nvSpPr>
            <p:cNvPr id="28" name="Rectangle: Rounded Corners 27">
              <a:extLst>
                <a:ext uri="{FF2B5EF4-FFF2-40B4-BE49-F238E27FC236}">
                  <a16:creationId xmlns:a16="http://schemas.microsoft.com/office/drawing/2014/main" id="{A177166A-FE9C-4B02-B5C0-324926B6FC2B}"/>
                </a:ext>
              </a:extLst>
            </p:cNvPr>
            <p:cNvSpPr/>
            <p:nvPr/>
          </p:nvSpPr>
          <p:spPr>
            <a:xfrm>
              <a:off x="1765300" y="2880560"/>
              <a:ext cx="4749800" cy="3215440"/>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9" name="TextBox 28">
              <a:extLst>
                <a:ext uri="{FF2B5EF4-FFF2-40B4-BE49-F238E27FC236}">
                  <a16:creationId xmlns:a16="http://schemas.microsoft.com/office/drawing/2014/main" id="{71B366B1-04CC-40C5-8DDE-BE0BDB67DA51}"/>
                </a:ext>
              </a:extLst>
            </p:cNvPr>
            <p:cNvSpPr txBox="1"/>
            <p:nvPr/>
          </p:nvSpPr>
          <p:spPr>
            <a:xfrm>
              <a:off x="1941990" y="3010975"/>
              <a:ext cx="4530607" cy="2555571"/>
            </a:xfrm>
            <a:prstGeom prst="rect">
              <a:avLst/>
            </a:prstGeom>
            <a:noFill/>
          </p:spPr>
          <p:txBody>
            <a:bodyPr wrap="square">
              <a:spAutoFit/>
            </a:bodyPr>
            <a:lstStyle/>
            <a:p>
              <a:pPr marL="12700" marR="5080" algn="justLow">
                <a:lnSpc>
                  <a:spcPct val="99000"/>
                </a:lnSpc>
                <a:spcBef>
                  <a:spcPts val="145"/>
                </a:spcBef>
              </a:pPr>
              <a:r>
                <a:rPr lang="fr-FR" sz="2000" b="1" dirty="0">
                  <a:solidFill>
                    <a:srgbClr val="404040"/>
                  </a:solidFill>
                  <a:latin typeface="Aharoni" panose="02010803020104030203" pitchFamily="2" charset="-79"/>
                  <a:cs typeface="Aharoni" panose="02010803020104030203" pitchFamily="2" charset="-79"/>
                </a:rPr>
                <a:t>Curseur : </a:t>
              </a:r>
            </a:p>
            <a:p>
              <a:pPr marL="12700" marR="5080" algn="justLow">
                <a:lnSpc>
                  <a:spcPct val="99000"/>
                </a:lnSpc>
                <a:spcBef>
                  <a:spcPts val="145"/>
                </a:spcBef>
              </a:pPr>
              <a:endParaRPr lang="fr-FR" sz="2000" b="1" dirty="0">
                <a:solidFill>
                  <a:srgbClr val="404040"/>
                </a:solidFill>
                <a:latin typeface="Arial MT"/>
                <a:cs typeface="Arial MT"/>
              </a:endParaRPr>
            </a:p>
            <a:p>
              <a:pPr marL="12700" marR="5080" algn="justLow">
                <a:lnSpc>
                  <a:spcPct val="99000"/>
                </a:lnSpc>
                <a:spcBef>
                  <a:spcPts val="145"/>
                </a:spcBef>
              </a:pPr>
              <a:r>
                <a:rPr lang="fr-FR" sz="2000" dirty="0">
                  <a:latin typeface="Arial MT"/>
                  <a:cs typeface="Arial MT"/>
                </a:rPr>
                <a:t>Un curseur est un objet retourné par la méthode </a:t>
              </a:r>
              <a:r>
                <a:rPr lang="fr-FR" sz="2000" dirty="0" err="1">
                  <a:latin typeface="Arial MT"/>
                  <a:cs typeface="Arial MT"/>
                </a:rPr>
                <a:t>find</a:t>
              </a:r>
              <a:r>
                <a:rPr lang="fr-FR" sz="2000" dirty="0">
                  <a:latin typeface="Arial MT"/>
                  <a:cs typeface="Arial MT"/>
                </a:rPr>
                <a:t>() dans MongoDB. Il permet d'itérer sur les résultats d'une requête sans charger tous les documents en mémoire en une seule fois.</a:t>
              </a:r>
            </a:p>
          </p:txBody>
        </p:sp>
      </p:grpSp>
      <p:grpSp>
        <p:nvGrpSpPr>
          <p:cNvPr id="3" name="Group 2">
            <a:extLst>
              <a:ext uri="{FF2B5EF4-FFF2-40B4-BE49-F238E27FC236}">
                <a16:creationId xmlns:a16="http://schemas.microsoft.com/office/drawing/2014/main" id="{E857D042-9611-42DC-BA03-D838EE23B1CD}"/>
              </a:ext>
            </a:extLst>
          </p:cNvPr>
          <p:cNvGrpSpPr/>
          <p:nvPr/>
        </p:nvGrpSpPr>
        <p:grpSpPr>
          <a:xfrm>
            <a:off x="6680200" y="2885479"/>
            <a:ext cx="4749800" cy="3215440"/>
            <a:chOff x="6680200" y="2885479"/>
            <a:chExt cx="4749800" cy="3215440"/>
          </a:xfrm>
        </p:grpSpPr>
        <p:sp>
          <p:nvSpPr>
            <p:cNvPr id="31" name="Rectangle: Rounded Corners 30">
              <a:extLst>
                <a:ext uri="{FF2B5EF4-FFF2-40B4-BE49-F238E27FC236}">
                  <a16:creationId xmlns:a16="http://schemas.microsoft.com/office/drawing/2014/main" id="{900D8F2F-5E30-4F38-B942-58A82D9C7502}"/>
                </a:ext>
              </a:extLst>
            </p:cNvPr>
            <p:cNvSpPr/>
            <p:nvPr/>
          </p:nvSpPr>
          <p:spPr>
            <a:xfrm>
              <a:off x="6680200" y="2885479"/>
              <a:ext cx="4749800" cy="3215440"/>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32" name="TextBox 31">
              <a:extLst>
                <a:ext uri="{FF2B5EF4-FFF2-40B4-BE49-F238E27FC236}">
                  <a16:creationId xmlns:a16="http://schemas.microsoft.com/office/drawing/2014/main" id="{3B515E9F-7F86-43B4-A204-BEFB177CFFAE}"/>
                </a:ext>
              </a:extLst>
            </p:cNvPr>
            <p:cNvSpPr txBox="1"/>
            <p:nvPr/>
          </p:nvSpPr>
          <p:spPr>
            <a:xfrm>
              <a:off x="6856890" y="2920644"/>
              <a:ext cx="4530607" cy="3177793"/>
            </a:xfrm>
            <a:prstGeom prst="rect">
              <a:avLst/>
            </a:prstGeom>
            <a:noFill/>
          </p:spPr>
          <p:txBody>
            <a:bodyPr wrap="square">
              <a:spAutoFit/>
            </a:bodyPr>
            <a:lstStyle/>
            <a:p>
              <a:pPr marL="12700" marR="5080" algn="justLow">
                <a:lnSpc>
                  <a:spcPct val="99000"/>
                </a:lnSpc>
                <a:spcBef>
                  <a:spcPts val="145"/>
                </a:spcBef>
              </a:pPr>
              <a:r>
                <a:rPr lang="fr-FR" sz="2000" b="1" dirty="0">
                  <a:solidFill>
                    <a:srgbClr val="404040"/>
                  </a:solidFill>
                  <a:latin typeface="Aharoni" panose="02010803020104030203" pitchFamily="2" charset="-79"/>
                  <a:cs typeface="Aharoni" panose="02010803020104030203" pitchFamily="2" charset="-79"/>
                </a:rPr>
                <a:t>Avantage :</a:t>
              </a:r>
            </a:p>
            <a:p>
              <a:pPr marL="12700" marR="5080" algn="justLow">
                <a:lnSpc>
                  <a:spcPct val="99000"/>
                </a:lnSpc>
                <a:spcBef>
                  <a:spcPts val="145"/>
                </a:spcBef>
              </a:pPr>
              <a:r>
                <a:rPr lang="fr-FR" sz="2000" dirty="0">
                  <a:latin typeface="Arial MT"/>
                  <a:cs typeface="Arial MT"/>
                </a:rPr>
                <a:t>Cela est particulièrement utile pour manipuler de grands volumes de données, car cela évite de surcharger la mémoire du serveur.</a:t>
              </a:r>
            </a:p>
            <a:p>
              <a:pPr marL="12700" marR="5080" algn="justLow">
                <a:lnSpc>
                  <a:spcPct val="99000"/>
                </a:lnSpc>
                <a:spcBef>
                  <a:spcPts val="145"/>
                </a:spcBef>
              </a:pPr>
              <a:r>
                <a:rPr lang="fr-FR" sz="2000" dirty="0">
                  <a:solidFill>
                    <a:srgbClr val="404040"/>
                  </a:solidFill>
                  <a:latin typeface="Aharoni" panose="02010803020104030203" pitchFamily="2" charset="-79"/>
                  <a:cs typeface="Aharoni" panose="02010803020104030203" pitchFamily="2" charset="-79"/>
                </a:rPr>
                <a:t>Utilité : </a:t>
              </a:r>
            </a:p>
            <a:p>
              <a:pPr marL="12700" marR="5080" algn="justLow">
                <a:lnSpc>
                  <a:spcPct val="99000"/>
                </a:lnSpc>
                <a:spcBef>
                  <a:spcPts val="145"/>
                </a:spcBef>
              </a:pPr>
              <a:r>
                <a:rPr lang="fr-FR" sz="2000" dirty="0">
                  <a:latin typeface="Arial MT"/>
                  <a:cs typeface="Arial MT"/>
                </a:rPr>
                <a:t>Les curseurs sont essentiels pour parcourir et traiter des ensembles de données volumineux de manière efficace.</a:t>
              </a:r>
            </a:p>
          </p:txBody>
        </p:sp>
      </p:grpSp>
      <p:grpSp>
        <p:nvGrpSpPr>
          <p:cNvPr id="33" name="Group 32">
            <a:extLst>
              <a:ext uri="{FF2B5EF4-FFF2-40B4-BE49-F238E27FC236}">
                <a16:creationId xmlns:a16="http://schemas.microsoft.com/office/drawing/2014/main" id="{54CFEFAD-1171-448C-88EE-857C71199335}"/>
              </a:ext>
            </a:extLst>
          </p:cNvPr>
          <p:cNvGrpSpPr/>
          <p:nvPr/>
        </p:nvGrpSpPr>
        <p:grpSpPr>
          <a:xfrm>
            <a:off x="-1579007" y="-1620000"/>
            <a:ext cx="3320396" cy="3240000"/>
            <a:chOff x="-1731407" y="-1772400"/>
            <a:chExt cx="3320396" cy="3240000"/>
          </a:xfrm>
        </p:grpSpPr>
        <p:sp>
          <p:nvSpPr>
            <p:cNvPr id="34" name="Oval 33">
              <a:extLst>
                <a:ext uri="{FF2B5EF4-FFF2-40B4-BE49-F238E27FC236}">
                  <a16:creationId xmlns:a16="http://schemas.microsoft.com/office/drawing/2014/main" id="{298D5264-2B25-43F1-82A7-D57A013C7426}"/>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7" name="TextBox 36">
              <a:extLst>
                <a:ext uri="{FF2B5EF4-FFF2-40B4-BE49-F238E27FC236}">
                  <a16:creationId xmlns:a16="http://schemas.microsoft.com/office/drawing/2014/main" id="{D583323B-2B82-4648-A671-189204673C95}"/>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4</a:t>
              </a:r>
            </a:p>
          </p:txBody>
        </p:sp>
      </p:grpSp>
      <p:grpSp>
        <p:nvGrpSpPr>
          <p:cNvPr id="17" name="Group 16">
            <a:extLst>
              <a:ext uri="{FF2B5EF4-FFF2-40B4-BE49-F238E27FC236}">
                <a16:creationId xmlns:a16="http://schemas.microsoft.com/office/drawing/2014/main" id="{BA73AF4F-F086-4C2E-B50A-3276BF9FA84D}"/>
              </a:ext>
            </a:extLst>
          </p:cNvPr>
          <p:cNvGrpSpPr/>
          <p:nvPr/>
        </p:nvGrpSpPr>
        <p:grpSpPr>
          <a:xfrm>
            <a:off x="23447323" y="2082120"/>
            <a:ext cx="7172945" cy="4530148"/>
            <a:chOff x="4203197" y="2547912"/>
            <a:chExt cx="7293007" cy="4559145"/>
          </a:xfrm>
        </p:grpSpPr>
        <p:sp>
          <p:nvSpPr>
            <p:cNvPr id="18" name="Rectangle: Rounded Corners 17">
              <a:extLst>
                <a:ext uri="{FF2B5EF4-FFF2-40B4-BE49-F238E27FC236}">
                  <a16:creationId xmlns:a16="http://schemas.microsoft.com/office/drawing/2014/main" id="{5B7356E8-E94C-421C-9655-7E92BC794FEA}"/>
                </a:ext>
              </a:extLst>
            </p:cNvPr>
            <p:cNvSpPr/>
            <p:nvPr/>
          </p:nvSpPr>
          <p:spPr>
            <a:xfrm rot="5400000">
              <a:off x="5570128" y="1180981"/>
              <a:ext cx="4559145" cy="729300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9" name="TextBox 18">
              <a:extLst>
                <a:ext uri="{FF2B5EF4-FFF2-40B4-BE49-F238E27FC236}">
                  <a16:creationId xmlns:a16="http://schemas.microsoft.com/office/drawing/2014/main" id="{064CFC21-F19A-4F91-8264-67CC6B30A226}"/>
                </a:ext>
              </a:extLst>
            </p:cNvPr>
            <p:cNvSpPr txBox="1"/>
            <p:nvPr/>
          </p:nvSpPr>
          <p:spPr>
            <a:xfrm>
              <a:off x="4690240" y="2677678"/>
              <a:ext cx="6550964" cy="4429377"/>
            </a:xfrm>
            <a:prstGeom prst="rect">
              <a:avLst/>
            </a:prstGeom>
            <a:noFill/>
          </p:spPr>
          <p:txBody>
            <a:bodyPr wrap="square" rtlCol="0">
              <a:spAutoFit/>
            </a:bodyPr>
            <a:lstStyle/>
            <a:p>
              <a:pPr>
                <a:buNone/>
              </a:pPr>
              <a:r>
                <a:rPr lang="fr-FR" sz="2000" b="1" dirty="0">
                  <a:solidFill>
                    <a:srgbClr val="11D5FD"/>
                  </a:solidFill>
                </a:rPr>
                <a:t>⚡ 1. Efficacité</a:t>
              </a:r>
            </a:p>
            <a:p>
              <a:pPr lvl="1"/>
              <a:r>
                <a:rPr lang="fr-FR" sz="2000" b="1" dirty="0">
                  <a:solidFill>
                    <a:schemeClr val="bg1"/>
                  </a:solidFill>
                </a:rPr>
                <a:t>✅ Moins de données transférées = meilleures performances.</a:t>
              </a:r>
            </a:p>
            <a:p>
              <a:pPr>
                <a:buNone/>
              </a:pPr>
              <a:endParaRPr lang="fr-FR" sz="2000" b="1" dirty="0">
                <a:solidFill>
                  <a:srgbClr val="11D5FD"/>
                </a:solidFill>
              </a:endParaRPr>
            </a:p>
            <a:p>
              <a:pPr>
                <a:buNone/>
              </a:pPr>
              <a:r>
                <a:rPr lang="fr-FR" sz="2000" b="1" dirty="0">
                  <a:solidFill>
                    <a:srgbClr val="11D5FD"/>
                  </a:solidFill>
                </a:rPr>
                <a:t>📖 2. Lisibilité</a:t>
              </a:r>
            </a:p>
            <a:p>
              <a:pPr lvl="1"/>
              <a:r>
                <a:rPr lang="fr-FR" sz="2000" b="1" dirty="0">
                  <a:solidFill>
                    <a:schemeClr val="bg1"/>
                  </a:solidFill>
                </a:rPr>
                <a:t>✅ Résultats plus clairs et plus faciles à analyser.</a:t>
              </a:r>
            </a:p>
            <a:p>
              <a:pPr>
                <a:buNone/>
              </a:pPr>
              <a:endParaRPr lang="fr-FR" sz="2000" b="1" dirty="0">
                <a:solidFill>
                  <a:srgbClr val="11D5FD"/>
                </a:solidFill>
              </a:endParaRPr>
            </a:p>
            <a:p>
              <a:pPr>
                <a:buNone/>
              </a:pPr>
              <a:r>
                <a:rPr lang="fr-FR" sz="2000" b="1" dirty="0">
                  <a:solidFill>
                    <a:srgbClr val="11D5FD"/>
                  </a:solidFill>
                </a:rPr>
                <a:t>🚀 3. Performance</a:t>
              </a:r>
            </a:p>
            <a:p>
              <a:pPr lvl="1"/>
              <a:r>
                <a:rPr lang="fr-FR" sz="2000" b="1" dirty="0">
                  <a:solidFill>
                    <a:schemeClr val="bg1"/>
                  </a:solidFill>
                </a:rPr>
                <a:t>✅ Tri rapide pour mettre en avant les informations clés.</a:t>
              </a:r>
            </a:p>
            <a:p>
              <a:pPr lvl="1"/>
              <a:endParaRPr lang="fr-FR" sz="2000" b="1" dirty="0">
                <a:solidFill>
                  <a:schemeClr val="bg1"/>
                </a:solidFill>
              </a:endParaRPr>
            </a:p>
            <a:p>
              <a:pPr>
                <a:buNone/>
              </a:pPr>
              <a:r>
                <a:rPr lang="fr-FR" sz="2000" b="1" dirty="0">
                  <a:solidFill>
                    <a:srgbClr val="11D5FD"/>
                  </a:solidFill>
                </a:rPr>
                <a:t>📊 4. Utilité dans les Analyses</a:t>
              </a:r>
            </a:p>
            <a:p>
              <a:pPr lvl="1"/>
              <a:r>
                <a:rPr lang="fr-FR" sz="2000" b="1" dirty="0">
                  <a:solidFill>
                    <a:schemeClr val="bg1"/>
                  </a:solidFill>
                </a:rPr>
                <a:t>✅ Idéal pour les rapports, tableaux de bord et prises de décision.</a:t>
              </a:r>
            </a:p>
          </p:txBody>
        </p:sp>
      </p:grpSp>
      <p:sp>
        <p:nvSpPr>
          <p:cNvPr id="20" name="TextBox 19">
            <a:extLst>
              <a:ext uri="{FF2B5EF4-FFF2-40B4-BE49-F238E27FC236}">
                <a16:creationId xmlns:a16="http://schemas.microsoft.com/office/drawing/2014/main" id="{B42461D3-5798-4943-B54D-CDAC4014E5B6}"/>
              </a:ext>
            </a:extLst>
          </p:cNvPr>
          <p:cNvSpPr txBox="1"/>
          <p:nvPr/>
        </p:nvSpPr>
        <p:spPr>
          <a:xfrm>
            <a:off x="19379376" y="1383045"/>
            <a:ext cx="866761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Pourquoi Utiliser la Projection et le Tri ?</a:t>
            </a:r>
            <a:endParaRPr lang="fr-MA" sz="3200" dirty="0">
              <a:latin typeface="Bahnschrift" panose="020B0502040204020203" pitchFamily="34" charset="0"/>
              <a:cs typeface="Aharoni" panose="02010803020104030203" pitchFamily="2" charset="-79"/>
            </a:endParaRPr>
          </a:p>
        </p:txBody>
      </p:sp>
      <p:pic>
        <p:nvPicPr>
          <p:cNvPr id="21" name="Picture 20">
            <a:extLst>
              <a:ext uri="{FF2B5EF4-FFF2-40B4-BE49-F238E27FC236}">
                <a16:creationId xmlns:a16="http://schemas.microsoft.com/office/drawing/2014/main" id="{EC7EC06A-F9E6-4C96-B070-4E50CF1B46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2452" y="2704881"/>
            <a:ext cx="3074824" cy="3074824"/>
          </a:xfrm>
          <a:prstGeom prst="rect">
            <a:avLst/>
          </a:prstGeom>
        </p:spPr>
      </p:pic>
      <p:grpSp>
        <p:nvGrpSpPr>
          <p:cNvPr id="25" name="Group 24">
            <a:extLst>
              <a:ext uri="{FF2B5EF4-FFF2-40B4-BE49-F238E27FC236}">
                <a16:creationId xmlns:a16="http://schemas.microsoft.com/office/drawing/2014/main" id="{DE5B458A-773D-4542-BDD1-60FE2C9AB388}"/>
              </a:ext>
            </a:extLst>
          </p:cNvPr>
          <p:cNvGrpSpPr/>
          <p:nvPr/>
        </p:nvGrpSpPr>
        <p:grpSpPr>
          <a:xfrm>
            <a:off x="3455659" y="-5761805"/>
            <a:ext cx="5280682" cy="777230"/>
            <a:chOff x="171451" y="800785"/>
            <a:chExt cx="9940122" cy="777230"/>
          </a:xfrm>
        </p:grpSpPr>
        <p:sp>
          <p:nvSpPr>
            <p:cNvPr id="30" name="Rectangle: Rounded Corners 29">
              <a:extLst>
                <a:ext uri="{FF2B5EF4-FFF2-40B4-BE49-F238E27FC236}">
                  <a16:creationId xmlns:a16="http://schemas.microsoft.com/office/drawing/2014/main" id="{5A64F954-94E4-4093-BE41-EE3A2FDA285F}"/>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8" name="TextBox 37">
              <a:extLst>
                <a:ext uri="{FF2B5EF4-FFF2-40B4-BE49-F238E27FC236}">
                  <a16:creationId xmlns:a16="http://schemas.microsoft.com/office/drawing/2014/main" id="{65EE6F9C-F692-427B-9857-2E2D0C826FEA}"/>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Projections et Tri des données</a:t>
              </a:r>
              <a:endParaRPr lang="fr-MA" sz="2400" dirty="0">
                <a:solidFill>
                  <a:schemeClr val="tx1">
                    <a:lumMod val="75000"/>
                    <a:lumOff val="25000"/>
                  </a:schemeClr>
                </a:solidFill>
                <a:latin typeface="Fira Sans" panose="020B0503050000020004" pitchFamily="34" charset="0"/>
              </a:endParaRPr>
            </a:p>
          </p:txBody>
        </p:sp>
      </p:grpSp>
      <p:sp>
        <p:nvSpPr>
          <p:cNvPr id="39" name="TextBox 38">
            <a:extLst>
              <a:ext uri="{FF2B5EF4-FFF2-40B4-BE49-F238E27FC236}">
                <a16:creationId xmlns:a16="http://schemas.microsoft.com/office/drawing/2014/main" id="{A2BD7351-6DF7-4957-93AC-10D03223B157}"/>
              </a:ext>
            </a:extLst>
          </p:cNvPr>
          <p:cNvSpPr txBox="1"/>
          <p:nvPr/>
        </p:nvSpPr>
        <p:spPr>
          <a:xfrm>
            <a:off x="-8781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Parcourir les données avec </a:t>
            </a:r>
            <a:r>
              <a:rPr lang="fr-FR" sz="3200" dirty="0" err="1">
                <a:latin typeface="Bahnschrift" panose="020B0502040204020203" pitchFamily="34" charset="0"/>
                <a:cs typeface="Aharoni" panose="02010803020104030203" pitchFamily="2" charset="-79"/>
              </a:rPr>
              <a:t>forEach</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40" name="Group 39">
            <a:extLst>
              <a:ext uri="{FF2B5EF4-FFF2-40B4-BE49-F238E27FC236}">
                <a16:creationId xmlns:a16="http://schemas.microsoft.com/office/drawing/2014/main" id="{AF96380C-1DDA-4F8B-9A21-0D2C7CAFFB82}"/>
              </a:ext>
            </a:extLst>
          </p:cNvPr>
          <p:cNvGrpSpPr/>
          <p:nvPr/>
        </p:nvGrpSpPr>
        <p:grpSpPr>
          <a:xfrm>
            <a:off x="16834345" y="2338140"/>
            <a:ext cx="7329372" cy="3422206"/>
            <a:chOff x="4203199" y="2547916"/>
            <a:chExt cx="5776201" cy="2870708"/>
          </a:xfrm>
        </p:grpSpPr>
        <p:sp>
          <p:nvSpPr>
            <p:cNvPr id="41" name="Rectangle: Rounded Corners 40">
              <a:extLst>
                <a:ext uri="{FF2B5EF4-FFF2-40B4-BE49-F238E27FC236}">
                  <a16:creationId xmlns:a16="http://schemas.microsoft.com/office/drawing/2014/main" id="{D72B06D2-A69A-4A9B-893C-D4D38C74D31E}"/>
                </a:ext>
              </a:extLst>
            </p:cNvPr>
            <p:cNvSpPr/>
            <p:nvPr/>
          </p:nvSpPr>
          <p:spPr>
            <a:xfrm rot="5400000">
              <a:off x="5655946" y="1095169"/>
              <a:ext cx="287070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2" name="TextBox 41">
              <a:extLst>
                <a:ext uri="{FF2B5EF4-FFF2-40B4-BE49-F238E27FC236}">
                  <a16:creationId xmlns:a16="http://schemas.microsoft.com/office/drawing/2014/main" id="{452F07FB-7708-45E4-93BA-26D9F71DE894}"/>
                </a:ext>
              </a:extLst>
            </p:cNvPr>
            <p:cNvSpPr txBox="1"/>
            <p:nvPr/>
          </p:nvSpPr>
          <p:spPr>
            <a:xfrm>
              <a:off x="4433512" y="2785228"/>
              <a:ext cx="5315576" cy="2401051"/>
            </a:xfrm>
            <a:prstGeom prst="rect">
              <a:avLst/>
            </a:prstGeom>
            <a:noFill/>
          </p:spPr>
          <p:txBody>
            <a:bodyPr wrap="square" rtlCol="0">
              <a:spAutoFit/>
            </a:bodyPr>
            <a:lstStyle/>
            <a:p>
              <a:pPr>
                <a:buNone/>
              </a:pPr>
              <a:r>
                <a:rPr lang="fr-FR" b="1" dirty="0">
                  <a:solidFill>
                    <a:srgbClr val="11D5FD"/>
                  </a:solidFill>
                </a:rPr>
                <a:t>Principe de </a:t>
              </a:r>
              <a:r>
                <a:rPr lang="fr-FR" b="1" dirty="0" err="1">
                  <a:solidFill>
                    <a:srgbClr val="11D5FD"/>
                  </a:solidFill>
                </a:rPr>
                <a:t>forEach</a:t>
              </a:r>
              <a:r>
                <a:rPr lang="fr-FR" b="1" dirty="0">
                  <a:solidFill>
                    <a:srgbClr val="11D5FD"/>
                  </a:solidFill>
                </a:rPr>
                <a:t>()</a:t>
              </a:r>
            </a:p>
            <a:p>
              <a:pPr>
                <a:buNone/>
              </a:pPr>
              <a:endParaRPr lang="fr-FR" dirty="0">
                <a:solidFill>
                  <a:schemeClr val="bg1"/>
                </a:solidFill>
              </a:endParaRPr>
            </a:p>
            <a:p>
              <a:r>
                <a:rPr lang="fr-FR" dirty="0">
                  <a:solidFill>
                    <a:schemeClr val="bg1"/>
                  </a:solidFill>
                </a:rPr>
                <a:t>Applique une fonction à chaque document du résultat d’une requête.</a:t>
              </a:r>
            </a:p>
            <a:p>
              <a:r>
                <a:rPr lang="fr-FR" dirty="0">
                  <a:solidFill>
                    <a:schemeClr val="bg1"/>
                  </a:solidFill>
                </a:rPr>
                <a:t>Utile pour parcourir les documents d'une collection.</a:t>
              </a:r>
            </a:p>
            <a:p>
              <a:r>
                <a:rPr lang="fr-FR" b="1" dirty="0"/>
                <a:t>📝 Syntaxe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a:t>
              </a:r>
              <a:r>
                <a:rPr lang="fr-FR" b="1" dirty="0" err="1">
                  <a:solidFill>
                    <a:schemeClr val="bg1"/>
                  </a:solidFill>
                  <a:cs typeface="Dubai" panose="020B0503030403030204" pitchFamily="34" charset="-78"/>
                </a:rPr>
                <a:t>forEach</a:t>
              </a:r>
              <a:r>
                <a:rPr lang="fr-FR" b="1" dirty="0">
                  <a:solidFill>
                    <a:schemeClr val="bg1"/>
                  </a:solidFill>
                  <a:cs typeface="Dubai" panose="020B0503030403030204" pitchFamily="34" charset="-78"/>
                </a:rPr>
                <a:t>(</a:t>
              </a:r>
              <a:r>
                <a:rPr lang="fr-FR" b="1" dirty="0" err="1">
                  <a:solidFill>
                    <a:schemeClr val="bg1"/>
                  </a:solidFill>
                  <a:cs typeface="Dubai" panose="020B0503030403030204" pitchFamily="34" charset="-78"/>
                </a:rPr>
                <a:t>function</a:t>
              </a:r>
              <a:r>
                <a:rPr lang="fr-FR" b="1" dirty="0">
                  <a:solidFill>
                    <a:schemeClr val="bg1"/>
                  </a:solidFill>
                  <a:cs typeface="Dubai" panose="020B0503030403030204" pitchFamily="34" charset="-78"/>
                </a:rPr>
                <a:t>(doc)) {</a:t>
              </a:r>
            </a:p>
            <a:p>
              <a:pPr lvl="1"/>
              <a:r>
                <a:rPr lang="fr-FR" b="1" dirty="0">
                  <a:solidFill>
                    <a:schemeClr val="bg1"/>
                  </a:solidFill>
                  <a:cs typeface="Dubai" panose="020B0503030403030204" pitchFamily="34" charset="-78"/>
                </a:rPr>
                <a:t>    // Traitement sur chaque document</a:t>
              </a:r>
            </a:p>
            <a:p>
              <a:pPr lvl="1"/>
              <a:r>
                <a:rPr lang="fr-FR" b="1" dirty="0">
                  <a:solidFill>
                    <a:schemeClr val="bg1"/>
                  </a:solidFill>
                </a:rPr>
                <a:t>});</a:t>
              </a:r>
              <a:endParaRPr lang="fr-FR" dirty="0">
                <a:solidFill>
                  <a:schemeClr val="bg1"/>
                </a:solidFill>
              </a:endParaRPr>
            </a:p>
            <a:p>
              <a:r>
                <a:rPr lang="fr-FR" b="1" dirty="0"/>
                <a:t>📌 Exemple :</a:t>
              </a:r>
            </a:p>
            <a:p>
              <a:pPr lvl="1"/>
              <a:r>
                <a:rPr lang="fr-FR" b="1" dirty="0" err="1">
                  <a:solidFill>
                    <a:schemeClr val="bg1"/>
                  </a:solidFill>
                </a:rPr>
                <a:t>Db.mycollection.find</a:t>
              </a:r>
              <a:r>
                <a:rPr lang="fr-FR" b="1" dirty="0">
                  <a:solidFill>
                    <a:schemeClr val="bg1"/>
                  </a:solidFill>
                </a:rPr>
                <a:t>().</a:t>
              </a:r>
              <a:r>
                <a:rPr lang="fr-FR" b="1" dirty="0" err="1">
                  <a:solidFill>
                    <a:schemeClr val="bg1"/>
                  </a:solidFill>
                </a:rPr>
                <a:t>forEach</a:t>
              </a:r>
              <a:r>
                <a:rPr lang="fr-FR" b="1" dirty="0">
                  <a:solidFill>
                    <a:schemeClr val="bg1"/>
                  </a:solidFill>
                </a:rPr>
                <a:t>(doc =&gt; </a:t>
              </a:r>
              <a:r>
                <a:rPr lang="fr-FR" b="1" dirty="0" err="1">
                  <a:solidFill>
                    <a:schemeClr val="bg1"/>
                  </a:solidFill>
                </a:rPr>
                <a:t>printjson</a:t>
              </a:r>
              <a:r>
                <a:rPr lang="fr-FR" b="1" dirty="0">
                  <a:solidFill>
                    <a:schemeClr val="bg1"/>
                  </a:solidFill>
                </a:rPr>
                <a:t>(doc));</a:t>
              </a:r>
            </a:p>
          </p:txBody>
        </p:sp>
      </p:grpSp>
      <p:grpSp>
        <p:nvGrpSpPr>
          <p:cNvPr id="43" name="Group 42">
            <a:extLst>
              <a:ext uri="{FF2B5EF4-FFF2-40B4-BE49-F238E27FC236}">
                <a16:creationId xmlns:a16="http://schemas.microsoft.com/office/drawing/2014/main" id="{BAC93014-56C6-4596-950B-B77BF0221190}"/>
              </a:ext>
            </a:extLst>
          </p:cNvPr>
          <p:cNvGrpSpPr/>
          <p:nvPr/>
        </p:nvGrpSpPr>
        <p:grpSpPr>
          <a:xfrm>
            <a:off x="-7836040" y="2241662"/>
            <a:ext cx="2445977" cy="2438740"/>
            <a:chOff x="926960" y="2241662"/>
            <a:chExt cx="2445977" cy="2438740"/>
          </a:xfrm>
        </p:grpSpPr>
        <p:grpSp>
          <p:nvGrpSpPr>
            <p:cNvPr id="44" name="Group 43">
              <a:extLst>
                <a:ext uri="{FF2B5EF4-FFF2-40B4-BE49-F238E27FC236}">
                  <a16:creationId xmlns:a16="http://schemas.microsoft.com/office/drawing/2014/main" id="{C83FFDD0-F4C0-490F-A48A-9BBBEC7341AF}"/>
                </a:ext>
              </a:extLst>
            </p:cNvPr>
            <p:cNvGrpSpPr/>
            <p:nvPr/>
          </p:nvGrpSpPr>
          <p:grpSpPr>
            <a:xfrm>
              <a:off x="926960" y="2241662"/>
              <a:ext cx="2445977" cy="2438740"/>
              <a:chOff x="926960" y="2241662"/>
              <a:chExt cx="2445977" cy="2438740"/>
            </a:xfrm>
          </p:grpSpPr>
          <p:pic>
            <p:nvPicPr>
              <p:cNvPr id="46" name="Picture 45">
                <a:extLst>
                  <a:ext uri="{FF2B5EF4-FFF2-40B4-BE49-F238E27FC236}">
                    <a16:creationId xmlns:a16="http://schemas.microsoft.com/office/drawing/2014/main" id="{4B330803-AE1F-424C-941F-5DFF0E0DFD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47" name="Oval 46">
                <a:extLst>
                  <a:ext uri="{FF2B5EF4-FFF2-40B4-BE49-F238E27FC236}">
                    <a16:creationId xmlns:a16="http://schemas.microsoft.com/office/drawing/2014/main" id="{5F0D4DD9-08C5-4A5D-A41F-2352A9C5FEDC}"/>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45" name="Picture 44">
              <a:extLst>
                <a:ext uri="{FF2B5EF4-FFF2-40B4-BE49-F238E27FC236}">
                  <a16:creationId xmlns:a16="http://schemas.microsoft.com/office/drawing/2014/main" id="{73CB66F6-4BFF-46F8-9FEB-EC7BC2399B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02332" y="3514373"/>
              <a:ext cx="1077218" cy="1077218"/>
            </a:xfrm>
            <a:prstGeom prst="rect">
              <a:avLst/>
            </a:prstGeom>
          </p:spPr>
        </p:pic>
      </p:grpSp>
    </p:spTree>
    <p:extLst>
      <p:ext uri="{BB962C8B-B14F-4D97-AF65-F5344CB8AC3E}">
        <p14:creationId xmlns:p14="http://schemas.microsoft.com/office/powerpoint/2010/main" val="69280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CFA5BE49-3E98-49C0-88C2-58E848499A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8837" y="5422610"/>
            <a:ext cx="2085748" cy="1729922"/>
          </a:xfrm>
          <a:prstGeom prst="rect">
            <a:avLst/>
          </a:prstGeom>
        </p:spPr>
      </p:pic>
      <p:grpSp>
        <p:nvGrpSpPr>
          <p:cNvPr id="35" name="Group 34">
            <a:extLst>
              <a:ext uri="{FF2B5EF4-FFF2-40B4-BE49-F238E27FC236}">
                <a16:creationId xmlns:a16="http://schemas.microsoft.com/office/drawing/2014/main" id="{3EB67ED2-EB02-47B5-B836-E952A7120328}"/>
              </a:ext>
            </a:extLst>
          </p:cNvPr>
          <p:cNvGrpSpPr/>
          <p:nvPr/>
        </p:nvGrpSpPr>
        <p:grpSpPr>
          <a:xfrm>
            <a:off x="3455658" y="373527"/>
            <a:ext cx="6221741" cy="945297"/>
            <a:chOff x="171451" y="800785"/>
            <a:chExt cx="9819854" cy="945297"/>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Parcours des données avec les curseurs</a:t>
              </a:r>
              <a:endParaRPr lang="fr-MA" sz="2400" dirty="0">
                <a:solidFill>
                  <a:schemeClr val="tx1">
                    <a:lumMod val="75000"/>
                    <a:lumOff val="25000"/>
                  </a:schemeClr>
                </a:solidFill>
                <a:latin typeface="Fira Sans" panose="020B0503050000020004" pitchFamily="34" charset="0"/>
              </a:endParaRPr>
            </a:p>
          </p:txBody>
        </p:sp>
      </p:grpSp>
      <p:sp>
        <p:nvSpPr>
          <p:cNvPr id="19" name="TextBox 18">
            <a:extLst>
              <a:ext uri="{FF2B5EF4-FFF2-40B4-BE49-F238E27FC236}">
                <a16:creationId xmlns:a16="http://schemas.microsoft.com/office/drawing/2014/main" id="{9A562F95-C8C1-4D0A-A8E8-0979107AA40D}"/>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Parcourir les données avec </a:t>
            </a:r>
            <a:r>
              <a:rPr lang="fr-FR" sz="3200" dirty="0" err="1">
                <a:latin typeface="Bahnschrift" panose="020B0502040204020203" pitchFamily="34" charset="0"/>
                <a:cs typeface="Aharoni" panose="02010803020104030203" pitchFamily="2" charset="-79"/>
              </a:rPr>
              <a:t>forEach</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20" name="Group 19">
            <a:extLst>
              <a:ext uri="{FF2B5EF4-FFF2-40B4-BE49-F238E27FC236}">
                <a16:creationId xmlns:a16="http://schemas.microsoft.com/office/drawing/2014/main" id="{C2CC840D-119C-4F4E-83D2-25FDF238DA10}"/>
              </a:ext>
            </a:extLst>
          </p:cNvPr>
          <p:cNvGrpSpPr/>
          <p:nvPr/>
        </p:nvGrpSpPr>
        <p:grpSpPr>
          <a:xfrm>
            <a:off x="4337545" y="2338140"/>
            <a:ext cx="7329372" cy="3422206"/>
            <a:chOff x="4203199" y="2547916"/>
            <a:chExt cx="5776201" cy="2870708"/>
          </a:xfrm>
        </p:grpSpPr>
        <p:sp>
          <p:nvSpPr>
            <p:cNvPr id="21" name="Rectangle: Rounded Corners 20">
              <a:extLst>
                <a:ext uri="{FF2B5EF4-FFF2-40B4-BE49-F238E27FC236}">
                  <a16:creationId xmlns:a16="http://schemas.microsoft.com/office/drawing/2014/main" id="{C1ED186B-027D-4023-8E60-BFCFF9094B2F}"/>
                </a:ext>
              </a:extLst>
            </p:cNvPr>
            <p:cNvSpPr/>
            <p:nvPr/>
          </p:nvSpPr>
          <p:spPr>
            <a:xfrm rot="5400000">
              <a:off x="5655946" y="1095169"/>
              <a:ext cx="287070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2" name="TextBox 21">
              <a:extLst>
                <a:ext uri="{FF2B5EF4-FFF2-40B4-BE49-F238E27FC236}">
                  <a16:creationId xmlns:a16="http://schemas.microsoft.com/office/drawing/2014/main" id="{3FD82E92-8F60-4E0D-919F-8BE70424EFAE}"/>
                </a:ext>
              </a:extLst>
            </p:cNvPr>
            <p:cNvSpPr txBox="1"/>
            <p:nvPr/>
          </p:nvSpPr>
          <p:spPr>
            <a:xfrm>
              <a:off x="4433512" y="2785228"/>
              <a:ext cx="5315576" cy="2401051"/>
            </a:xfrm>
            <a:prstGeom prst="rect">
              <a:avLst/>
            </a:prstGeom>
            <a:noFill/>
          </p:spPr>
          <p:txBody>
            <a:bodyPr wrap="square" rtlCol="0">
              <a:spAutoFit/>
            </a:bodyPr>
            <a:lstStyle/>
            <a:p>
              <a:pPr>
                <a:buNone/>
              </a:pPr>
              <a:r>
                <a:rPr lang="fr-FR" b="1" dirty="0">
                  <a:solidFill>
                    <a:srgbClr val="11D5FD"/>
                  </a:solidFill>
                </a:rPr>
                <a:t>Principe de </a:t>
              </a:r>
              <a:r>
                <a:rPr lang="fr-FR" b="1" dirty="0" err="1">
                  <a:solidFill>
                    <a:srgbClr val="11D5FD"/>
                  </a:solidFill>
                </a:rPr>
                <a:t>forEach</a:t>
              </a:r>
              <a:r>
                <a:rPr lang="fr-FR" b="1" dirty="0">
                  <a:solidFill>
                    <a:srgbClr val="11D5FD"/>
                  </a:solidFill>
                </a:rPr>
                <a:t>()</a:t>
              </a:r>
            </a:p>
            <a:p>
              <a:pPr>
                <a:buNone/>
              </a:pPr>
              <a:endParaRPr lang="fr-FR" dirty="0">
                <a:solidFill>
                  <a:schemeClr val="bg1"/>
                </a:solidFill>
              </a:endParaRPr>
            </a:p>
            <a:p>
              <a:r>
                <a:rPr lang="fr-FR" dirty="0">
                  <a:solidFill>
                    <a:schemeClr val="bg1"/>
                  </a:solidFill>
                </a:rPr>
                <a:t>Applique une fonction à chaque document du résultat d’une requête.</a:t>
              </a:r>
            </a:p>
            <a:p>
              <a:r>
                <a:rPr lang="fr-FR" dirty="0">
                  <a:solidFill>
                    <a:schemeClr val="bg1"/>
                  </a:solidFill>
                </a:rPr>
                <a:t>Utile pour parcourir les documents d'une collection.</a:t>
              </a:r>
            </a:p>
            <a:p>
              <a:r>
                <a:rPr lang="fr-FR" b="1" dirty="0"/>
                <a:t>📝 Syntaxe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a:t>
              </a:r>
              <a:r>
                <a:rPr lang="fr-FR" b="1" dirty="0" err="1">
                  <a:solidFill>
                    <a:schemeClr val="bg1"/>
                  </a:solidFill>
                  <a:cs typeface="Dubai" panose="020B0503030403030204" pitchFamily="34" charset="-78"/>
                </a:rPr>
                <a:t>forEach</a:t>
              </a:r>
              <a:r>
                <a:rPr lang="fr-FR" b="1" dirty="0">
                  <a:solidFill>
                    <a:schemeClr val="bg1"/>
                  </a:solidFill>
                  <a:cs typeface="Dubai" panose="020B0503030403030204" pitchFamily="34" charset="-78"/>
                </a:rPr>
                <a:t>(</a:t>
              </a:r>
              <a:r>
                <a:rPr lang="fr-FR" b="1" dirty="0" err="1">
                  <a:solidFill>
                    <a:schemeClr val="bg1"/>
                  </a:solidFill>
                  <a:cs typeface="Dubai" panose="020B0503030403030204" pitchFamily="34" charset="-78"/>
                </a:rPr>
                <a:t>function</a:t>
              </a:r>
              <a:r>
                <a:rPr lang="fr-FR" b="1" dirty="0">
                  <a:solidFill>
                    <a:schemeClr val="bg1"/>
                  </a:solidFill>
                  <a:cs typeface="Dubai" panose="020B0503030403030204" pitchFamily="34" charset="-78"/>
                </a:rPr>
                <a:t>(doc)) {</a:t>
              </a:r>
            </a:p>
            <a:p>
              <a:pPr lvl="1"/>
              <a:r>
                <a:rPr lang="fr-FR" b="1" dirty="0">
                  <a:solidFill>
                    <a:schemeClr val="bg1"/>
                  </a:solidFill>
                  <a:cs typeface="Dubai" panose="020B0503030403030204" pitchFamily="34" charset="-78"/>
                </a:rPr>
                <a:t>    // Traitement sur chaque document</a:t>
              </a:r>
            </a:p>
            <a:p>
              <a:pPr lvl="1"/>
              <a:r>
                <a:rPr lang="fr-FR" b="1" dirty="0">
                  <a:solidFill>
                    <a:schemeClr val="bg1"/>
                  </a:solidFill>
                </a:rPr>
                <a:t>});</a:t>
              </a:r>
              <a:endParaRPr lang="fr-FR" dirty="0">
                <a:solidFill>
                  <a:schemeClr val="bg1"/>
                </a:solidFill>
              </a:endParaRPr>
            </a:p>
            <a:p>
              <a:r>
                <a:rPr lang="fr-FR" b="1" dirty="0"/>
                <a:t>📌 Exemple :</a:t>
              </a:r>
            </a:p>
            <a:p>
              <a:pPr lvl="1"/>
              <a:r>
                <a:rPr lang="fr-FR" b="1" dirty="0" err="1">
                  <a:solidFill>
                    <a:schemeClr val="bg1"/>
                  </a:solidFill>
                </a:rPr>
                <a:t>Db.mycollection.find</a:t>
              </a:r>
              <a:r>
                <a:rPr lang="fr-FR" b="1" dirty="0">
                  <a:solidFill>
                    <a:schemeClr val="bg1"/>
                  </a:solidFill>
                </a:rPr>
                <a:t>().</a:t>
              </a:r>
              <a:r>
                <a:rPr lang="fr-FR" b="1" dirty="0" err="1">
                  <a:solidFill>
                    <a:schemeClr val="bg1"/>
                  </a:solidFill>
                </a:rPr>
                <a:t>forEach</a:t>
              </a:r>
              <a:r>
                <a:rPr lang="fr-FR" b="1" dirty="0">
                  <a:solidFill>
                    <a:schemeClr val="bg1"/>
                  </a:solidFill>
                </a:rPr>
                <a:t>(doc =&gt; </a:t>
              </a:r>
              <a:r>
                <a:rPr lang="fr-FR" b="1" dirty="0" err="1">
                  <a:solidFill>
                    <a:schemeClr val="bg1"/>
                  </a:solidFill>
                </a:rPr>
                <a:t>printjson</a:t>
              </a:r>
              <a:r>
                <a:rPr lang="fr-FR" b="1" dirty="0">
                  <a:solidFill>
                    <a:schemeClr val="bg1"/>
                  </a:solidFill>
                </a:rPr>
                <a:t>(doc));</a:t>
              </a:r>
            </a:p>
          </p:txBody>
        </p:sp>
      </p:grpSp>
      <p:sp>
        <p:nvSpPr>
          <p:cNvPr id="29" name="TextBox 28">
            <a:extLst>
              <a:ext uri="{FF2B5EF4-FFF2-40B4-BE49-F238E27FC236}">
                <a16:creationId xmlns:a16="http://schemas.microsoft.com/office/drawing/2014/main" id="{8612820A-A42E-44BE-A0F3-7C5334355962}"/>
              </a:ext>
            </a:extLst>
          </p:cNvPr>
          <p:cNvSpPr txBox="1"/>
          <p:nvPr/>
        </p:nvSpPr>
        <p:spPr>
          <a:xfrm>
            <a:off x="3043142" y="6012333"/>
            <a:ext cx="8662922" cy="646331"/>
          </a:xfrm>
          <a:prstGeom prst="rect">
            <a:avLst/>
          </a:prstGeom>
          <a:noFill/>
        </p:spPr>
        <p:txBody>
          <a:bodyPr wrap="square">
            <a:spAutoFit/>
          </a:bodyPr>
          <a:lstStyle/>
          <a:p>
            <a:pPr lvl="1"/>
            <a:r>
              <a:rPr lang="fr-FR" dirty="0"/>
              <a:t>🧐 </a:t>
            </a:r>
            <a:r>
              <a:rPr lang="fr-FR" b="1" dirty="0">
                <a:solidFill>
                  <a:srgbClr val="33CCCC"/>
                </a:solidFill>
              </a:rPr>
              <a:t>Explication : </a:t>
            </a:r>
            <a:r>
              <a:rPr lang="fr-FR" dirty="0"/>
              <a:t>Ce code parcourt chaque document de la collection </a:t>
            </a:r>
            <a:r>
              <a:rPr lang="fr-FR" dirty="0" err="1"/>
              <a:t>myCollection</a:t>
            </a:r>
            <a:r>
              <a:rPr lang="fr-FR" dirty="0"/>
              <a:t> et affiche le nom et l'âge des documents où l'âge est supérieur à 30.</a:t>
            </a:r>
          </a:p>
        </p:txBody>
      </p:sp>
      <p:grpSp>
        <p:nvGrpSpPr>
          <p:cNvPr id="30" name="Group 29">
            <a:extLst>
              <a:ext uri="{FF2B5EF4-FFF2-40B4-BE49-F238E27FC236}">
                <a16:creationId xmlns:a16="http://schemas.microsoft.com/office/drawing/2014/main" id="{827C1E85-6DA1-4074-A023-31C1CD4179D4}"/>
              </a:ext>
            </a:extLst>
          </p:cNvPr>
          <p:cNvGrpSpPr/>
          <p:nvPr/>
        </p:nvGrpSpPr>
        <p:grpSpPr>
          <a:xfrm>
            <a:off x="926960" y="2241662"/>
            <a:ext cx="2445977" cy="2438740"/>
            <a:chOff x="926960" y="2241662"/>
            <a:chExt cx="2445977" cy="2438740"/>
          </a:xfrm>
        </p:grpSpPr>
        <p:grpSp>
          <p:nvGrpSpPr>
            <p:cNvPr id="31" name="Group 30">
              <a:extLst>
                <a:ext uri="{FF2B5EF4-FFF2-40B4-BE49-F238E27FC236}">
                  <a16:creationId xmlns:a16="http://schemas.microsoft.com/office/drawing/2014/main" id="{CD43862F-C3B3-4491-B5CA-4E59D26A1B9F}"/>
                </a:ext>
              </a:extLst>
            </p:cNvPr>
            <p:cNvGrpSpPr/>
            <p:nvPr/>
          </p:nvGrpSpPr>
          <p:grpSpPr>
            <a:xfrm>
              <a:off x="926960" y="2241662"/>
              <a:ext cx="2445977" cy="2438740"/>
              <a:chOff x="926960" y="2241662"/>
              <a:chExt cx="2445977" cy="2438740"/>
            </a:xfrm>
          </p:grpSpPr>
          <p:pic>
            <p:nvPicPr>
              <p:cNvPr id="34" name="Picture 33">
                <a:extLst>
                  <a:ext uri="{FF2B5EF4-FFF2-40B4-BE49-F238E27FC236}">
                    <a16:creationId xmlns:a16="http://schemas.microsoft.com/office/drawing/2014/main" id="{11D47763-0539-451C-A737-DDDCB83759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9" name="Oval 38">
                <a:extLst>
                  <a:ext uri="{FF2B5EF4-FFF2-40B4-BE49-F238E27FC236}">
                    <a16:creationId xmlns:a16="http://schemas.microsoft.com/office/drawing/2014/main" id="{0C34637E-0F39-4D81-98A7-0FD1AB2DBFB1}"/>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2" name="Picture 31">
              <a:extLst>
                <a:ext uri="{FF2B5EF4-FFF2-40B4-BE49-F238E27FC236}">
                  <a16:creationId xmlns:a16="http://schemas.microsoft.com/office/drawing/2014/main" id="{0ADF073B-CBCF-464A-8814-8E64978330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02332" y="3514373"/>
              <a:ext cx="1077218" cy="1077218"/>
            </a:xfrm>
            <a:prstGeom prst="rect">
              <a:avLst/>
            </a:prstGeom>
          </p:spPr>
        </p:pic>
      </p:grpSp>
      <p:grpSp>
        <p:nvGrpSpPr>
          <p:cNvPr id="40" name="Group 39">
            <a:extLst>
              <a:ext uri="{FF2B5EF4-FFF2-40B4-BE49-F238E27FC236}">
                <a16:creationId xmlns:a16="http://schemas.microsoft.com/office/drawing/2014/main" id="{84EF95AA-4BDC-4B12-9F6C-F556AA55B7D7}"/>
              </a:ext>
            </a:extLst>
          </p:cNvPr>
          <p:cNvGrpSpPr/>
          <p:nvPr/>
        </p:nvGrpSpPr>
        <p:grpSpPr>
          <a:xfrm>
            <a:off x="-1579007" y="-1620000"/>
            <a:ext cx="3320396" cy="3240000"/>
            <a:chOff x="-1731407" y="-1772400"/>
            <a:chExt cx="3320396" cy="3240000"/>
          </a:xfrm>
        </p:grpSpPr>
        <p:sp>
          <p:nvSpPr>
            <p:cNvPr id="41" name="Oval 40">
              <a:extLst>
                <a:ext uri="{FF2B5EF4-FFF2-40B4-BE49-F238E27FC236}">
                  <a16:creationId xmlns:a16="http://schemas.microsoft.com/office/drawing/2014/main" id="{4B9A9E1E-FC3D-4A18-B226-DD07DF2816A5}"/>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2" name="TextBox 41">
              <a:extLst>
                <a:ext uri="{FF2B5EF4-FFF2-40B4-BE49-F238E27FC236}">
                  <a16:creationId xmlns:a16="http://schemas.microsoft.com/office/drawing/2014/main" id="{C3D00539-A882-4F36-AFBC-397477DCB6AD}"/>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4</a:t>
              </a:r>
            </a:p>
          </p:txBody>
        </p:sp>
      </p:grpSp>
      <p:grpSp>
        <p:nvGrpSpPr>
          <p:cNvPr id="23" name="Group 22">
            <a:extLst>
              <a:ext uri="{FF2B5EF4-FFF2-40B4-BE49-F238E27FC236}">
                <a16:creationId xmlns:a16="http://schemas.microsoft.com/office/drawing/2014/main" id="{633F6F39-070F-41A0-B0CA-08EDFF475FA1}"/>
              </a:ext>
            </a:extLst>
          </p:cNvPr>
          <p:cNvGrpSpPr/>
          <p:nvPr/>
        </p:nvGrpSpPr>
        <p:grpSpPr>
          <a:xfrm>
            <a:off x="1229181" y="9543145"/>
            <a:ext cx="10512876" cy="4783730"/>
            <a:chOff x="1229181" y="1700743"/>
            <a:chExt cx="10512876" cy="4783730"/>
          </a:xfrm>
        </p:grpSpPr>
        <p:sp>
          <p:nvSpPr>
            <p:cNvPr id="24" name="Rectangle: Rounded Corners 23">
              <a:extLst>
                <a:ext uri="{FF2B5EF4-FFF2-40B4-BE49-F238E27FC236}">
                  <a16:creationId xmlns:a16="http://schemas.microsoft.com/office/drawing/2014/main" id="{1DF754C2-9846-46E8-BE58-138ADCBE62C9}"/>
                </a:ext>
              </a:extLst>
            </p:cNvPr>
            <p:cNvSpPr/>
            <p:nvPr/>
          </p:nvSpPr>
          <p:spPr>
            <a:xfrm>
              <a:off x="1229181" y="1700743"/>
              <a:ext cx="10512876" cy="4783730"/>
            </a:xfrm>
            <a:prstGeom prst="roundRect">
              <a:avLst>
                <a:gd name="adj" fmla="val 385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5" name="Rectangle: Rounded Corners 24">
              <a:extLst>
                <a:ext uri="{FF2B5EF4-FFF2-40B4-BE49-F238E27FC236}">
                  <a16:creationId xmlns:a16="http://schemas.microsoft.com/office/drawing/2014/main" id="{DDD69865-ED95-487B-98F0-DB9A53C1DAA3}"/>
                </a:ext>
              </a:extLst>
            </p:cNvPr>
            <p:cNvSpPr/>
            <p:nvPr/>
          </p:nvSpPr>
          <p:spPr>
            <a:xfrm>
              <a:off x="1422401" y="1861327"/>
              <a:ext cx="4904921" cy="659597"/>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800" b="1" i="0" u="none" strike="noStrike" cap="none" normalizeH="0" baseline="0" dirty="0">
                  <a:ln>
                    <a:noFill/>
                  </a:ln>
                  <a:solidFill>
                    <a:srgbClr val="015782"/>
                  </a:solidFill>
                  <a:effectLst/>
                  <a:latin typeface="Arial" panose="020B0604020202020204" pitchFamily="34" charset="0"/>
                </a:rPr>
                <a:t>Introduction aux curseurs</a:t>
              </a:r>
              <a:endParaRPr kumimoji="0" lang="fr-FR" altLang="fr-FR" sz="3600" b="1" i="0" u="none" strike="noStrike" cap="none" normalizeH="0" baseline="0" dirty="0">
                <a:ln>
                  <a:noFill/>
                </a:ln>
                <a:solidFill>
                  <a:srgbClr val="015782"/>
                </a:solidFill>
                <a:effectLst/>
                <a:latin typeface="Arial" panose="020B0604020202020204" pitchFamily="34" charset="0"/>
              </a:endParaRPr>
            </a:p>
          </p:txBody>
        </p:sp>
      </p:grpSp>
      <p:grpSp>
        <p:nvGrpSpPr>
          <p:cNvPr id="26" name="Group 25">
            <a:extLst>
              <a:ext uri="{FF2B5EF4-FFF2-40B4-BE49-F238E27FC236}">
                <a16:creationId xmlns:a16="http://schemas.microsoft.com/office/drawing/2014/main" id="{E7290A47-BDBD-43D3-8131-9E0933FF7759}"/>
              </a:ext>
            </a:extLst>
          </p:cNvPr>
          <p:cNvGrpSpPr/>
          <p:nvPr/>
        </p:nvGrpSpPr>
        <p:grpSpPr>
          <a:xfrm>
            <a:off x="1765300" y="11460385"/>
            <a:ext cx="4749800" cy="3215440"/>
            <a:chOff x="1765300" y="2880560"/>
            <a:chExt cx="4749800" cy="3215440"/>
          </a:xfrm>
        </p:grpSpPr>
        <p:sp>
          <p:nvSpPr>
            <p:cNvPr id="27" name="Rectangle: Rounded Corners 26">
              <a:extLst>
                <a:ext uri="{FF2B5EF4-FFF2-40B4-BE49-F238E27FC236}">
                  <a16:creationId xmlns:a16="http://schemas.microsoft.com/office/drawing/2014/main" id="{504E2674-550D-4A94-A4A7-02216C186C1F}"/>
                </a:ext>
              </a:extLst>
            </p:cNvPr>
            <p:cNvSpPr/>
            <p:nvPr/>
          </p:nvSpPr>
          <p:spPr>
            <a:xfrm>
              <a:off x="1765300" y="2880560"/>
              <a:ext cx="4749800" cy="3215440"/>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33" name="TextBox 32">
              <a:extLst>
                <a:ext uri="{FF2B5EF4-FFF2-40B4-BE49-F238E27FC236}">
                  <a16:creationId xmlns:a16="http://schemas.microsoft.com/office/drawing/2014/main" id="{BBCDA77B-F44D-4882-947B-C580DFAF8C55}"/>
                </a:ext>
              </a:extLst>
            </p:cNvPr>
            <p:cNvSpPr txBox="1"/>
            <p:nvPr/>
          </p:nvSpPr>
          <p:spPr>
            <a:xfrm>
              <a:off x="1941990" y="3010975"/>
              <a:ext cx="4530607" cy="2555571"/>
            </a:xfrm>
            <a:prstGeom prst="rect">
              <a:avLst/>
            </a:prstGeom>
            <a:noFill/>
          </p:spPr>
          <p:txBody>
            <a:bodyPr wrap="square">
              <a:spAutoFit/>
            </a:bodyPr>
            <a:lstStyle/>
            <a:p>
              <a:pPr marL="12700" marR="5080" algn="justLow">
                <a:lnSpc>
                  <a:spcPct val="99000"/>
                </a:lnSpc>
                <a:spcBef>
                  <a:spcPts val="145"/>
                </a:spcBef>
              </a:pPr>
              <a:r>
                <a:rPr lang="fr-FR" sz="2000" b="1" dirty="0">
                  <a:solidFill>
                    <a:srgbClr val="404040"/>
                  </a:solidFill>
                  <a:latin typeface="Aharoni" panose="02010803020104030203" pitchFamily="2" charset="-79"/>
                  <a:cs typeface="Aharoni" panose="02010803020104030203" pitchFamily="2" charset="-79"/>
                </a:rPr>
                <a:t>Curseur : </a:t>
              </a:r>
            </a:p>
            <a:p>
              <a:pPr marL="12700" marR="5080" algn="justLow">
                <a:lnSpc>
                  <a:spcPct val="99000"/>
                </a:lnSpc>
                <a:spcBef>
                  <a:spcPts val="145"/>
                </a:spcBef>
              </a:pPr>
              <a:endParaRPr lang="fr-FR" sz="2000" b="1" dirty="0">
                <a:solidFill>
                  <a:srgbClr val="404040"/>
                </a:solidFill>
                <a:latin typeface="Arial MT"/>
                <a:cs typeface="Arial MT"/>
              </a:endParaRPr>
            </a:p>
            <a:p>
              <a:pPr marL="12700" marR="5080" algn="justLow">
                <a:lnSpc>
                  <a:spcPct val="99000"/>
                </a:lnSpc>
                <a:spcBef>
                  <a:spcPts val="145"/>
                </a:spcBef>
              </a:pPr>
              <a:r>
                <a:rPr lang="fr-FR" sz="2000" dirty="0">
                  <a:latin typeface="Arial MT"/>
                  <a:cs typeface="Arial MT"/>
                </a:rPr>
                <a:t>Un curseur est un objet retourné par la méthode </a:t>
              </a:r>
              <a:r>
                <a:rPr lang="fr-FR" sz="2000" dirty="0" err="1">
                  <a:latin typeface="Arial MT"/>
                  <a:cs typeface="Arial MT"/>
                </a:rPr>
                <a:t>find</a:t>
              </a:r>
              <a:r>
                <a:rPr lang="fr-FR" sz="2000" dirty="0">
                  <a:latin typeface="Arial MT"/>
                  <a:cs typeface="Arial MT"/>
                </a:rPr>
                <a:t>() dans MongoDB. Il permet d'itérer sur les résultats d'une requête sans charger tous les documents en mémoire en une seule fois.</a:t>
              </a:r>
            </a:p>
          </p:txBody>
        </p:sp>
      </p:grpSp>
      <p:grpSp>
        <p:nvGrpSpPr>
          <p:cNvPr id="37" name="Group 36">
            <a:extLst>
              <a:ext uri="{FF2B5EF4-FFF2-40B4-BE49-F238E27FC236}">
                <a16:creationId xmlns:a16="http://schemas.microsoft.com/office/drawing/2014/main" id="{AF69A16A-8689-4091-AF0C-4ABC33E936C5}"/>
              </a:ext>
            </a:extLst>
          </p:cNvPr>
          <p:cNvGrpSpPr/>
          <p:nvPr/>
        </p:nvGrpSpPr>
        <p:grpSpPr>
          <a:xfrm>
            <a:off x="6680200" y="12910648"/>
            <a:ext cx="4749800" cy="3215440"/>
            <a:chOff x="6680200" y="2885479"/>
            <a:chExt cx="4749800" cy="3215440"/>
          </a:xfrm>
        </p:grpSpPr>
        <p:sp>
          <p:nvSpPr>
            <p:cNvPr id="38" name="Rectangle: Rounded Corners 37">
              <a:extLst>
                <a:ext uri="{FF2B5EF4-FFF2-40B4-BE49-F238E27FC236}">
                  <a16:creationId xmlns:a16="http://schemas.microsoft.com/office/drawing/2014/main" id="{A376E7BD-2016-4280-91B0-B5A32E3DF31E}"/>
                </a:ext>
              </a:extLst>
            </p:cNvPr>
            <p:cNvSpPr/>
            <p:nvPr/>
          </p:nvSpPr>
          <p:spPr>
            <a:xfrm>
              <a:off x="6680200" y="2885479"/>
              <a:ext cx="4749800" cy="3215440"/>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3" name="TextBox 42">
              <a:extLst>
                <a:ext uri="{FF2B5EF4-FFF2-40B4-BE49-F238E27FC236}">
                  <a16:creationId xmlns:a16="http://schemas.microsoft.com/office/drawing/2014/main" id="{BDCB32B7-A83D-45B9-B74E-0FC0A37B2462}"/>
                </a:ext>
              </a:extLst>
            </p:cNvPr>
            <p:cNvSpPr txBox="1"/>
            <p:nvPr/>
          </p:nvSpPr>
          <p:spPr>
            <a:xfrm>
              <a:off x="6856890" y="2920644"/>
              <a:ext cx="4530607" cy="3177793"/>
            </a:xfrm>
            <a:prstGeom prst="rect">
              <a:avLst/>
            </a:prstGeom>
            <a:noFill/>
          </p:spPr>
          <p:txBody>
            <a:bodyPr wrap="square">
              <a:spAutoFit/>
            </a:bodyPr>
            <a:lstStyle/>
            <a:p>
              <a:pPr marL="12700" marR="5080" algn="justLow">
                <a:lnSpc>
                  <a:spcPct val="99000"/>
                </a:lnSpc>
                <a:spcBef>
                  <a:spcPts val="145"/>
                </a:spcBef>
              </a:pPr>
              <a:r>
                <a:rPr lang="fr-FR" sz="2000" b="1" dirty="0">
                  <a:solidFill>
                    <a:srgbClr val="404040"/>
                  </a:solidFill>
                  <a:latin typeface="Aharoni" panose="02010803020104030203" pitchFamily="2" charset="-79"/>
                  <a:cs typeface="Aharoni" panose="02010803020104030203" pitchFamily="2" charset="-79"/>
                </a:rPr>
                <a:t>Avantage :</a:t>
              </a:r>
            </a:p>
            <a:p>
              <a:pPr marL="12700" marR="5080" algn="justLow">
                <a:lnSpc>
                  <a:spcPct val="99000"/>
                </a:lnSpc>
                <a:spcBef>
                  <a:spcPts val="145"/>
                </a:spcBef>
              </a:pPr>
              <a:r>
                <a:rPr lang="fr-FR" sz="2000" dirty="0">
                  <a:latin typeface="Arial MT"/>
                  <a:cs typeface="Arial MT"/>
                </a:rPr>
                <a:t>Cela est particulièrement utile pour manipuler de grands volumes de données, car cela évite de surcharger la mémoire du serveur.</a:t>
              </a:r>
            </a:p>
            <a:p>
              <a:pPr marL="12700" marR="5080" algn="justLow">
                <a:lnSpc>
                  <a:spcPct val="99000"/>
                </a:lnSpc>
                <a:spcBef>
                  <a:spcPts val="145"/>
                </a:spcBef>
              </a:pPr>
              <a:r>
                <a:rPr lang="fr-FR" sz="2000" dirty="0">
                  <a:solidFill>
                    <a:srgbClr val="404040"/>
                  </a:solidFill>
                  <a:latin typeface="Aharoni" panose="02010803020104030203" pitchFamily="2" charset="-79"/>
                  <a:cs typeface="Aharoni" panose="02010803020104030203" pitchFamily="2" charset="-79"/>
                </a:rPr>
                <a:t>Utilité : </a:t>
              </a:r>
            </a:p>
            <a:p>
              <a:pPr marL="12700" marR="5080" algn="justLow">
                <a:lnSpc>
                  <a:spcPct val="99000"/>
                </a:lnSpc>
                <a:spcBef>
                  <a:spcPts val="145"/>
                </a:spcBef>
              </a:pPr>
              <a:r>
                <a:rPr lang="fr-FR" sz="2000" dirty="0">
                  <a:latin typeface="Arial MT"/>
                  <a:cs typeface="Arial MT"/>
                </a:rPr>
                <a:t>Les curseurs sont essentiels pour parcourir et traiter des ensembles de données volumineux de manière efficace.</a:t>
              </a:r>
            </a:p>
          </p:txBody>
        </p:sp>
      </p:grpSp>
      <p:sp>
        <p:nvSpPr>
          <p:cNvPr id="44" name="TextBox 43">
            <a:extLst>
              <a:ext uri="{FF2B5EF4-FFF2-40B4-BE49-F238E27FC236}">
                <a16:creationId xmlns:a16="http://schemas.microsoft.com/office/drawing/2014/main" id="{758BABEC-86D4-471F-B16D-5B6BDFBFC857}"/>
              </a:ext>
            </a:extLst>
          </p:cNvPr>
          <p:cNvSpPr txBox="1"/>
          <p:nvPr/>
        </p:nvSpPr>
        <p:spPr>
          <a:xfrm>
            <a:off x="114437" y="71519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Traitement avancé avec </a:t>
            </a:r>
            <a:r>
              <a:rPr lang="fr-FR" sz="3200" dirty="0" err="1">
                <a:latin typeface="Bahnschrift" panose="020B0502040204020203" pitchFamily="34" charset="0"/>
                <a:cs typeface="Aharoni" panose="02010803020104030203" pitchFamily="2" charset="-79"/>
              </a:rPr>
              <a:t>forEach</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45" name="Group 44">
            <a:extLst>
              <a:ext uri="{FF2B5EF4-FFF2-40B4-BE49-F238E27FC236}">
                <a16:creationId xmlns:a16="http://schemas.microsoft.com/office/drawing/2014/main" id="{D1F13A62-457E-46B6-96B3-30527722DF64}"/>
              </a:ext>
            </a:extLst>
          </p:cNvPr>
          <p:cNvGrpSpPr/>
          <p:nvPr/>
        </p:nvGrpSpPr>
        <p:grpSpPr>
          <a:xfrm>
            <a:off x="13424395" y="2490540"/>
            <a:ext cx="7329372" cy="3422206"/>
            <a:chOff x="4337545" y="2338140"/>
            <a:chExt cx="7329372" cy="3422206"/>
          </a:xfrm>
        </p:grpSpPr>
        <p:grpSp>
          <p:nvGrpSpPr>
            <p:cNvPr id="46" name="Group 45">
              <a:extLst>
                <a:ext uri="{FF2B5EF4-FFF2-40B4-BE49-F238E27FC236}">
                  <a16:creationId xmlns:a16="http://schemas.microsoft.com/office/drawing/2014/main" id="{742958C9-BCFA-4BEE-84AE-563A791A4643}"/>
                </a:ext>
              </a:extLst>
            </p:cNvPr>
            <p:cNvGrpSpPr/>
            <p:nvPr/>
          </p:nvGrpSpPr>
          <p:grpSpPr>
            <a:xfrm>
              <a:off x="4337545" y="2338140"/>
              <a:ext cx="7329372" cy="3422206"/>
              <a:chOff x="4203199" y="2547916"/>
              <a:chExt cx="5776201" cy="2870708"/>
            </a:xfrm>
          </p:grpSpPr>
          <p:sp>
            <p:nvSpPr>
              <p:cNvPr id="49" name="Rectangle: Rounded Corners 48">
                <a:extLst>
                  <a:ext uri="{FF2B5EF4-FFF2-40B4-BE49-F238E27FC236}">
                    <a16:creationId xmlns:a16="http://schemas.microsoft.com/office/drawing/2014/main" id="{D5FAF0A8-87D1-44E1-AD93-D71E211CC3A7}"/>
                  </a:ext>
                </a:extLst>
              </p:cNvPr>
              <p:cNvSpPr/>
              <p:nvPr/>
            </p:nvSpPr>
            <p:spPr>
              <a:xfrm rot="5400000">
                <a:off x="5655946" y="1095169"/>
                <a:ext cx="287070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0" name="TextBox 49">
                <a:extLst>
                  <a:ext uri="{FF2B5EF4-FFF2-40B4-BE49-F238E27FC236}">
                    <a16:creationId xmlns:a16="http://schemas.microsoft.com/office/drawing/2014/main" id="{E7676462-36E0-4CA3-B32A-2B6613984B40}"/>
                  </a:ext>
                </a:extLst>
              </p:cNvPr>
              <p:cNvSpPr txBox="1"/>
              <p:nvPr/>
            </p:nvSpPr>
            <p:spPr>
              <a:xfrm>
                <a:off x="4433512" y="2785228"/>
                <a:ext cx="5315576" cy="1239252"/>
              </a:xfrm>
              <a:prstGeom prst="rect">
                <a:avLst/>
              </a:prstGeom>
              <a:noFill/>
            </p:spPr>
            <p:txBody>
              <a:bodyPr wrap="square" rtlCol="0">
                <a:spAutoFit/>
              </a:bodyPr>
              <a:lstStyle/>
              <a:p>
                <a:pPr>
                  <a:buNone/>
                </a:pPr>
                <a:r>
                  <a:rPr lang="fr-FR" b="1" dirty="0">
                    <a:solidFill>
                      <a:srgbClr val="11D5FD"/>
                    </a:solidFill>
                  </a:rPr>
                  <a:t>Ajout de conditions</a:t>
                </a:r>
              </a:p>
              <a:p>
                <a:pPr>
                  <a:buNone/>
                </a:pPr>
                <a:endParaRPr lang="fr-FR" dirty="0">
                  <a:solidFill>
                    <a:schemeClr val="bg1"/>
                  </a:solidFill>
                </a:endParaRPr>
              </a:p>
              <a:p>
                <a:r>
                  <a:rPr lang="fr-FR" dirty="0">
                    <a:solidFill>
                      <a:schemeClr val="bg1"/>
                    </a:solidFill>
                  </a:rPr>
                  <a:t>Permet d’intégrer des filtres et des traitements spécifiques à chaque document.</a:t>
                </a:r>
              </a:p>
              <a:p>
                <a:r>
                  <a:rPr lang="fr-FR" b="1" dirty="0"/>
                  <a:t>📝 Syntaxe :</a:t>
                </a:r>
              </a:p>
            </p:txBody>
          </p:sp>
        </p:grpSp>
        <p:sp>
          <p:nvSpPr>
            <p:cNvPr id="47" name="Freeform 9">
              <a:extLst>
                <a:ext uri="{FF2B5EF4-FFF2-40B4-BE49-F238E27FC236}">
                  <a16:creationId xmlns:a16="http://schemas.microsoft.com/office/drawing/2014/main" id="{210C2126-448F-4C1E-900B-DC3036EA0AF6}"/>
                </a:ext>
              </a:extLst>
            </p:cNvPr>
            <p:cNvSpPr/>
            <p:nvPr/>
          </p:nvSpPr>
          <p:spPr>
            <a:xfrm>
              <a:off x="5924550" y="4095993"/>
              <a:ext cx="4483100" cy="1391622"/>
            </a:xfrm>
            <a:custGeom>
              <a:avLst/>
              <a:gdLst/>
              <a:ahLst/>
              <a:cxnLst/>
              <a:rect l="l" t="t" r="r" b="b"/>
              <a:pathLst>
                <a:path w="10446659" h="3269278">
                  <a:moveTo>
                    <a:pt x="0" y="0"/>
                  </a:moveTo>
                  <a:lnTo>
                    <a:pt x="10446659" y="0"/>
                  </a:lnTo>
                  <a:lnTo>
                    <a:pt x="10446659" y="3269278"/>
                  </a:lnTo>
                  <a:lnTo>
                    <a:pt x="0" y="3269278"/>
                  </a:lnTo>
                  <a:lnTo>
                    <a:pt x="0" y="0"/>
                  </a:lnTo>
                  <a:close/>
                </a:path>
              </a:pathLst>
            </a:custGeom>
            <a:blipFill>
              <a:blip r:embed="rId6"/>
              <a:stretch>
                <a:fillRect/>
              </a:stretch>
            </a:blipFill>
          </p:spPr>
        </p:sp>
        <p:sp>
          <p:nvSpPr>
            <p:cNvPr id="48" name="Rectangle: Rounded Corners 47">
              <a:extLst>
                <a:ext uri="{FF2B5EF4-FFF2-40B4-BE49-F238E27FC236}">
                  <a16:creationId xmlns:a16="http://schemas.microsoft.com/office/drawing/2014/main" id="{8564F697-80BE-4207-B059-74BF41BF58AA}"/>
                </a:ext>
              </a:extLst>
            </p:cNvPr>
            <p:cNvSpPr/>
            <p:nvPr/>
          </p:nvSpPr>
          <p:spPr>
            <a:xfrm rot="16200000">
              <a:off x="7475786" y="2485901"/>
              <a:ext cx="1391622" cy="4611806"/>
            </a:xfrm>
            <a:prstGeom prst="roundRect">
              <a:avLst/>
            </a:prstGeom>
            <a:noFill/>
            <a:ln w="133350">
              <a:gradFill>
                <a:gsLst>
                  <a:gs pos="52000">
                    <a:srgbClr val="015580"/>
                  </a:gs>
                  <a:gs pos="0">
                    <a:srgbClr val="01315D"/>
                  </a:gs>
                  <a:gs pos="100000">
                    <a:srgbClr val="048FB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Tree>
    <p:extLst>
      <p:ext uri="{BB962C8B-B14F-4D97-AF65-F5344CB8AC3E}">
        <p14:creationId xmlns:p14="http://schemas.microsoft.com/office/powerpoint/2010/main" val="37537563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70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900" fill="hold"/>
                                        <p:tgtEl>
                                          <p:spTgt spid="28"/>
                                        </p:tgtEl>
                                        <p:attrNameLst>
                                          <p:attrName>ppt_x</p:attrName>
                                        </p:attrNameLst>
                                      </p:cBhvr>
                                      <p:tavLst>
                                        <p:tav tm="0">
                                          <p:val>
                                            <p:strVal val="0-#ppt_w/2"/>
                                          </p:val>
                                        </p:tav>
                                        <p:tav tm="100000">
                                          <p:val>
                                            <p:strVal val="#ppt_x"/>
                                          </p:val>
                                        </p:tav>
                                      </p:tavLst>
                                    </p:anim>
                                    <p:anim calcmode="lin" valueType="num">
                                      <p:cBhvr additive="base">
                                        <p:cTn id="8" dur="900" fill="hold"/>
                                        <p:tgtEl>
                                          <p:spTgt spid="2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1000" fill="hold"/>
                                        <p:tgtEl>
                                          <p:spTgt spid="29"/>
                                        </p:tgtEl>
                                        <p:attrNameLst>
                                          <p:attrName>ppt_x</p:attrName>
                                        </p:attrNameLst>
                                      </p:cBhvr>
                                      <p:tavLst>
                                        <p:tav tm="0">
                                          <p:val>
                                            <p:strVal val="0-#ppt_w/2"/>
                                          </p:val>
                                        </p:tav>
                                        <p:tav tm="100000">
                                          <p:val>
                                            <p:strVal val="#ppt_x"/>
                                          </p:val>
                                        </p:tav>
                                      </p:tavLst>
                                    </p:anim>
                                    <p:anim calcmode="lin" valueType="num">
                                      <p:cBhvr additive="base">
                                        <p:cTn id="12" dur="10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8" y="373527"/>
            <a:ext cx="6221741" cy="945297"/>
            <a:chOff x="171451" y="800785"/>
            <a:chExt cx="9819854" cy="945297"/>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Parcours des données avec les curseurs</a:t>
              </a:r>
              <a:endParaRPr lang="fr-MA" sz="2400" dirty="0">
                <a:solidFill>
                  <a:schemeClr val="tx1">
                    <a:lumMod val="75000"/>
                    <a:lumOff val="25000"/>
                  </a:schemeClr>
                </a:solidFill>
                <a:latin typeface="Fira Sans" panose="020B0503050000020004" pitchFamily="34" charset="0"/>
              </a:endParaRPr>
            </a:p>
          </p:txBody>
        </p:sp>
      </p:grpSp>
      <p:sp>
        <p:nvSpPr>
          <p:cNvPr id="19" name="TextBox 18">
            <a:extLst>
              <a:ext uri="{FF2B5EF4-FFF2-40B4-BE49-F238E27FC236}">
                <a16:creationId xmlns:a16="http://schemas.microsoft.com/office/drawing/2014/main" id="{9A562F95-C8C1-4D0A-A8E8-0979107AA40D}"/>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Traitement avancé avec </a:t>
            </a:r>
            <a:r>
              <a:rPr lang="fr-FR" sz="3200" dirty="0" err="1">
                <a:latin typeface="Bahnschrift" panose="020B0502040204020203" pitchFamily="34" charset="0"/>
                <a:cs typeface="Aharoni" panose="02010803020104030203" pitchFamily="2" charset="-79"/>
              </a:rPr>
              <a:t>forEach</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5" name="Group 4">
            <a:extLst>
              <a:ext uri="{FF2B5EF4-FFF2-40B4-BE49-F238E27FC236}">
                <a16:creationId xmlns:a16="http://schemas.microsoft.com/office/drawing/2014/main" id="{A4AD065B-8286-4C0B-8378-78E61AEAADA1}"/>
              </a:ext>
            </a:extLst>
          </p:cNvPr>
          <p:cNvGrpSpPr/>
          <p:nvPr/>
        </p:nvGrpSpPr>
        <p:grpSpPr>
          <a:xfrm>
            <a:off x="4337545" y="2338140"/>
            <a:ext cx="7329372" cy="3422206"/>
            <a:chOff x="4337545" y="2338140"/>
            <a:chExt cx="7329372" cy="3422206"/>
          </a:xfrm>
        </p:grpSpPr>
        <p:grpSp>
          <p:nvGrpSpPr>
            <p:cNvPr id="20" name="Group 19">
              <a:extLst>
                <a:ext uri="{FF2B5EF4-FFF2-40B4-BE49-F238E27FC236}">
                  <a16:creationId xmlns:a16="http://schemas.microsoft.com/office/drawing/2014/main" id="{C2CC840D-119C-4F4E-83D2-25FDF238DA10}"/>
                </a:ext>
              </a:extLst>
            </p:cNvPr>
            <p:cNvGrpSpPr/>
            <p:nvPr/>
          </p:nvGrpSpPr>
          <p:grpSpPr>
            <a:xfrm>
              <a:off x="4337545" y="2338140"/>
              <a:ext cx="7329372" cy="3422206"/>
              <a:chOff x="4203199" y="2547916"/>
              <a:chExt cx="5776201" cy="2870708"/>
            </a:xfrm>
          </p:grpSpPr>
          <p:sp>
            <p:nvSpPr>
              <p:cNvPr id="21" name="Rectangle: Rounded Corners 20">
                <a:extLst>
                  <a:ext uri="{FF2B5EF4-FFF2-40B4-BE49-F238E27FC236}">
                    <a16:creationId xmlns:a16="http://schemas.microsoft.com/office/drawing/2014/main" id="{C1ED186B-027D-4023-8E60-BFCFF9094B2F}"/>
                  </a:ext>
                </a:extLst>
              </p:cNvPr>
              <p:cNvSpPr/>
              <p:nvPr/>
            </p:nvSpPr>
            <p:spPr>
              <a:xfrm rot="5400000">
                <a:off x="5655946" y="1095169"/>
                <a:ext cx="287070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3FD82E92-8F60-4E0D-919F-8BE70424EFAE}"/>
                  </a:ext>
                </a:extLst>
              </p:cNvPr>
              <p:cNvSpPr txBox="1"/>
              <p:nvPr/>
            </p:nvSpPr>
            <p:spPr>
              <a:xfrm>
                <a:off x="4433512" y="2785228"/>
                <a:ext cx="5315576" cy="1239252"/>
              </a:xfrm>
              <a:prstGeom prst="rect">
                <a:avLst/>
              </a:prstGeom>
              <a:noFill/>
            </p:spPr>
            <p:txBody>
              <a:bodyPr wrap="square" rtlCol="0">
                <a:spAutoFit/>
              </a:bodyPr>
              <a:lstStyle/>
              <a:p>
                <a:pPr>
                  <a:buNone/>
                </a:pPr>
                <a:r>
                  <a:rPr lang="fr-FR" b="1" dirty="0">
                    <a:solidFill>
                      <a:srgbClr val="11D5FD"/>
                    </a:solidFill>
                  </a:rPr>
                  <a:t>Ajout de conditions</a:t>
                </a:r>
              </a:p>
              <a:p>
                <a:pPr>
                  <a:buNone/>
                </a:pPr>
                <a:endParaRPr lang="fr-FR" dirty="0">
                  <a:solidFill>
                    <a:schemeClr val="bg1"/>
                  </a:solidFill>
                </a:endParaRPr>
              </a:p>
              <a:p>
                <a:r>
                  <a:rPr lang="fr-FR" dirty="0">
                    <a:solidFill>
                      <a:schemeClr val="bg1"/>
                    </a:solidFill>
                  </a:rPr>
                  <a:t>Permet d’intégrer des filtres et des traitements spécifiques à chaque document.</a:t>
                </a:r>
              </a:p>
              <a:p>
                <a:r>
                  <a:rPr lang="fr-FR" b="1" dirty="0"/>
                  <a:t>📝 Syntaxe :</a:t>
                </a:r>
              </a:p>
            </p:txBody>
          </p:sp>
        </p:grpSp>
        <p:sp>
          <p:nvSpPr>
            <p:cNvPr id="23" name="Freeform 9">
              <a:extLst>
                <a:ext uri="{FF2B5EF4-FFF2-40B4-BE49-F238E27FC236}">
                  <a16:creationId xmlns:a16="http://schemas.microsoft.com/office/drawing/2014/main" id="{01CB4CF0-37A0-423F-905B-ACAB75789710}"/>
                </a:ext>
              </a:extLst>
            </p:cNvPr>
            <p:cNvSpPr/>
            <p:nvPr/>
          </p:nvSpPr>
          <p:spPr>
            <a:xfrm>
              <a:off x="5924550" y="4095993"/>
              <a:ext cx="4483100" cy="1391622"/>
            </a:xfrm>
            <a:custGeom>
              <a:avLst/>
              <a:gdLst/>
              <a:ahLst/>
              <a:cxnLst/>
              <a:rect l="l" t="t" r="r" b="b"/>
              <a:pathLst>
                <a:path w="10446659" h="3269278">
                  <a:moveTo>
                    <a:pt x="0" y="0"/>
                  </a:moveTo>
                  <a:lnTo>
                    <a:pt x="10446659" y="0"/>
                  </a:lnTo>
                  <a:lnTo>
                    <a:pt x="10446659" y="3269278"/>
                  </a:lnTo>
                  <a:lnTo>
                    <a:pt x="0" y="3269278"/>
                  </a:lnTo>
                  <a:lnTo>
                    <a:pt x="0" y="0"/>
                  </a:lnTo>
                  <a:close/>
                </a:path>
              </a:pathLst>
            </a:custGeom>
            <a:blipFill>
              <a:blip r:embed="rId3"/>
              <a:stretch>
                <a:fillRect/>
              </a:stretch>
            </a:blipFill>
          </p:spPr>
        </p:sp>
        <p:sp>
          <p:nvSpPr>
            <p:cNvPr id="3" name="Rectangle: Rounded Corners 2">
              <a:extLst>
                <a:ext uri="{FF2B5EF4-FFF2-40B4-BE49-F238E27FC236}">
                  <a16:creationId xmlns:a16="http://schemas.microsoft.com/office/drawing/2014/main" id="{71058486-74B7-4565-8C23-E9953C0EC021}"/>
                </a:ext>
              </a:extLst>
            </p:cNvPr>
            <p:cNvSpPr/>
            <p:nvPr/>
          </p:nvSpPr>
          <p:spPr>
            <a:xfrm rot="16200000">
              <a:off x="7475786" y="2485901"/>
              <a:ext cx="1391622" cy="4611806"/>
            </a:xfrm>
            <a:prstGeom prst="roundRect">
              <a:avLst/>
            </a:prstGeom>
            <a:noFill/>
            <a:ln w="133350">
              <a:gradFill>
                <a:gsLst>
                  <a:gs pos="52000">
                    <a:srgbClr val="015580"/>
                  </a:gs>
                  <a:gs pos="0">
                    <a:srgbClr val="01315D"/>
                  </a:gs>
                  <a:gs pos="100000">
                    <a:srgbClr val="048FB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grpSp>
        <p:nvGrpSpPr>
          <p:cNvPr id="26" name="Group 25">
            <a:extLst>
              <a:ext uri="{FF2B5EF4-FFF2-40B4-BE49-F238E27FC236}">
                <a16:creationId xmlns:a16="http://schemas.microsoft.com/office/drawing/2014/main" id="{5B159C3E-10CA-48A7-A5E6-5911EE8765DA}"/>
              </a:ext>
            </a:extLst>
          </p:cNvPr>
          <p:cNvGrpSpPr/>
          <p:nvPr/>
        </p:nvGrpSpPr>
        <p:grpSpPr>
          <a:xfrm>
            <a:off x="926960" y="2241662"/>
            <a:ext cx="2445977" cy="2438740"/>
            <a:chOff x="926960" y="2241662"/>
            <a:chExt cx="2445977" cy="2438740"/>
          </a:xfrm>
        </p:grpSpPr>
        <p:grpSp>
          <p:nvGrpSpPr>
            <p:cNvPr id="27" name="Group 26">
              <a:extLst>
                <a:ext uri="{FF2B5EF4-FFF2-40B4-BE49-F238E27FC236}">
                  <a16:creationId xmlns:a16="http://schemas.microsoft.com/office/drawing/2014/main" id="{99BFFC04-C936-42BF-9E11-DB724AF77894}"/>
                </a:ext>
              </a:extLst>
            </p:cNvPr>
            <p:cNvGrpSpPr/>
            <p:nvPr/>
          </p:nvGrpSpPr>
          <p:grpSpPr>
            <a:xfrm>
              <a:off x="926960" y="2241662"/>
              <a:ext cx="2445977" cy="2438740"/>
              <a:chOff x="926960" y="2241662"/>
              <a:chExt cx="2445977" cy="2438740"/>
            </a:xfrm>
          </p:grpSpPr>
          <p:pic>
            <p:nvPicPr>
              <p:cNvPr id="29" name="Picture 28">
                <a:extLst>
                  <a:ext uri="{FF2B5EF4-FFF2-40B4-BE49-F238E27FC236}">
                    <a16:creationId xmlns:a16="http://schemas.microsoft.com/office/drawing/2014/main" id="{5C5DE205-6DFC-4684-AF00-DC215E7463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0" name="Oval 29">
                <a:extLst>
                  <a:ext uri="{FF2B5EF4-FFF2-40B4-BE49-F238E27FC236}">
                    <a16:creationId xmlns:a16="http://schemas.microsoft.com/office/drawing/2014/main" id="{82B9CFE8-20CF-446E-A6D8-1FD6B534328F}"/>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28" name="Picture 27">
              <a:extLst>
                <a:ext uri="{FF2B5EF4-FFF2-40B4-BE49-F238E27FC236}">
                  <a16:creationId xmlns:a16="http://schemas.microsoft.com/office/drawing/2014/main" id="{74999FA7-DA35-4822-B704-0AF7C6525B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02332" y="3514373"/>
              <a:ext cx="1077218" cy="1077218"/>
            </a:xfrm>
            <a:prstGeom prst="rect">
              <a:avLst/>
            </a:prstGeom>
          </p:spPr>
        </p:pic>
      </p:grpSp>
      <p:sp>
        <p:nvSpPr>
          <p:cNvPr id="39" name="TextBox 38">
            <a:extLst>
              <a:ext uri="{FF2B5EF4-FFF2-40B4-BE49-F238E27FC236}">
                <a16:creationId xmlns:a16="http://schemas.microsoft.com/office/drawing/2014/main" id="{29F394C0-0F3A-4D61-A122-BF70EDB2E45E}"/>
              </a:ext>
            </a:extLst>
          </p:cNvPr>
          <p:cNvSpPr txBox="1"/>
          <p:nvPr/>
        </p:nvSpPr>
        <p:spPr>
          <a:xfrm>
            <a:off x="477739" y="97706"/>
            <a:ext cx="1263650" cy="1323439"/>
          </a:xfrm>
          <a:prstGeom prst="rect">
            <a:avLst/>
          </a:prstGeom>
          <a:noFill/>
        </p:spPr>
        <p:txBody>
          <a:bodyPr wrap="square" rtlCol="0">
            <a:spAutoFit/>
          </a:bodyPr>
          <a:lstStyle/>
          <a:p>
            <a:r>
              <a:rPr lang="fr-MA" sz="8000" b="1" dirty="0">
                <a:solidFill>
                  <a:schemeClr val="bg1"/>
                </a:solidFill>
              </a:rPr>
              <a:t>4</a:t>
            </a:r>
          </a:p>
        </p:txBody>
      </p:sp>
      <p:grpSp>
        <p:nvGrpSpPr>
          <p:cNvPr id="40" name="Group 39">
            <a:extLst>
              <a:ext uri="{FF2B5EF4-FFF2-40B4-BE49-F238E27FC236}">
                <a16:creationId xmlns:a16="http://schemas.microsoft.com/office/drawing/2014/main" id="{2E17A0B8-6A87-439C-8C2B-89979B5DBB43}"/>
              </a:ext>
            </a:extLst>
          </p:cNvPr>
          <p:cNvGrpSpPr/>
          <p:nvPr/>
        </p:nvGrpSpPr>
        <p:grpSpPr>
          <a:xfrm>
            <a:off x="-1579007" y="-1620000"/>
            <a:ext cx="3320396" cy="3240000"/>
            <a:chOff x="-1731407" y="-1772400"/>
            <a:chExt cx="3320396" cy="3240000"/>
          </a:xfrm>
        </p:grpSpPr>
        <p:sp>
          <p:nvSpPr>
            <p:cNvPr id="41" name="Oval 40">
              <a:extLst>
                <a:ext uri="{FF2B5EF4-FFF2-40B4-BE49-F238E27FC236}">
                  <a16:creationId xmlns:a16="http://schemas.microsoft.com/office/drawing/2014/main" id="{1CDD2130-7A9C-46AD-B042-CC650321A500}"/>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2" name="TextBox 41">
              <a:extLst>
                <a:ext uri="{FF2B5EF4-FFF2-40B4-BE49-F238E27FC236}">
                  <a16:creationId xmlns:a16="http://schemas.microsoft.com/office/drawing/2014/main" id="{7A0B1E7F-E7D1-40B2-A494-9F095CB92BA7}"/>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4</a:t>
              </a:r>
            </a:p>
          </p:txBody>
        </p:sp>
      </p:grpSp>
      <p:sp>
        <p:nvSpPr>
          <p:cNvPr id="24" name="TextBox 23">
            <a:extLst>
              <a:ext uri="{FF2B5EF4-FFF2-40B4-BE49-F238E27FC236}">
                <a16:creationId xmlns:a16="http://schemas.microsoft.com/office/drawing/2014/main" id="{E49B5A8B-EB18-4140-857D-A2C5958E738A}"/>
              </a:ext>
            </a:extLst>
          </p:cNvPr>
          <p:cNvSpPr txBox="1"/>
          <p:nvPr/>
        </p:nvSpPr>
        <p:spPr>
          <a:xfrm>
            <a:off x="-7162663" y="465644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Parcourir les données avec </a:t>
            </a:r>
            <a:r>
              <a:rPr lang="fr-FR" sz="3200" dirty="0" err="1">
                <a:latin typeface="Bahnschrift" panose="020B0502040204020203" pitchFamily="34" charset="0"/>
                <a:cs typeface="Aharoni" panose="02010803020104030203" pitchFamily="2" charset="-79"/>
              </a:rPr>
              <a:t>forEach</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48" name="Group 47">
            <a:extLst>
              <a:ext uri="{FF2B5EF4-FFF2-40B4-BE49-F238E27FC236}">
                <a16:creationId xmlns:a16="http://schemas.microsoft.com/office/drawing/2014/main" id="{A1B1953A-1D56-4BF7-9552-F24BC07CDB59}"/>
              </a:ext>
            </a:extLst>
          </p:cNvPr>
          <p:cNvGrpSpPr/>
          <p:nvPr/>
        </p:nvGrpSpPr>
        <p:grpSpPr>
          <a:xfrm>
            <a:off x="4337545" y="11244937"/>
            <a:ext cx="7329372" cy="3422206"/>
            <a:chOff x="4203199" y="2547916"/>
            <a:chExt cx="5776201" cy="2870708"/>
          </a:xfrm>
        </p:grpSpPr>
        <p:sp>
          <p:nvSpPr>
            <p:cNvPr id="49" name="Rectangle: Rounded Corners 48">
              <a:extLst>
                <a:ext uri="{FF2B5EF4-FFF2-40B4-BE49-F238E27FC236}">
                  <a16:creationId xmlns:a16="http://schemas.microsoft.com/office/drawing/2014/main" id="{052BEFA7-55A5-4BBE-9792-B1522C5EC728}"/>
                </a:ext>
              </a:extLst>
            </p:cNvPr>
            <p:cNvSpPr/>
            <p:nvPr/>
          </p:nvSpPr>
          <p:spPr>
            <a:xfrm rot="5400000">
              <a:off x="5655946" y="1095169"/>
              <a:ext cx="287070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0" name="TextBox 49">
              <a:extLst>
                <a:ext uri="{FF2B5EF4-FFF2-40B4-BE49-F238E27FC236}">
                  <a16:creationId xmlns:a16="http://schemas.microsoft.com/office/drawing/2014/main" id="{CF8CB23B-FB1E-47D9-8C1A-BCC36F5F1DE7}"/>
                </a:ext>
              </a:extLst>
            </p:cNvPr>
            <p:cNvSpPr txBox="1"/>
            <p:nvPr/>
          </p:nvSpPr>
          <p:spPr>
            <a:xfrm>
              <a:off x="4433512" y="2785228"/>
              <a:ext cx="5315576" cy="2401051"/>
            </a:xfrm>
            <a:prstGeom prst="rect">
              <a:avLst/>
            </a:prstGeom>
            <a:noFill/>
          </p:spPr>
          <p:txBody>
            <a:bodyPr wrap="square" rtlCol="0">
              <a:spAutoFit/>
            </a:bodyPr>
            <a:lstStyle/>
            <a:p>
              <a:pPr>
                <a:buNone/>
              </a:pPr>
              <a:r>
                <a:rPr lang="fr-FR" b="1" dirty="0">
                  <a:solidFill>
                    <a:srgbClr val="11D5FD"/>
                  </a:solidFill>
                </a:rPr>
                <a:t>Principe de </a:t>
              </a:r>
              <a:r>
                <a:rPr lang="fr-FR" b="1" dirty="0" err="1">
                  <a:solidFill>
                    <a:srgbClr val="11D5FD"/>
                  </a:solidFill>
                </a:rPr>
                <a:t>forEach</a:t>
              </a:r>
              <a:r>
                <a:rPr lang="fr-FR" b="1" dirty="0">
                  <a:solidFill>
                    <a:srgbClr val="11D5FD"/>
                  </a:solidFill>
                </a:rPr>
                <a:t>()</a:t>
              </a:r>
            </a:p>
            <a:p>
              <a:pPr>
                <a:buNone/>
              </a:pPr>
              <a:endParaRPr lang="fr-FR" dirty="0">
                <a:solidFill>
                  <a:schemeClr val="bg1"/>
                </a:solidFill>
              </a:endParaRPr>
            </a:p>
            <a:p>
              <a:r>
                <a:rPr lang="fr-FR" dirty="0">
                  <a:solidFill>
                    <a:schemeClr val="bg1"/>
                  </a:solidFill>
                </a:rPr>
                <a:t>Applique une fonction à chaque document du résultat d’une requête.</a:t>
              </a:r>
            </a:p>
            <a:p>
              <a:r>
                <a:rPr lang="fr-FR" dirty="0">
                  <a:solidFill>
                    <a:schemeClr val="bg1"/>
                  </a:solidFill>
                </a:rPr>
                <a:t>Utile pour parcourir les documents d'une collection.</a:t>
              </a:r>
            </a:p>
            <a:p>
              <a:r>
                <a:rPr lang="fr-FR" b="1" dirty="0"/>
                <a:t>📝 Syntaxe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a:t>
              </a:r>
              <a:r>
                <a:rPr lang="fr-FR" b="1" dirty="0" err="1">
                  <a:solidFill>
                    <a:schemeClr val="bg1"/>
                  </a:solidFill>
                  <a:cs typeface="Dubai" panose="020B0503030403030204" pitchFamily="34" charset="-78"/>
                </a:rPr>
                <a:t>forEach</a:t>
              </a:r>
              <a:r>
                <a:rPr lang="fr-FR" b="1" dirty="0">
                  <a:solidFill>
                    <a:schemeClr val="bg1"/>
                  </a:solidFill>
                  <a:cs typeface="Dubai" panose="020B0503030403030204" pitchFamily="34" charset="-78"/>
                </a:rPr>
                <a:t>(</a:t>
              </a:r>
              <a:r>
                <a:rPr lang="fr-FR" b="1" dirty="0" err="1">
                  <a:solidFill>
                    <a:schemeClr val="bg1"/>
                  </a:solidFill>
                  <a:cs typeface="Dubai" panose="020B0503030403030204" pitchFamily="34" charset="-78"/>
                </a:rPr>
                <a:t>function</a:t>
              </a:r>
              <a:r>
                <a:rPr lang="fr-FR" b="1" dirty="0">
                  <a:solidFill>
                    <a:schemeClr val="bg1"/>
                  </a:solidFill>
                  <a:cs typeface="Dubai" panose="020B0503030403030204" pitchFamily="34" charset="-78"/>
                </a:rPr>
                <a:t>(doc)) {</a:t>
              </a:r>
            </a:p>
            <a:p>
              <a:pPr lvl="1"/>
              <a:r>
                <a:rPr lang="fr-FR" b="1" dirty="0">
                  <a:solidFill>
                    <a:schemeClr val="bg1"/>
                  </a:solidFill>
                  <a:cs typeface="Dubai" panose="020B0503030403030204" pitchFamily="34" charset="-78"/>
                </a:rPr>
                <a:t>    // Traitement sur chaque document</a:t>
              </a:r>
            </a:p>
            <a:p>
              <a:pPr lvl="1"/>
              <a:r>
                <a:rPr lang="fr-FR" b="1" dirty="0">
                  <a:solidFill>
                    <a:schemeClr val="bg1"/>
                  </a:solidFill>
                </a:rPr>
                <a:t>});</a:t>
              </a:r>
              <a:endParaRPr lang="fr-FR" dirty="0">
                <a:solidFill>
                  <a:schemeClr val="bg1"/>
                </a:solidFill>
              </a:endParaRPr>
            </a:p>
            <a:p>
              <a:r>
                <a:rPr lang="fr-FR" b="1" dirty="0"/>
                <a:t>📌 Exemple :</a:t>
              </a:r>
            </a:p>
            <a:p>
              <a:pPr lvl="1"/>
              <a:r>
                <a:rPr lang="fr-FR" b="1" dirty="0" err="1">
                  <a:solidFill>
                    <a:schemeClr val="bg1"/>
                  </a:solidFill>
                </a:rPr>
                <a:t>Db.mycollection.find</a:t>
              </a:r>
              <a:r>
                <a:rPr lang="fr-FR" b="1" dirty="0">
                  <a:solidFill>
                    <a:schemeClr val="bg1"/>
                  </a:solidFill>
                </a:rPr>
                <a:t>().</a:t>
              </a:r>
              <a:r>
                <a:rPr lang="fr-FR" b="1" dirty="0" err="1">
                  <a:solidFill>
                    <a:schemeClr val="bg1"/>
                  </a:solidFill>
                </a:rPr>
                <a:t>forEach</a:t>
              </a:r>
              <a:r>
                <a:rPr lang="fr-FR" b="1" dirty="0">
                  <a:solidFill>
                    <a:schemeClr val="bg1"/>
                  </a:solidFill>
                </a:rPr>
                <a:t>(doc =&gt; </a:t>
              </a:r>
              <a:r>
                <a:rPr lang="fr-FR" b="1" dirty="0" err="1">
                  <a:solidFill>
                    <a:schemeClr val="bg1"/>
                  </a:solidFill>
                </a:rPr>
                <a:t>printjson</a:t>
              </a:r>
              <a:r>
                <a:rPr lang="fr-FR" b="1" dirty="0">
                  <a:solidFill>
                    <a:schemeClr val="bg1"/>
                  </a:solidFill>
                </a:rPr>
                <a:t>(doc));</a:t>
              </a:r>
            </a:p>
          </p:txBody>
        </p:sp>
      </p:grpSp>
      <p:grpSp>
        <p:nvGrpSpPr>
          <p:cNvPr id="52" name="Group 51">
            <a:extLst>
              <a:ext uri="{FF2B5EF4-FFF2-40B4-BE49-F238E27FC236}">
                <a16:creationId xmlns:a16="http://schemas.microsoft.com/office/drawing/2014/main" id="{0EFDFBD9-817A-4484-817E-F30EE1EE6111}"/>
              </a:ext>
            </a:extLst>
          </p:cNvPr>
          <p:cNvGrpSpPr/>
          <p:nvPr/>
        </p:nvGrpSpPr>
        <p:grpSpPr>
          <a:xfrm>
            <a:off x="13393060" y="2338142"/>
            <a:ext cx="7329372" cy="3422207"/>
            <a:chOff x="4337545" y="2338142"/>
            <a:chExt cx="7329372" cy="3422207"/>
          </a:xfrm>
        </p:grpSpPr>
        <p:grpSp>
          <p:nvGrpSpPr>
            <p:cNvPr id="53" name="Group 52">
              <a:extLst>
                <a:ext uri="{FF2B5EF4-FFF2-40B4-BE49-F238E27FC236}">
                  <a16:creationId xmlns:a16="http://schemas.microsoft.com/office/drawing/2014/main" id="{1E84F9F5-7379-4837-A4EC-5EC5E617DDEA}"/>
                </a:ext>
              </a:extLst>
            </p:cNvPr>
            <p:cNvGrpSpPr/>
            <p:nvPr/>
          </p:nvGrpSpPr>
          <p:grpSpPr>
            <a:xfrm>
              <a:off x="4337545" y="2338142"/>
              <a:ext cx="7329372" cy="3422207"/>
              <a:chOff x="4203199" y="2547918"/>
              <a:chExt cx="5776201" cy="2870709"/>
            </a:xfrm>
          </p:grpSpPr>
          <p:sp>
            <p:nvSpPr>
              <p:cNvPr id="57" name="Rectangle: Rounded Corners 56">
                <a:extLst>
                  <a:ext uri="{FF2B5EF4-FFF2-40B4-BE49-F238E27FC236}">
                    <a16:creationId xmlns:a16="http://schemas.microsoft.com/office/drawing/2014/main" id="{E07A54FA-6BFF-4798-AA16-A20359488286}"/>
                  </a:ext>
                </a:extLst>
              </p:cNvPr>
              <p:cNvSpPr/>
              <p:nvPr/>
            </p:nvSpPr>
            <p:spPr>
              <a:xfrm rot="5400000">
                <a:off x="5655945" y="1095172"/>
                <a:ext cx="2870709"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8" name="TextBox 57">
                <a:extLst>
                  <a:ext uri="{FF2B5EF4-FFF2-40B4-BE49-F238E27FC236}">
                    <a16:creationId xmlns:a16="http://schemas.microsoft.com/office/drawing/2014/main" id="{128EEEBC-D4F8-45CF-8C9E-F7B48EC314FC}"/>
                  </a:ext>
                </a:extLst>
              </p:cNvPr>
              <p:cNvSpPr txBox="1"/>
              <p:nvPr/>
            </p:nvSpPr>
            <p:spPr>
              <a:xfrm>
                <a:off x="4433512" y="2785228"/>
                <a:ext cx="5315576" cy="2401051"/>
              </a:xfrm>
              <a:prstGeom prst="rect">
                <a:avLst/>
              </a:prstGeom>
              <a:noFill/>
            </p:spPr>
            <p:txBody>
              <a:bodyPr wrap="square" rtlCol="0">
                <a:spAutoFit/>
              </a:bodyPr>
              <a:lstStyle/>
              <a:p>
                <a:pPr>
                  <a:buNone/>
                </a:pPr>
                <a:r>
                  <a:rPr lang="fr-FR" b="1" dirty="0"/>
                  <a:t>📌 Exemple :</a:t>
                </a:r>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r>
                  <a:rPr lang="fr-FR" b="1" dirty="0"/>
                  <a:t>🧐 Explication :</a:t>
                </a:r>
              </a:p>
              <a:p>
                <a:pPr lvl="1"/>
                <a:r>
                  <a:rPr lang="fr-FR" b="1" dirty="0">
                    <a:solidFill>
                      <a:schemeClr val="bg1"/>
                    </a:solidFill>
                  </a:rPr>
                  <a:t>Ce code affiche uniquement les documents où l'âge est supérieur à 30.</a:t>
                </a:r>
                <a:endParaRPr lang="fr-FR" dirty="0">
                  <a:solidFill>
                    <a:schemeClr val="bg1"/>
                  </a:solidFill>
                </a:endParaRPr>
              </a:p>
            </p:txBody>
          </p:sp>
        </p:grpSp>
        <p:sp>
          <p:nvSpPr>
            <p:cNvPr id="55" name="Freeform 10">
              <a:extLst>
                <a:ext uri="{FF2B5EF4-FFF2-40B4-BE49-F238E27FC236}">
                  <a16:creationId xmlns:a16="http://schemas.microsoft.com/office/drawing/2014/main" id="{2CDB7607-1743-4C86-8759-2FDAE0B69821}"/>
                </a:ext>
              </a:extLst>
            </p:cNvPr>
            <p:cNvSpPr/>
            <p:nvPr/>
          </p:nvSpPr>
          <p:spPr>
            <a:xfrm>
              <a:off x="5188531" y="3099852"/>
              <a:ext cx="4483100" cy="1383918"/>
            </a:xfrm>
            <a:custGeom>
              <a:avLst/>
              <a:gdLst/>
              <a:ahLst/>
              <a:cxnLst/>
              <a:rect l="l" t="t" r="r" b="b"/>
              <a:pathLst>
                <a:path w="10633193" h="3040566">
                  <a:moveTo>
                    <a:pt x="0" y="0"/>
                  </a:moveTo>
                  <a:lnTo>
                    <a:pt x="10633194" y="0"/>
                  </a:lnTo>
                  <a:lnTo>
                    <a:pt x="10633194" y="3040566"/>
                  </a:lnTo>
                  <a:lnTo>
                    <a:pt x="0" y="3040566"/>
                  </a:lnTo>
                  <a:lnTo>
                    <a:pt x="0" y="0"/>
                  </a:lnTo>
                  <a:close/>
                </a:path>
              </a:pathLst>
            </a:custGeom>
            <a:blipFill>
              <a:blip r:embed="rId6"/>
              <a:stretch>
                <a:fillRect/>
              </a:stretch>
            </a:blipFill>
          </p:spPr>
        </p:sp>
        <p:sp>
          <p:nvSpPr>
            <p:cNvPr id="56" name="Rectangle: Rounded Corners 55">
              <a:extLst>
                <a:ext uri="{FF2B5EF4-FFF2-40B4-BE49-F238E27FC236}">
                  <a16:creationId xmlns:a16="http://schemas.microsoft.com/office/drawing/2014/main" id="{B7C448B8-584C-4AE1-8C79-713203AB5736}"/>
                </a:ext>
              </a:extLst>
            </p:cNvPr>
            <p:cNvSpPr/>
            <p:nvPr/>
          </p:nvSpPr>
          <p:spPr>
            <a:xfrm rot="16200000">
              <a:off x="6739767" y="1471491"/>
              <a:ext cx="1391622" cy="4611806"/>
            </a:xfrm>
            <a:prstGeom prst="roundRect">
              <a:avLst/>
            </a:prstGeom>
            <a:noFill/>
            <a:ln w="133350">
              <a:gradFill>
                <a:gsLst>
                  <a:gs pos="52000">
                    <a:srgbClr val="014672"/>
                  </a:gs>
                  <a:gs pos="0">
                    <a:srgbClr val="012C59"/>
                  </a:gs>
                  <a:gs pos="100000">
                    <a:srgbClr val="037EA7"/>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Tree>
    <p:extLst>
      <p:ext uri="{BB962C8B-B14F-4D97-AF65-F5344CB8AC3E}">
        <p14:creationId xmlns:p14="http://schemas.microsoft.com/office/powerpoint/2010/main" val="24568759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8" y="373527"/>
            <a:ext cx="6221741" cy="945297"/>
            <a:chOff x="171451" y="800785"/>
            <a:chExt cx="9819854" cy="945297"/>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Parcours des données avec les curseurs</a:t>
              </a:r>
              <a:endParaRPr lang="fr-MA" sz="2400" dirty="0">
                <a:solidFill>
                  <a:schemeClr val="tx1">
                    <a:lumMod val="75000"/>
                    <a:lumOff val="25000"/>
                  </a:schemeClr>
                </a:solidFill>
                <a:latin typeface="Fira Sans" panose="020B0503050000020004" pitchFamily="34" charset="0"/>
              </a:endParaRPr>
            </a:p>
          </p:txBody>
        </p:sp>
      </p:grpSp>
      <p:sp>
        <p:nvSpPr>
          <p:cNvPr id="19" name="TextBox 18">
            <a:extLst>
              <a:ext uri="{FF2B5EF4-FFF2-40B4-BE49-F238E27FC236}">
                <a16:creationId xmlns:a16="http://schemas.microsoft.com/office/drawing/2014/main" id="{9A562F95-C8C1-4D0A-A8E8-0979107AA40D}"/>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Traitement avancé avec </a:t>
            </a:r>
            <a:r>
              <a:rPr lang="fr-FR" sz="3200" dirty="0" err="1">
                <a:latin typeface="Bahnschrift" panose="020B0502040204020203" pitchFamily="34" charset="0"/>
                <a:cs typeface="Aharoni" panose="02010803020104030203" pitchFamily="2" charset="-79"/>
              </a:rPr>
              <a:t>forEach</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28" name="Group 27">
            <a:extLst>
              <a:ext uri="{FF2B5EF4-FFF2-40B4-BE49-F238E27FC236}">
                <a16:creationId xmlns:a16="http://schemas.microsoft.com/office/drawing/2014/main" id="{084088F7-6813-49A6-B878-BC0B877C7428}"/>
              </a:ext>
            </a:extLst>
          </p:cNvPr>
          <p:cNvGrpSpPr/>
          <p:nvPr/>
        </p:nvGrpSpPr>
        <p:grpSpPr>
          <a:xfrm>
            <a:off x="926960" y="2241662"/>
            <a:ext cx="2445977" cy="2438740"/>
            <a:chOff x="926960" y="2241662"/>
            <a:chExt cx="2445977" cy="2438740"/>
          </a:xfrm>
        </p:grpSpPr>
        <p:grpSp>
          <p:nvGrpSpPr>
            <p:cNvPr id="29" name="Group 28">
              <a:extLst>
                <a:ext uri="{FF2B5EF4-FFF2-40B4-BE49-F238E27FC236}">
                  <a16:creationId xmlns:a16="http://schemas.microsoft.com/office/drawing/2014/main" id="{4B9FF9F7-A0A1-40AF-BC5E-3E8B229F0977}"/>
                </a:ext>
              </a:extLst>
            </p:cNvPr>
            <p:cNvGrpSpPr/>
            <p:nvPr/>
          </p:nvGrpSpPr>
          <p:grpSpPr>
            <a:xfrm>
              <a:off x="926960" y="2241662"/>
              <a:ext cx="2445977" cy="2438740"/>
              <a:chOff x="926960" y="2241662"/>
              <a:chExt cx="2445977" cy="2438740"/>
            </a:xfrm>
          </p:grpSpPr>
          <p:pic>
            <p:nvPicPr>
              <p:cNvPr id="31" name="Picture 30">
                <a:extLst>
                  <a:ext uri="{FF2B5EF4-FFF2-40B4-BE49-F238E27FC236}">
                    <a16:creationId xmlns:a16="http://schemas.microsoft.com/office/drawing/2014/main" id="{59DAE65C-70BB-49DD-8EC9-C6255EF358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2" name="Oval 31">
                <a:extLst>
                  <a:ext uri="{FF2B5EF4-FFF2-40B4-BE49-F238E27FC236}">
                    <a16:creationId xmlns:a16="http://schemas.microsoft.com/office/drawing/2014/main" id="{FAFE790F-E663-4185-A689-643D47BCAAF7}"/>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0" name="Picture 29">
              <a:extLst>
                <a:ext uri="{FF2B5EF4-FFF2-40B4-BE49-F238E27FC236}">
                  <a16:creationId xmlns:a16="http://schemas.microsoft.com/office/drawing/2014/main" id="{C390CBCF-CDC5-4DB0-9007-9445AA9113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2332" y="3514373"/>
              <a:ext cx="1077218" cy="1077218"/>
            </a:xfrm>
            <a:prstGeom prst="rect">
              <a:avLst/>
            </a:prstGeom>
          </p:spPr>
        </p:pic>
      </p:grpSp>
      <p:grpSp>
        <p:nvGrpSpPr>
          <p:cNvPr id="2" name="Group 1">
            <a:extLst>
              <a:ext uri="{FF2B5EF4-FFF2-40B4-BE49-F238E27FC236}">
                <a16:creationId xmlns:a16="http://schemas.microsoft.com/office/drawing/2014/main" id="{38036359-E537-43B5-92FF-73B3E3E207AB}"/>
              </a:ext>
            </a:extLst>
          </p:cNvPr>
          <p:cNvGrpSpPr/>
          <p:nvPr/>
        </p:nvGrpSpPr>
        <p:grpSpPr>
          <a:xfrm>
            <a:off x="4337545" y="2338142"/>
            <a:ext cx="7329372" cy="3422207"/>
            <a:chOff x="4337545" y="2338142"/>
            <a:chExt cx="7329372" cy="3422207"/>
          </a:xfrm>
        </p:grpSpPr>
        <p:grpSp>
          <p:nvGrpSpPr>
            <p:cNvPr id="20" name="Group 19">
              <a:extLst>
                <a:ext uri="{FF2B5EF4-FFF2-40B4-BE49-F238E27FC236}">
                  <a16:creationId xmlns:a16="http://schemas.microsoft.com/office/drawing/2014/main" id="{C2CC840D-119C-4F4E-83D2-25FDF238DA10}"/>
                </a:ext>
              </a:extLst>
            </p:cNvPr>
            <p:cNvGrpSpPr/>
            <p:nvPr/>
          </p:nvGrpSpPr>
          <p:grpSpPr>
            <a:xfrm>
              <a:off x="4337545" y="2338142"/>
              <a:ext cx="7329372" cy="3422207"/>
              <a:chOff x="4203199" y="2547918"/>
              <a:chExt cx="5776201" cy="2870709"/>
            </a:xfrm>
          </p:grpSpPr>
          <p:sp>
            <p:nvSpPr>
              <p:cNvPr id="21" name="Rectangle: Rounded Corners 20">
                <a:extLst>
                  <a:ext uri="{FF2B5EF4-FFF2-40B4-BE49-F238E27FC236}">
                    <a16:creationId xmlns:a16="http://schemas.microsoft.com/office/drawing/2014/main" id="{C1ED186B-027D-4023-8E60-BFCFF9094B2F}"/>
                  </a:ext>
                </a:extLst>
              </p:cNvPr>
              <p:cNvSpPr/>
              <p:nvPr/>
            </p:nvSpPr>
            <p:spPr>
              <a:xfrm rot="5400000">
                <a:off x="5655945" y="1095172"/>
                <a:ext cx="2870709"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3FD82E92-8F60-4E0D-919F-8BE70424EFAE}"/>
                  </a:ext>
                </a:extLst>
              </p:cNvPr>
              <p:cNvSpPr txBox="1"/>
              <p:nvPr/>
            </p:nvSpPr>
            <p:spPr>
              <a:xfrm>
                <a:off x="4433512" y="2785228"/>
                <a:ext cx="5315576" cy="2401051"/>
              </a:xfrm>
              <a:prstGeom prst="rect">
                <a:avLst/>
              </a:prstGeom>
              <a:noFill/>
            </p:spPr>
            <p:txBody>
              <a:bodyPr wrap="square" rtlCol="0">
                <a:spAutoFit/>
              </a:bodyPr>
              <a:lstStyle/>
              <a:p>
                <a:pPr>
                  <a:buNone/>
                </a:pPr>
                <a:r>
                  <a:rPr lang="fr-FR" b="1" dirty="0"/>
                  <a:t>📌 Exemple :</a:t>
                </a:r>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r>
                  <a:rPr lang="fr-FR" b="1" dirty="0"/>
                  <a:t>🧐 Explication :</a:t>
                </a:r>
              </a:p>
              <a:p>
                <a:pPr lvl="1"/>
                <a:r>
                  <a:rPr lang="fr-FR" b="1" dirty="0">
                    <a:solidFill>
                      <a:schemeClr val="bg1"/>
                    </a:solidFill>
                  </a:rPr>
                  <a:t>Ce code affiche uniquement les documents où l'âge est supérieur à 30.</a:t>
                </a:r>
                <a:endParaRPr lang="fr-FR" dirty="0">
                  <a:solidFill>
                    <a:schemeClr val="bg1"/>
                  </a:solidFill>
                </a:endParaRPr>
              </a:p>
            </p:txBody>
          </p:sp>
        </p:grpSp>
        <p:sp>
          <p:nvSpPr>
            <p:cNvPr id="50" name="Freeform 10">
              <a:extLst>
                <a:ext uri="{FF2B5EF4-FFF2-40B4-BE49-F238E27FC236}">
                  <a16:creationId xmlns:a16="http://schemas.microsoft.com/office/drawing/2014/main" id="{B9BC542B-F929-4690-B876-5DA54CB8D7CA}"/>
                </a:ext>
              </a:extLst>
            </p:cNvPr>
            <p:cNvSpPr/>
            <p:nvPr/>
          </p:nvSpPr>
          <p:spPr>
            <a:xfrm>
              <a:off x="5188531" y="3099852"/>
              <a:ext cx="4483100" cy="1383918"/>
            </a:xfrm>
            <a:custGeom>
              <a:avLst/>
              <a:gdLst/>
              <a:ahLst/>
              <a:cxnLst/>
              <a:rect l="l" t="t" r="r" b="b"/>
              <a:pathLst>
                <a:path w="10633193" h="3040566">
                  <a:moveTo>
                    <a:pt x="0" y="0"/>
                  </a:moveTo>
                  <a:lnTo>
                    <a:pt x="10633194" y="0"/>
                  </a:lnTo>
                  <a:lnTo>
                    <a:pt x="10633194" y="3040566"/>
                  </a:lnTo>
                  <a:lnTo>
                    <a:pt x="0" y="3040566"/>
                  </a:lnTo>
                  <a:lnTo>
                    <a:pt x="0" y="0"/>
                  </a:lnTo>
                  <a:close/>
                </a:path>
              </a:pathLst>
            </a:custGeom>
            <a:blipFill>
              <a:blip r:embed="rId5"/>
              <a:stretch>
                <a:fillRect/>
              </a:stretch>
            </a:blipFill>
          </p:spPr>
        </p:sp>
        <p:sp>
          <p:nvSpPr>
            <p:cNvPr id="48" name="Rectangle: Rounded Corners 47">
              <a:extLst>
                <a:ext uri="{FF2B5EF4-FFF2-40B4-BE49-F238E27FC236}">
                  <a16:creationId xmlns:a16="http://schemas.microsoft.com/office/drawing/2014/main" id="{57592BF5-CAD8-4ACC-B5A5-6D073889C209}"/>
                </a:ext>
              </a:extLst>
            </p:cNvPr>
            <p:cNvSpPr/>
            <p:nvPr/>
          </p:nvSpPr>
          <p:spPr>
            <a:xfrm rot="16200000">
              <a:off x="6739767" y="1471491"/>
              <a:ext cx="1391622" cy="4611806"/>
            </a:xfrm>
            <a:prstGeom prst="roundRect">
              <a:avLst/>
            </a:prstGeom>
            <a:noFill/>
            <a:ln w="133350">
              <a:gradFill>
                <a:gsLst>
                  <a:gs pos="52000">
                    <a:srgbClr val="014672"/>
                  </a:gs>
                  <a:gs pos="0">
                    <a:srgbClr val="012C59"/>
                  </a:gs>
                  <a:gs pos="100000">
                    <a:srgbClr val="037EA7"/>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grpSp>
        <p:nvGrpSpPr>
          <p:cNvPr id="51" name="Group 50">
            <a:extLst>
              <a:ext uri="{FF2B5EF4-FFF2-40B4-BE49-F238E27FC236}">
                <a16:creationId xmlns:a16="http://schemas.microsoft.com/office/drawing/2014/main" id="{B987A155-941A-44B7-BC42-A979BAAE713C}"/>
              </a:ext>
            </a:extLst>
          </p:cNvPr>
          <p:cNvGrpSpPr/>
          <p:nvPr/>
        </p:nvGrpSpPr>
        <p:grpSpPr>
          <a:xfrm>
            <a:off x="-1579007" y="-1620000"/>
            <a:ext cx="3320396" cy="3240000"/>
            <a:chOff x="-1731407" y="-1772400"/>
            <a:chExt cx="3320396" cy="3240000"/>
          </a:xfrm>
        </p:grpSpPr>
        <p:sp>
          <p:nvSpPr>
            <p:cNvPr id="52" name="Oval 51">
              <a:extLst>
                <a:ext uri="{FF2B5EF4-FFF2-40B4-BE49-F238E27FC236}">
                  <a16:creationId xmlns:a16="http://schemas.microsoft.com/office/drawing/2014/main" id="{0EB10D0F-CBE7-40F2-963B-D0EB3A4E333B}"/>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53" name="TextBox 52">
              <a:extLst>
                <a:ext uri="{FF2B5EF4-FFF2-40B4-BE49-F238E27FC236}">
                  <a16:creationId xmlns:a16="http://schemas.microsoft.com/office/drawing/2014/main" id="{5FFBFE88-76F0-4A35-A2A7-CA3C5DA71335}"/>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4</a:t>
              </a:r>
            </a:p>
          </p:txBody>
        </p:sp>
      </p:grpSp>
      <p:grpSp>
        <p:nvGrpSpPr>
          <p:cNvPr id="23" name="Group 22">
            <a:extLst>
              <a:ext uri="{FF2B5EF4-FFF2-40B4-BE49-F238E27FC236}">
                <a16:creationId xmlns:a16="http://schemas.microsoft.com/office/drawing/2014/main" id="{2488AF93-5A3D-472F-A996-CBB07950A8A5}"/>
              </a:ext>
            </a:extLst>
          </p:cNvPr>
          <p:cNvGrpSpPr/>
          <p:nvPr/>
        </p:nvGrpSpPr>
        <p:grpSpPr>
          <a:xfrm>
            <a:off x="4337545" y="12573527"/>
            <a:ext cx="7329372" cy="3422206"/>
            <a:chOff x="4337545" y="2338140"/>
            <a:chExt cx="7329372" cy="3422206"/>
          </a:xfrm>
        </p:grpSpPr>
        <p:grpSp>
          <p:nvGrpSpPr>
            <p:cNvPr id="24" name="Group 23">
              <a:extLst>
                <a:ext uri="{FF2B5EF4-FFF2-40B4-BE49-F238E27FC236}">
                  <a16:creationId xmlns:a16="http://schemas.microsoft.com/office/drawing/2014/main" id="{D7CC64AE-2EE8-4787-A13B-E70DA1ECDDD3}"/>
                </a:ext>
              </a:extLst>
            </p:cNvPr>
            <p:cNvGrpSpPr/>
            <p:nvPr/>
          </p:nvGrpSpPr>
          <p:grpSpPr>
            <a:xfrm>
              <a:off x="4337545" y="2338140"/>
              <a:ext cx="7329372" cy="3422206"/>
              <a:chOff x="4203199" y="2547916"/>
              <a:chExt cx="5776201" cy="2870708"/>
            </a:xfrm>
          </p:grpSpPr>
          <p:sp>
            <p:nvSpPr>
              <p:cNvPr id="27" name="Rectangle: Rounded Corners 26">
                <a:extLst>
                  <a:ext uri="{FF2B5EF4-FFF2-40B4-BE49-F238E27FC236}">
                    <a16:creationId xmlns:a16="http://schemas.microsoft.com/office/drawing/2014/main" id="{08CB08AA-9941-4585-BD05-6B517650EEB9}"/>
                  </a:ext>
                </a:extLst>
              </p:cNvPr>
              <p:cNvSpPr/>
              <p:nvPr/>
            </p:nvSpPr>
            <p:spPr>
              <a:xfrm rot="5400000">
                <a:off x="5655946" y="1095169"/>
                <a:ext cx="287070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TextBox 32">
                <a:extLst>
                  <a:ext uri="{FF2B5EF4-FFF2-40B4-BE49-F238E27FC236}">
                    <a16:creationId xmlns:a16="http://schemas.microsoft.com/office/drawing/2014/main" id="{EE0F943B-36D0-4BC7-9069-F61592C84A98}"/>
                  </a:ext>
                </a:extLst>
              </p:cNvPr>
              <p:cNvSpPr txBox="1"/>
              <p:nvPr/>
            </p:nvSpPr>
            <p:spPr>
              <a:xfrm>
                <a:off x="4433512" y="2785228"/>
                <a:ext cx="5315576" cy="1239252"/>
              </a:xfrm>
              <a:prstGeom prst="rect">
                <a:avLst/>
              </a:prstGeom>
              <a:noFill/>
            </p:spPr>
            <p:txBody>
              <a:bodyPr wrap="square" rtlCol="0">
                <a:spAutoFit/>
              </a:bodyPr>
              <a:lstStyle/>
              <a:p>
                <a:pPr>
                  <a:buNone/>
                </a:pPr>
                <a:r>
                  <a:rPr lang="fr-FR" b="1" dirty="0">
                    <a:solidFill>
                      <a:srgbClr val="11D5FD"/>
                    </a:solidFill>
                  </a:rPr>
                  <a:t>Ajout de conditions</a:t>
                </a:r>
              </a:p>
              <a:p>
                <a:pPr>
                  <a:buNone/>
                </a:pPr>
                <a:endParaRPr lang="fr-FR" dirty="0">
                  <a:solidFill>
                    <a:schemeClr val="bg1"/>
                  </a:solidFill>
                </a:endParaRPr>
              </a:p>
              <a:p>
                <a:r>
                  <a:rPr lang="fr-FR" dirty="0">
                    <a:solidFill>
                      <a:schemeClr val="bg1"/>
                    </a:solidFill>
                  </a:rPr>
                  <a:t>Permet d’intégrer des filtres et des traitements spécifiques à chaque document.</a:t>
                </a:r>
              </a:p>
              <a:p>
                <a:r>
                  <a:rPr lang="fr-FR" b="1" dirty="0"/>
                  <a:t>📝 Syntaxe :</a:t>
                </a:r>
              </a:p>
            </p:txBody>
          </p:sp>
        </p:grpSp>
        <p:sp>
          <p:nvSpPr>
            <p:cNvPr id="25" name="Freeform 9">
              <a:extLst>
                <a:ext uri="{FF2B5EF4-FFF2-40B4-BE49-F238E27FC236}">
                  <a16:creationId xmlns:a16="http://schemas.microsoft.com/office/drawing/2014/main" id="{E856B9F8-6C89-4843-B395-BD79559CEBED}"/>
                </a:ext>
              </a:extLst>
            </p:cNvPr>
            <p:cNvSpPr/>
            <p:nvPr/>
          </p:nvSpPr>
          <p:spPr>
            <a:xfrm>
              <a:off x="5924550" y="4095993"/>
              <a:ext cx="4483100" cy="1391622"/>
            </a:xfrm>
            <a:custGeom>
              <a:avLst/>
              <a:gdLst/>
              <a:ahLst/>
              <a:cxnLst/>
              <a:rect l="l" t="t" r="r" b="b"/>
              <a:pathLst>
                <a:path w="10446659" h="3269278">
                  <a:moveTo>
                    <a:pt x="0" y="0"/>
                  </a:moveTo>
                  <a:lnTo>
                    <a:pt x="10446659" y="0"/>
                  </a:lnTo>
                  <a:lnTo>
                    <a:pt x="10446659" y="3269278"/>
                  </a:lnTo>
                  <a:lnTo>
                    <a:pt x="0" y="3269278"/>
                  </a:lnTo>
                  <a:lnTo>
                    <a:pt x="0" y="0"/>
                  </a:lnTo>
                  <a:close/>
                </a:path>
              </a:pathLst>
            </a:custGeom>
            <a:blipFill>
              <a:blip r:embed="rId6"/>
              <a:stretch>
                <a:fillRect/>
              </a:stretch>
            </a:blipFill>
          </p:spPr>
        </p:sp>
        <p:sp>
          <p:nvSpPr>
            <p:cNvPr id="26" name="Rectangle: Rounded Corners 25">
              <a:extLst>
                <a:ext uri="{FF2B5EF4-FFF2-40B4-BE49-F238E27FC236}">
                  <a16:creationId xmlns:a16="http://schemas.microsoft.com/office/drawing/2014/main" id="{D346C1DE-2547-4ED7-AAE3-ABBD1015E6D5}"/>
                </a:ext>
              </a:extLst>
            </p:cNvPr>
            <p:cNvSpPr/>
            <p:nvPr/>
          </p:nvSpPr>
          <p:spPr>
            <a:xfrm rot="16200000">
              <a:off x="7475786" y="2485901"/>
              <a:ext cx="1391622" cy="4611806"/>
            </a:xfrm>
            <a:prstGeom prst="roundRect">
              <a:avLst/>
            </a:prstGeom>
            <a:noFill/>
            <a:ln w="133350">
              <a:gradFill>
                <a:gsLst>
                  <a:gs pos="52000">
                    <a:srgbClr val="015580"/>
                  </a:gs>
                  <a:gs pos="0">
                    <a:srgbClr val="01315D"/>
                  </a:gs>
                  <a:gs pos="100000">
                    <a:srgbClr val="048FB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grpSp>
        <p:nvGrpSpPr>
          <p:cNvPr id="34" name="Group 33">
            <a:extLst>
              <a:ext uri="{FF2B5EF4-FFF2-40B4-BE49-F238E27FC236}">
                <a16:creationId xmlns:a16="http://schemas.microsoft.com/office/drawing/2014/main" id="{B3721862-0E3E-4F7F-B742-306D4BD4872E}"/>
              </a:ext>
            </a:extLst>
          </p:cNvPr>
          <p:cNvGrpSpPr/>
          <p:nvPr/>
        </p:nvGrpSpPr>
        <p:grpSpPr>
          <a:xfrm>
            <a:off x="13068595" y="1777701"/>
            <a:ext cx="7329372" cy="4291260"/>
            <a:chOff x="4337545" y="1777701"/>
            <a:chExt cx="7329372" cy="4291260"/>
          </a:xfrm>
        </p:grpSpPr>
        <p:grpSp>
          <p:nvGrpSpPr>
            <p:cNvPr id="37" name="Group 36">
              <a:extLst>
                <a:ext uri="{FF2B5EF4-FFF2-40B4-BE49-F238E27FC236}">
                  <a16:creationId xmlns:a16="http://schemas.microsoft.com/office/drawing/2014/main" id="{9D07A8CF-EF4B-492D-B852-7366558686BB}"/>
                </a:ext>
              </a:extLst>
            </p:cNvPr>
            <p:cNvGrpSpPr/>
            <p:nvPr/>
          </p:nvGrpSpPr>
          <p:grpSpPr>
            <a:xfrm>
              <a:off x="4337545" y="1777701"/>
              <a:ext cx="7329372" cy="4291260"/>
              <a:chOff x="4203199" y="2547916"/>
              <a:chExt cx="5776201" cy="3599711"/>
            </a:xfrm>
          </p:grpSpPr>
          <p:sp>
            <p:nvSpPr>
              <p:cNvPr id="41" name="Rectangle: Rounded Corners 40">
                <a:extLst>
                  <a:ext uri="{FF2B5EF4-FFF2-40B4-BE49-F238E27FC236}">
                    <a16:creationId xmlns:a16="http://schemas.microsoft.com/office/drawing/2014/main" id="{7CB71EE8-C2A8-46D7-A27F-8270FCDE2D1B}"/>
                  </a:ext>
                </a:extLst>
              </p:cNvPr>
              <p:cNvSpPr/>
              <p:nvPr/>
            </p:nvSpPr>
            <p:spPr>
              <a:xfrm rot="5400000">
                <a:off x="5291444" y="1459671"/>
                <a:ext cx="3599711"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2" name="TextBox 41">
                <a:extLst>
                  <a:ext uri="{FF2B5EF4-FFF2-40B4-BE49-F238E27FC236}">
                    <a16:creationId xmlns:a16="http://schemas.microsoft.com/office/drawing/2014/main" id="{1E42947E-4FE4-40D0-9B99-251A14D785CB}"/>
                  </a:ext>
                </a:extLst>
              </p:cNvPr>
              <p:cNvSpPr txBox="1"/>
              <p:nvPr/>
            </p:nvSpPr>
            <p:spPr>
              <a:xfrm>
                <a:off x="4433512" y="2760063"/>
                <a:ext cx="3973424" cy="1006892"/>
              </a:xfrm>
              <a:prstGeom prst="rect">
                <a:avLst/>
              </a:prstGeom>
              <a:noFill/>
            </p:spPr>
            <p:txBody>
              <a:bodyPr wrap="square" rtlCol="0">
                <a:spAutoFit/>
              </a:bodyPr>
              <a:lstStyle/>
              <a:p>
                <a:pPr>
                  <a:buNone/>
                </a:pPr>
                <a:r>
                  <a:rPr lang="fr-FR" b="1" dirty="0">
                    <a:solidFill>
                      <a:srgbClr val="FF0000"/>
                    </a:solidFill>
                  </a:rPr>
                  <a:t>Problème :</a:t>
                </a:r>
              </a:p>
              <a:p>
                <a:pPr>
                  <a:buNone/>
                </a:pPr>
                <a:endParaRPr lang="fr-FR" b="1" dirty="0">
                  <a:solidFill>
                    <a:schemeClr val="bg1"/>
                  </a:solidFill>
                </a:endParaRPr>
              </a:p>
              <a:p>
                <a:pPr lvl="1"/>
                <a:r>
                  <a:rPr lang="fr-FR" b="1" dirty="0">
                    <a:solidFill>
                      <a:schemeClr val="bg1"/>
                    </a:solidFill>
                  </a:rPr>
                  <a:t>Charger tous les documents en mémoire peut entraîner des problèmes de performance.</a:t>
                </a:r>
              </a:p>
            </p:txBody>
          </p:sp>
        </p:grpSp>
        <p:pic>
          <p:nvPicPr>
            <p:cNvPr id="38" name="Picture 37">
              <a:extLst>
                <a:ext uri="{FF2B5EF4-FFF2-40B4-BE49-F238E27FC236}">
                  <a16:creationId xmlns:a16="http://schemas.microsoft.com/office/drawing/2014/main" id="{DEE56442-B373-4C5C-9634-08E5F289575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43270" y="2555506"/>
              <a:ext cx="1189355" cy="1189355"/>
            </a:xfrm>
            <a:prstGeom prst="rect">
              <a:avLst/>
            </a:prstGeom>
          </p:spPr>
        </p:pic>
        <p:pic>
          <p:nvPicPr>
            <p:cNvPr id="39" name="Picture 38">
              <a:extLst>
                <a:ext uri="{FF2B5EF4-FFF2-40B4-BE49-F238E27FC236}">
                  <a16:creationId xmlns:a16="http://schemas.microsoft.com/office/drawing/2014/main" id="{07287BEB-233B-4F94-8740-05C0F1188A4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31472" y="4495811"/>
              <a:ext cx="1346541" cy="1346541"/>
            </a:xfrm>
            <a:prstGeom prst="rect">
              <a:avLst/>
            </a:prstGeom>
          </p:spPr>
        </p:pic>
        <p:sp>
          <p:nvSpPr>
            <p:cNvPr id="40" name="TextBox 39">
              <a:extLst>
                <a:ext uri="{FF2B5EF4-FFF2-40B4-BE49-F238E27FC236}">
                  <a16:creationId xmlns:a16="http://schemas.microsoft.com/office/drawing/2014/main" id="{4990E89C-58A0-4D91-AA00-57F6E274E85C}"/>
                </a:ext>
              </a:extLst>
            </p:cNvPr>
            <p:cNvSpPr txBox="1"/>
            <p:nvPr/>
          </p:nvSpPr>
          <p:spPr>
            <a:xfrm>
              <a:off x="4629787" y="4302512"/>
              <a:ext cx="5213483" cy="1200329"/>
            </a:xfrm>
            <a:prstGeom prst="rect">
              <a:avLst/>
            </a:prstGeom>
            <a:noFill/>
          </p:spPr>
          <p:txBody>
            <a:bodyPr wrap="square">
              <a:spAutoFit/>
            </a:bodyPr>
            <a:lstStyle/>
            <a:p>
              <a:r>
                <a:rPr lang="fr-FR" b="1" dirty="0">
                  <a:solidFill>
                    <a:srgbClr val="00FF00"/>
                  </a:solidFill>
                </a:rPr>
                <a:t>Solution :</a:t>
              </a:r>
            </a:p>
            <a:p>
              <a:endParaRPr lang="fr-FR" b="1" dirty="0">
                <a:solidFill>
                  <a:srgbClr val="00FF00"/>
                </a:solidFill>
              </a:endParaRPr>
            </a:p>
            <a:p>
              <a:pPr lvl="1"/>
              <a:r>
                <a:rPr lang="fr-FR" b="1" dirty="0">
                  <a:solidFill>
                    <a:schemeClr val="bg1"/>
                  </a:solidFill>
                </a:rPr>
                <a:t>Utiliser limit() et skip() pour limiter et paginer les résultats.</a:t>
              </a:r>
            </a:p>
          </p:txBody>
        </p:sp>
      </p:grpSp>
      <p:sp>
        <p:nvSpPr>
          <p:cNvPr id="43" name="TextBox 42">
            <a:extLst>
              <a:ext uri="{FF2B5EF4-FFF2-40B4-BE49-F238E27FC236}">
                <a16:creationId xmlns:a16="http://schemas.microsoft.com/office/drawing/2014/main" id="{A01B8757-B704-4398-BD77-A4AA5008B470}"/>
              </a:ext>
            </a:extLst>
          </p:cNvPr>
          <p:cNvSpPr txBox="1"/>
          <p:nvPr/>
        </p:nvSpPr>
        <p:spPr>
          <a:xfrm>
            <a:off x="-18913" y="7566178"/>
            <a:ext cx="4267063" cy="1569660"/>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Gestion des grands ensembles de données</a:t>
            </a:r>
            <a:endParaRPr lang="fr-MA" sz="3200" dirty="0">
              <a:latin typeface="Bahnschrift" panose="020B0502040204020203" pitchFamily="34" charset="0"/>
              <a:cs typeface="Aharoni" panose="02010803020104030203" pitchFamily="2" charset="-79"/>
            </a:endParaRPr>
          </a:p>
        </p:txBody>
      </p:sp>
    </p:spTree>
    <p:extLst>
      <p:ext uri="{BB962C8B-B14F-4D97-AF65-F5344CB8AC3E}">
        <p14:creationId xmlns:p14="http://schemas.microsoft.com/office/powerpoint/2010/main" val="26750447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8" y="373527"/>
            <a:ext cx="6221741" cy="945297"/>
            <a:chOff x="171451" y="800785"/>
            <a:chExt cx="9819854" cy="945297"/>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Parcours des données avec les curseurs</a:t>
              </a:r>
              <a:endParaRPr lang="fr-MA" sz="2400" dirty="0">
                <a:solidFill>
                  <a:schemeClr val="tx1">
                    <a:lumMod val="75000"/>
                    <a:lumOff val="25000"/>
                  </a:schemeClr>
                </a:solidFill>
                <a:latin typeface="Fira Sans" panose="020B0503050000020004" pitchFamily="34" charset="0"/>
              </a:endParaRPr>
            </a:p>
          </p:txBody>
        </p:sp>
      </p:grpSp>
      <p:sp>
        <p:nvSpPr>
          <p:cNvPr id="19" name="TextBox 18">
            <a:extLst>
              <a:ext uri="{FF2B5EF4-FFF2-40B4-BE49-F238E27FC236}">
                <a16:creationId xmlns:a16="http://schemas.microsoft.com/office/drawing/2014/main" id="{9A562F95-C8C1-4D0A-A8E8-0979107AA40D}"/>
              </a:ext>
            </a:extLst>
          </p:cNvPr>
          <p:cNvSpPr txBox="1"/>
          <p:nvPr/>
        </p:nvSpPr>
        <p:spPr>
          <a:xfrm>
            <a:off x="-18913" y="4675495"/>
            <a:ext cx="4267063" cy="1569660"/>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Gestion des grands ensembles de données</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D88F3F88-39B3-4DD0-8D92-75891381AEDC}"/>
              </a:ext>
            </a:extLst>
          </p:cNvPr>
          <p:cNvGrpSpPr/>
          <p:nvPr/>
        </p:nvGrpSpPr>
        <p:grpSpPr>
          <a:xfrm>
            <a:off x="4337545" y="1777701"/>
            <a:ext cx="7329372" cy="4291260"/>
            <a:chOff x="4337545" y="1777701"/>
            <a:chExt cx="7329372" cy="4291260"/>
          </a:xfrm>
        </p:grpSpPr>
        <p:grpSp>
          <p:nvGrpSpPr>
            <p:cNvPr id="20" name="Group 19">
              <a:extLst>
                <a:ext uri="{FF2B5EF4-FFF2-40B4-BE49-F238E27FC236}">
                  <a16:creationId xmlns:a16="http://schemas.microsoft.com/office/drawing/2014/main" id="{C2CC840D-119C-4F4E-83D2-25FDF238DA10}"/>
                </a:ext>
              </a:extLst>
            </p:cNvPr>
            <p:cNvGrpSpPr/>
            <p:nvPr/>
          </p:nvGrpSpPr>
          <p:grpSpPr>
            <a:xfrm>
              <a:off x="4337545" y="1777701"/>
              <a:ext cx="7329372" cy="4291260"/>
              <a:chOff x="4203199" y="2547916"/>
              <a:chExt cx="5776201" cy="3599711"/>
            </a:xfrm>
          </p:grpSpPr>
          <p:sp>
            <p:nvSpPr>
              <p:cNvPr id="21" name="Rectangle: Rounded Corners 20">
                <a:extLst>
                  <a:ext uri="{FF2B5EF4-FFF2-40B4-BE49-F238E27FC236}">
                    <a16:creationId xmlns:a16="http://schemas.microsoft.com/office/drawing/2014/main" id="{C1ED186B-027D-4023-8E60-BFCFF9094B2F}"/>
                  </a:ext>
                </a:extLst>
              </p:cNvPr>
              <p:cNvSpPr/>
              <p:nvPr/>
            </p:nvSpPr>
            <p:spPr>
              <a:xfrm rot="5400000">
                <a:off x="5291444" y="1459671"/>
                <a:ext cx="3599711"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7" name="TextBox 26">
                <a:extLst>
                  <a:ext uri="{FF2B5EF4-FFF2-40B4-BE49-F238E27FC236}">
                    <a16:creationId xmlns:a16="http://schemas.microsoft.com/office/drawing/2014/main" id="{7AAD1002-7102-4BF3-A3D5-74F6E473943A}"/>
                  </a:ext>
                </a:extLst>
              </p:cNvPr>
              <p:cNvSpPr txBox="1"/>
              <p:nvPr/>
            </p:nvSpPr>
            <p:spPr>
              <a:xfrm>
                <a:off x="4433512" y="2760063"/>
                <a:ext cx="3973424" cy="1006892"/>
              </a:xfrm>
              <a:prstGeom prst="rect">
                <a:avLst/>
              </a:prstGeom>
              <a:noFill/>
            </p:spPr>
            <p:txBody>
              <a:bodyPr wrap="square" rtlCol="0">
                <a:spAutoFit/>
              </a:bodyPr>
              <a:lstStyle/>
              <a:p>
                <a:pPr>
                  <a:buNone/>
                </a:pPr>
                <a:r>
                  <a:rPr lang="fr-FR" b="1" dirty="0">
                    <a:solidFill>
                      <a:srgbClr val="FF0000"/>
                    </a:solidFill>
                  </a:rPr>
                  <a:t>Problème :</a:t>
                </a:r>
              </a:p>
              <a:p>
                <a:pPr>
                  <a:buNone/>
                </a:pPr>
                <a:endParaRPr lang="fr-FR" b="1" dirty="0">
                  <a:solidFill>
                    <a:schemeClr val="bg1"/>
                  </a:solidFill>
                </a:endParaRPr>
              </a:p>
              <a:p>
                <a:pPr lvl="1"/>
                <a:r>
                  <a:rPr lang="fr-FR" b="1" dirty="0">
                    <a:solidFill>
                      <a:schemeClr val="bg1"/>
                    </a:solidFill>
                  </a:rPr>
                  <a:t>Charger tous les documents en mémoire peut entraîner des problèmes de performance.</a:t>
                </a:r>
              </a:p>
            </p:txBody>
          </p:sp>
        </p:grpSp>
        <p:pic>
          <p:nvPicPr>
            <p:cNvPr id="6" name="Picture 5">
              <a:extLst>
                <a:ext uri="{FF2B5EF4-FFF2-40B4-BE49-F238E27FC236}">
                  <a16:creationId xmlns:a16="http://schemas.microsoft.com/office/drawing/2014/main" id="{9436762C-3322-4AAF-94F1-DE49C7B39B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3270" y="2555506"/>
              <a:ext cx="1189355" cy="1189355"/>
            </a:xfrm>
            <a:prstGeom prst="rect">
              <a:avLst/>
            </a:prstGeom>
          </p:spPr>
        </p:pic>
        <p:pic>
          <p:nvPicPr>
            <p:cNvPr id="8" name="Picture 7">
              <a:extLst>
                <a:ext uri="{FF2B5EF4-FFF2-40B4-BE49-F238E27FC236}">
                  <a16:creationId xmlns:a16="http://schemas.microsoft.com/office/drawing/2014/main" id="{B9C2B445-FC92-4D5B-8D0D-EB430D63E6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31472" y="4495811"/>
              <a:ext cx="1346541" cy="1346541"/>
            </a:xfrm>
            <a:prstGeom prst="rect">
              <a:avLst/>
            </a:prstGeom>
          </p:spPr>
        </p:pic>
        <p:sp>
          <p:nvSpPr>
            <p:cNvPr id="28" name="TextBox 27">
              <a:extLst>
                <a:ext uri="{FF2B5EF4-FFF2-40B4-BE49-F238E27FC236}">
                  <a16:creationId xmlns:a16="http://schemas.microsoft.com/office/drawing/2014/main" id="{5244A4E4-38C4-4083-8615-D00A8418ED77}"/>
                </a:ext>
              </a:extLst>
            </p:cNvPr>
            <p:cNvSpPr txBox="1"/>
            <p:nvPr/>
          </p:nvSpPr>
          <p:spPr>
            <a:xfrm>
              <a:off x="4629787" y="4302512"/>
              <a:ext cx="5213483" cy="1200329"/>
            </a:xfrm>
            <a:prstGeom prst="rect">
              <a:avLst/>
            </a:prstGeom>
            <a:noFill/>
          </p:spPr>
          <p:txBody>
            <a:bodyPr wrap="square">
              <a:spAutoFit/>
            </a:bodyPr>
            <a:lstStyle/>
            <a:p>
              <a:r>
                <a:rPr lang="fr-FR" b="1" dirty="0">
                  <a:solidFill>
                    <a:srgbClr val="00FF00"/>
                  </a:solidFill>
                </a:rPr>
                <a:t>Solution :</a:t>
              </a:r>
            </a:p>
            <a:p>
              <a:endParaRPr lang="fr-FR" b="1" dirty="0">
                <a:solidFill>
                  <a:srgbClr val="00FF00"/>
                </a:solidFill>
              </a:endParaRPr>
            </a:p>
            <a:p>
              <a:pPr lvl="1"/>
              <a:r>
                <a:rPr lang="fr-FR" b="1" dirty="0">
                  <a:solidFill>
                    <a:schemeClr val="bg1"/>
                  </a:solidFill>
                </a:rPr>
                <a:t>Utiliser limit() et skip() pour limiter et paginer les résultats.</a:t>
              </a:r>
            </a:p>
          </p:txBody>
        </p:sp>
      </p:grpSp>
      <p:grpSp>
        <p:nvGrpSpPr>
          <p:cNvPr id="29" name="Group 28">
            <a:extLst>
              <a:ext uri="{FF2B5EF4-FFF2-40B4-BE49-F238E27FC236}">
                <a16:creationId xmlns:a16="http://schemas.microsoft.com/office/drawing/2014/main" id="{F3AEE407-0C12-4E78-81EA-6B965FE734F4}"/>
              </a:ext>
            </a:extLst>
          </p:cNvPr>
          <p:cNvGrpSpPr/>
          <p:nvPr/>
        </p:nvGrpSpPr>
        <p:grpSpPr>
          <a:xfrm>
            <a:off x="926960" y="2241662"/>
            <a:ext cx="2445977" cy="2438740"/>
            <a:chOff x="926960" y="2241662"/>
            <a:chExt cx="2445977" cy="2438740"/>
          </a:xfrm>
        </p:grpSpPr>
        <p:grpSp>
          <p:nvGrpSpPr>
            <p:cNvPr id="30" name="Group 29">
              <a:extLst>
                <a:ext uri="{FF2B5EF4-FFF2-40B4-BE49-F238E27FC236}">
                  <a16:creationId xmlns:a16="http://schemas.microsoft.com/office/drawing/2014/main" id="{6F5B3907-3FE9-4244-94C8-9392C02CD41B}"/>
                </a:ext>
              </a:extLst>
            </p:cNvPr>
            <p:cNvGrpSpPr/>
            <p:nvPr/>
          </p:nvGrpSpPr>
          <p:grpSpPr>
            <a:xfrm>
              <a:off x="926960" y="2241662"/>
              <a:ext cx="2445977" cy="2438740"/>
              <a:chOff x="926960" y="2241662"/>
              <a:chExt cx="2445977" cy="2438740"/>
            </a:xfrm>
          </p:grpSpPr>
          <p:pic>
            <p:nvPicPr>
              <p:cNvPr id="32" name="Picture 31">
                <a:extLst>
                  <a:ext uri="{FF2B5EF4-FFF2-40B4-BE49-F238E27FC236}">
                    <a16:creationId xmlns:a16="http://schemas.microsoft.com/office/drawing/2014/main" id="{4309FF46-0112-4E23-9310-C7C449C71B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4" name="Oval 33">
                <a:extLst>
                  <a:ext uri="{FF2B5EF4-FFF2-40B4-BE49-F238E27FC236}">
                    <a16:creationId xmlns:a16="http://schemas.microsoft.com/office/drawing/2014/main" id="{B7921D01-A2F8-49EC-93A3-529052B4C15C}"/>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1" name="Picture 30">
              <a:extLst>
                <a:ext uri="{FF2B5EF4-FFF2-40B4-BE49-F238E27FC236}">
                  <a16:creationId xmlns:a16="http://schemas.microsoft.com/office/drawing/2014/main" id="{54E93F8D-7BCF-4451-8DA2-20C4BBA0EA7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02332" y="3514373"/>
              <a:ext cx="1077218" cy="1077218"/>
            </a:xfrm>
            <a:prstGeom prst="rect">
              <a:avLst/>
            </a:prstGeom>
          </p:spPr>
        </p:pic>
      </p:grpSp>
      <p:sp>
        <p:nvSpPr>
          <p:cNvPr id="41" name="TextBox 40">
            <a:extLst>
              <a:ext uri="{FF2B5EF4-FFF2-40B4-BE49-F238E27FC236}">
                <a16:creationId xmlns:a16="http://schemas.microsoft.com/office/drawing/2014/main" id="{C7148321-BF28-437C-9CA4-FA03FB266438}"/>
              </a:ext>
            </a:extLst>
          </p:cNvPr>
          <p:cNvSpPr txBox="1"/>
          <p:nvPr/>
        </p:nvSpPr>
        <p:spPr>
          <a:xfrm>
            <a:off x="477739" y="97706"/>
            <a:ext cx="1263650" cy="1323439"/>
          </a:xfrm>
          <a:prstGeom prst="rect">
            <a:avLst/>
          </a:prstGeom>
          <a:noFill/>
        </p:spPr>
        <p:txBody>
          <a:bodyPr wrap="square" rtlCol="0">
            <a:spAutoFit/>
          </a:bodyPr>
          <a:lstStyle/>
          <a:p>
            <a:r>
              <a:rPr lang="fr-MA" sz="8000" b="1" dirty="0">
                <a:solidFill>
                  <a:schemeClr val="bg1"/>
                </a:solidFill>
              </a:rPr>
              <a:t>4</a:t>
            </a:r>
          </a:p>
        </p:txBody>
      </p:sp>
      <p:grpSp>
        <p:nvGrpSpPr>
          <p:cNvPr id="42" name="Group 41">
            <a:extLst>
              <a:ext uri="{FF2B5EF4-FFF2-40B4-BE49-F238E27FC236}">
                <a16:creationId xmlns:a16="http://schemas.microsoft.com/office/drawing/2014/main" id="{49EABACC-0C41-424B-85D1-ED83B0BEB3F6}"/>
              </a:ext>
            </a:extLst>
          </p:cNvPr>
          <p:cNvGrpSpPr/>
          <p:nvPr/>
        </p:nvGrpSpPr>
        <p:grpSpPr>
          <a:xfrm>
            <a:off x="-1579007" y="-1620000"/>
            <a:ext cx="3320396" cy="3240000"/>
            <a:chOff x="-1731407" y="-1772400"/>
            <a:chExt cx="3320396" cy="3240000"/>
          </a:xfrm>
        </p:grpSpPr>
        <p:sp>
          <p:nvSpPr>
            <p:cNvPr id="43" name="Oval 42">
              <a:extLst>
                <a:ext uri="{FF2B5EF4-FFF2-40B4-BE49-F238E27FC236}">
                  <a16:creationId xmlns:a16="http://schemas.microsoft.com/office/drawing/2014/main" id="{51E831C4-C901-420E-B1DD-7780F97E1F46}"/>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4" name="TextBox 43">
              <a:extLst>
                <a:ext uri="{FF2B5EF4-FFF2-40B4-BE49-F238E27FC236}">
                  <a16:creationId xmlns:a16="http://schemas.microsoft.com/office/drawing/2014/main" id="{5A5F5073-031D-4625-8008-C47214DE97BB}"/>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4</a:t>
              </a:r>
            </a:p>
          </p:txBody>
        </p:sp>
      </p:grpSp>
      <p:grpSp>
        <p:nvGrpSpPr>
          <p:cNvPr id="22" name="Group 21">
            <a:extLst>
              <a:ext uri="{FF2B5EF4-FFF2-40B4-BE49-F238E27FC236}">
                <a16:creationId xmlns:a16="http://schemas.microsoft.com/office/drawing/2014/main" id="{CA899FAA-0DBD-45B4-B191-7689CE2DC6DC}"/>
              </a:ext>
            </a:extLst>
          </p:cNvPr>
          <p:cNvGrpSpPr/>
          <p:nvPr/>
        </p:nvGrpSpPr>
        <p:grpSpPr>
          <a:xfrm>
            <a:off x="4337545" y="12544032"/>
            <a:ext cx="7329372" cy="3422207"/>
            <a:chOff x="4337545" y="2338142"/>
            <a:chExt cx="7329372" cy="3422207"/>
          </a:xfrm>
        </p:grpSpPr>
        <p:grpSp>
          <p:nvGrpSpPr>
            <p:cNvPr id="23" name="Group 22">
              <a:extLst>
                <a:ext uri="{FF2B5EF4-FFF2-40B4-BE49-F238E27FC236}">
                  <a16:creationId xmlns:a16="http://schemas.microsoft.com/office/drawing/2014/main" id="{A1C71D60-6C18-4D2E-AA1B-3B2DC0310C08}"/>
                </a:ext>
              </a:extLst>
            </p:cNvPr>
            <p:cNvGrpSpPr/>
            <p:nvPr/>
          </p:nvGrpSpPr>
          <p:grpSpPr>
            <a:xfrm>
              <a:off x="4337545" y="2338142"/>
              <a:ext cx="7329372" cy="3422207"/>
              <a:chOff x="4203199" y="2547918"/>
              <a:chExt cx="5776201" cy="2870709"/>
            </a:xfrm>
          </p:grpSpPr>
          <p:sp>
            <p:nvSpPr>
              <p:cNvPr id="26" name="Rectangle: Rounded Corners 25">
                <a:extLst>
                  <a:ext uri="{FF2B5EF4-FFF2-40B4-BE49-F238E27FC236}">
                    <a16:creationId xmlns:a16="http://schemas.microsoft.com/office/drawing/2014/main" id="{4A736BC8-9A93-4ADF-A7DB-9E9A2618241B}"/>
                  </a:ext>
                </a:extLst>
              </p:cNvPr>
              <p:cNvSpPr/>
              <p:nvPr/>
            </p:nvSpPr>
            <p:spPr>
              <a:xfrm rot="5400000">
                <a:off x="5655945" y="1095172"/>
                <a:ext cx="2870709"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TextBox 32">
                <a:extLst>
                  <a:ext uri="{FF2B5EF4-FFF2-40B4-BE49-F238E27FC236}">
                    <a16:creationId xmlns:a16="http://schemas.microsoft.com/office/drawing/2014/main" id="{0214EAAF-4B28-4968-ABBF-25369D4C20C3}"/>
                  </a:ext>
                </a:extLst>
              </p:cNvPr>
              <p:cNvSpPr txBox="1"/>
              <p:nvPr/>
            </p:nvSpPr>
            <p:spPr>
              <a:xfrm>
                <a:off x="4433512" y="2785228"/>
                <a:ext cx="5315576" cy="2401051"/>
              </a:xfrm>
              <a:prstGeom prst="rect">
                <a:avLst/>
              </a:prstGeom>
              <a:noFill/>
            </p:spPr>
            <p:txBody>
              <a:bodyPr wrap="square" rtlCol="0">
                <a:spAutoFit/>
              </a:bodyPr>
              <a:lstStyle/>
              <a:p>
                <a:pPr>
                  <a:buNone/>
                </a:pPr>
                <a:r>
                  <a:rPr lang="fr-FR" b="1" dirty="0"/>
                  <a:t>📌 Exemple :</a:t>
                </a:r>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r>
                  <a:rPr lang="fr-FR" b="1" dirty="0"/>
                  <a:t>🧐 Explication :</a:t>
                </a:r>
              </a:p>
              <a:p>
                <a:pPr lvl="1"/>
                <a:r>
                  <a:rPr lang="fr-FR" b="1" dirty="0">
                    <a:solidFill>
                      <a:schemeClr val="bg1"/>
                    </a:solidFill>
                  </a:rPr>
                  <a:t>Ce code affiche uniquement les documents où l'âge est supérieur à 30.</a:t>
                </a:r>
                <a:endParaRPr lang="fr-FR" dirty="0">
                  <a:solidFill>
                    <a:schemeClr val="bg1"/>
                  </a:solidFill>
                </a:endParaRPr>
              </a:p>
            </p:txBody>
          </p:sp>
        </p:grpSp>
        <p:sp>
          <p:nvSpPr>
            <p:cNvPr id="24" name="Freeform 10">
              <a:extLst>
                <a:ext uri="{FF2B5EF4-FFF2-40B4-BE49-F238E27FC236}">
                  <a16:creationId xmlns:a16="http://schemas.microsoft.com/office/drawing/2014/main" id="{077FC0FE-4FEC-4079-97EA-A703A5C4906F}"/>
                </a:ext>
              </a:extLst>
            </p:cNvPr>
            <p:cNvSpPr/>
            <p:nvPr/>
          </p:nvSpPr>
          <p:spPr>
            <a:xfrm>
              <a:off x="5188531" y="3099852"/>
              <a:ext cx="4483100" cy="1383918"/>
            </a:xfrm>
            <a:custGeom>
              <a:avLst/>
              <a:gdLst/>
              <a:ahLst/>
              <a:cxnLst/>
              <a:rect l="l" t="t" r="r" b="b"/>
              <a:pathLst>
                <a:path w="10633193" h="3040566">
                  <a:moveTo>
                    <a:pt x="0" y="0"/>
                  </a:moveTo>
                  <a:lnTo>
                    <a:pt x="10633194" y="0"/>
                  </a:lnTo>
                  <a:lnTo>
                    <a:pt x="10633194" y="3040566"/>
                  </a:lnTo>
                  <a:lnTo>
                    <a:pt x="0" y="3040566"/>
                  </a:lnTo>
                  <a:lnTo>
                    <a:pt x="0" y="0"/>
                  </a:lnTo>
                  <a:close/>
                </a:path>
              </a:pathLst>
            </a:custGeom>
            <a:blipFill>
              <a:blip r:embed="rId7"/>
              <a:stretch>
                <a:fillRect/>
              </a:stretch>
            </a:blipFill>
          </p:spPr>
        </p:sp>
        <p:sp>
          <p:nvSpPr>
            <p:cNvPr id="25" name="Rectangle: Rounded Corners 24">
              <a:extLst>
                <a:ext uri="{FF2B5EF4-FFF2-40B4-BE49-F238E27FC236}">
                  <a16:creationId xmlns:a16="http://schemas.microsoft.com/office/drawing/2014/main" id="{B7EB3EE8-22B9-44A9-8A5E-5FDABE99EB0C}"/>
                </a:ext>
              </a:extLst>
            </p:cNvPr>
            <p:cNvSpPr/>
            <p:nvPr/>
          </p:nvSpPr>
          <p:spPr>
            <a:xfrm rot="16200000">
              <a:off x="6739767" y="1471491"/>
              <a:ext cx="1391622" cy="4611806"/>
            </a:xfrm>
            <a:prstGeom prst="roundRect">
              <a:avLst/>
            </a:prstGeom>
            <a:noFill/>
            <a:ln w="133350">
              <a:gradFill>
                <a:gsLst>
                  <a:gs pos="52000">
                    <a:srgbClr val="014672"/>
                  </a:gs>
                  <a:gs pos="0">
                    <a:srgbClr val="012C59"/>
                  </a:gs>
                  <a:gs pos="100000">
                    <a:srgbClr val="037EA7"/>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
        <p:nvSpPr>
          <p:cNvPr id="37" name="TextBox 36">
            <a:extLst>
              <a:ext uri="{FF2B5EF4-FFF2-40B4-BE49-F238E27FC236}">
                <a16:creationId xmlns:a16="http://schemas.microsoft.com/office/drawing/2014/main" id="{61127777-A28E-4639-B89E-EC3F80F25CCB}"/>
              </a:ext>
            </a:extLst>
          </p:cNvPr>
          <p:cNvSpPr txBox="1"/>
          <p:nvPr/>
        </p:nvSpPr>
        <p:spPr>
          <a:xfrm>
            <a:off x="-7245626"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Traitement avancé avec </a:t>
            </a:r>
            <a:r>
              <a:rPr lang="fr-FR" sz="3200" dirty="0" err="1">
                <a:latin typeface="Bahnschrift" panose="020B0502040204020203" pitchFamily="34" charset="0"/>
                <a:cs typeface="Aharoni" panose="02010803020104030203" pitchFamily="2" charset="-79"/>
              </a:rPr>
              <a:t>forEach</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38" name="Group 37">
            <a:extLst>
              <a:ext uri="{FF2B5EF4-FFF2-40B4-BE49-F238E27FC236}">
                <a16:creationId xmlns:a16="http://schemas.microsoft.com/office/drawing/2014/main" id="{45D6C322-433B-4C9D-92DB-BA2F3FBFF72A}"/>
              </a:ext>
            </a:extLst>
          </p:cNvPr>
          <p:cNvGrpSpPr/>
          <p:nvPr/>
        </p:nvGrpSpPr>
        <p:grpSpPr>
          <a:xfrm>
            <a:off x="13127590" y="1748202"/>
            <a:ext cx="7329372" cy="4291260"/>
            <a:chOff x="4337545" y="2338140"/>
            <a:chExt cx="7329372" cy="4291260"/>
          </a:xfrm>
        </p:grpSpPr>
        <p:sp>
          <p:nvSpPr>
            <p:cNvPr id="39" name="Rectangle: Rounded Corners 38">
              <a:extLst>
                <a:ext uri="{FF2B5EF4-FFF2-40B4-BE49-F238E27FC236}">
                  <a16:creationId xmlns:a16="http://schemas.microsoft.com/office/drawing/2014/main" id="{E8720AB8-C3D9-4FDD-9DF8-1D4B661F7770}"/>
                </a:ext>
              </a:extLst>
            </p:cNvPr>
            <p:cNvSpPr/>
            <p:nvPr/>
          </p:nvSpPr>
          <p:spPr>
            <a:xfrm rot="5400000">
              <a:off x="5856601" y="819084"/>
              <a:ext cx="4291260"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TextBox 39">
              <a:extLst>
                <a:ext uri="{FF2B5EF4-FFF2-40B4-BE49-F238E27FC236}">
                  <a16:creationId xmlns:a16="http://schemas.microsoft.com/office/drawing/2014/main" id="{0492558C-3958-4AC1-B571-EB2E1D8C2EB3}"/>
                </a:ext>
              </a:extLst>
            </p:cNvPr>
            <p:cNvSpPr txBox="1"/>
            <p:nvPr/>
          </p:nvSpPr>
          <p:spPr>
            <a:xfrm>
              <a:off x="4551678" y="2644170"/>
              <a:ext cx="3474722" cy="3970318"/>
            </a:xfrm>
            <a:prstGeom prst="rect">
              <a:avLst/>
            </a:prstGeom>
            <a:noFill/>
          </p:spPr>
          <p:txBody>
            <a:bodyPr wrap="square" rtlCol="0">
              <a:spAutoFit/>
            </a:bodyPr>
            <a:lstStyle/>
            <a:p>
              <a:pPr>
                <a:buNone/>
              </a:pPr>
              <a:r>
                <a:rPr lang="fr-FR" b="1" dirty="0">
                  <a:solidFill>
                    <a:srgbClr val="11D5FD"/>
                  </a:solidFill>
                </a:rPr>
                <a:t>Utilisation de limit()</a:t>
              </a:r>
            </a:p>
            <a:p>
              <a:pPr>
                <a:buNone/>
              </a:pPr>
              <a:r>
                <a:rPr lang="fr-FR" dirty="0">
                  <a:solidFill>
                    <a:schemeClr val="bg1"/>
                  </a:solidFill>
                </a:rPr>
                <a:t>Restreint le nombre de documents retournés.</a:t>
              </a:r>
            </a:p>
            <a:p>
              <a:pPr>
                <a:buNone/>
              </a:pPr>
              <a:endParaRPr lang="fr-FR" dirty="0">
                <a:solidFill>
                  <a:schemeClr val="bg1"/>
                </a:solidFill>
              </a:endParaRPr>
            </a:p>
            <a:p>
              <a:pPr>
                <a:buNone/>
              </a:pPr>
              <a:endParaRPr lang="fr-FR" dirty="0">
                <a:solidFill>
                  <a:schemeClr val="bg1"/>
                </a:solidFill>
              </a:endParaRPr>
            </a:p>
            <a:p>
              <a:pPr>
                <a:buNone/>
              </a:pPr>
              <a:r>
                <a:rPr lang="fr-FR" b="1" dirty="0"/>
                <a:t>📝 Syntaxe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().limit(</a:t>
              </a:r>
              <a:r>
                <a:rPr lang="fr-FR" b="1" dirty="0">
                  <a:solidFill>
                    <a:srgbClr val="00FF00"/>
                  </a:solidFill>
                  <a:cs typeface="Dubai" panose="020B0503030403030204" pitchFamily="34" charset="-78"/>
                </a:rPr>
                <a:t>n</a:t>
              </a:r>
              <a:r>
                <a:rPr lang="fr-FR" b="1" dirty="0">
                  <a:solidFill>
                    <a:schemeClr val="bg1"/>
                  </a:solidFill>
                  <a:cs typeface="Dubai" panose="020B0503030403030204" pitchFamily="34" charset="-78"/>
                </a:rPr>
                <a:t>)</a:t>
              </a:r>
              <a:endParaRPr lang="fr-FR" dirty="0">
                <a:solidFill>
                  <a:schemeClr val="bg1"/>
                </a:solidFill>
              </a:endParaRPr>
            </a:p>
            <a:p>
              <a:r>
                <a:rPr lang="fr-FR" b="1" dirty="0"/>
                <a:t>📌 Exemple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().limit(</a:t>
              </a:r>
              <a:r>
                <a:rPr lang="fr-FR" b="1" dirty="0">
                  <a:solidFill>
                    <a:srgbClr val="00FF00"/>
                  </a:solidFill>
                  <a:cs typeface="Dubai" panose="020B0503030403030204" pitchFamily="34" charset="-78"/>
                </a:rPr>
                <a:t>5</a:t>
              </a:r>
              <a:r>
                <a:rPr lang="fr-FR" b="1" dirty="0">
                  <a:solidFill>
                    <a:schemeClr val="bg1"/>
                  </a:solidFill>
                  <a:cs typeface="Dubai" panose="020B0503030403030204" pitchFamily="34" charset="-78"/>
                </a:rPr>
                <a:t>)</a:t>
              </a:r>
            </a:p>
            <a:p>
              <a:r>
                <a:rPr lang="fr-FR" b="1" dirty="0">
                  <a:solidFill>
                    <a:schemeClr val="bg1"/>
                  </a:solidFill>
                  <a:cs typeface="Dubai" panose="020B0503030403030204" pitchFamily="34" charset="-78"/>
                </a:rPr>
                <a:t>🧐 </a:t>
              </a:r>
              <a:r>
                <a:rPr lang="fr-FR" b="1" dirty="0">
                  <a:cs typeface="Dubai" panose="020B0503030403030204" pitchFamily="34" charset="-78"/>
                </a:rPr>
                <a:t>Explication :</a:t>
              </a:r>
            </a:p>
            <a:p>
              <a:pPr lvl="1"/>
              <a:r>
                <a:rPr lang="fr-FR" b="1" dirty="0">
                  <a:solidFill>
                    <a:schemeClr val="bg1"/>
                  </a:solidFill>
                  <a:cs typeface="Dubai" panose="020B0503030403030204" pitchFamily="34" charset="-78"/>
                </a:rPr>
                <a:t>Ce code retourne uniquement les 5 premiers documents de </a:t>
              </a:r>
              <a:r>
                <a:rPr lang="fr-FR" b="1" dirty="0" err="1">
                  <a:solidFill>
                    <a:schemeClr val="bg1"/>
                  </a:solidFill>
                  <a:cs typeface="Dubai" panose="020B0503030403030204" pitchFamily="34" charset="-78"/>
                </a:rPr>
                <a:t>myCollection</a:t>
              </a:r>
              <a:r>
                <a:rPr lang="fr-FR" b="1" dirty="0">
                  <a:solidFill>
                    <a:schemeClr val="bg1"/>
                  </a:solidFill>
                  <a:cs typeface="Dubai" panose="020B0503030403030204" pitchFamily="34" charset="-78"/>
                </a:rPr>
                <a:t>.</a:t>
              </a:r>
            </a:p>
            <a:p>
              <a:endParaRPr lang="fr-FR" b="1" dirty="0">
                <a:solidFill>
                  <a:schemeClr val="bg1"/>
                </a:solidFill>
                <a:cs typeface="Dubai" panose="020B0503030403030204" pitchFamily="34" charset="-78"/>
              </a:endParaRPr>
            </a:p>
          </p:txBody>
        </p:sp>
        <p:cxnSp>
          <p:nvCxnSpPr>
            <p:cNvPr id="45" name="Straight Connector 44">
              <a:extLst>
                <a:ext uri="{FF2B5EF4-FFF2-40B4-BE49-F238E27FC236}">
                  <a16:creationId xmlns:a16="http://schemas.microsoft.com/office/drawing/2014/main" id="{C08BCDC9-BF71-402B-8B4A-E73D60CF26CB}"/>
                </a:ext>
              </a:extLst>
            </p:cNvPr>
            <p:cNvCxnSpPr/>
            <p:nvPr/>
          </p:nvCxnSpPr>
          <p:spPr>
            <a:xfrm>
              <a:off x="8026400" y="2554514"/>
              <a:ext cx="0" cy="3690641"/>
            </a:xfrm>
            <a:prstGeom prst="line">
              <a:avLst/>
            </a:prstGeom>
            <a:ln w="57150" cmpd="dbl">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516E9942-240C-4E3E-8F36-BE23CBF32D8A}"/>
                </a:ext>
              </a:extLst>
            </p:cNvPr>
            <p:cNvSpPr txBox="1"/>
            <p:nvPr/>
          </p:nvSpPr>
          <p:spPr>
            <a:xfrm>
              <a:off x="8109296" y="2646760"/>
              <a:ext cx="3557621" cy="3970318"/>
            </a:xfrm>
            <a:prstGeom prst="rect">
              <a:avLst/>
            </a:prstGeom>
            <a:noFill/>
          </p:spPr>
          <p:txBody>
            <a:bodyPr wrap="square" rtlCol="0">
              <a:spAutoFit/>
            </a:bodyPr>
            <a:lstStyle/>
            <a:p>
              <a:pPr>
                <a:buNone/>
              </a:pPr>
              <a:r>
                <a:rPr lang="fr-FR" b="1" dirty="0">
                  <a:solidFill>
                    <a:srgbClr val="11D5FD"/>
                  </a:solidFill>
                </a:rPr>
                <a:t>Utilisation de skip()</a:t>
              </a:r>
            </a:p>
            <a:p>
              <a:pPr>
                <a:buNone/>
              </a:pPr>
              <a:r>
                <a:rPr lang="fr-FR" dirty="0">
                  <a:solidFill>
                    <a:schemeClr val="bg1"/>
                  </a:solidFill>
                </a:rPr>
                <a:t>Ignore un certain nombre de documents avant d'afficher les résultats.</a:t>
              </a:r>
            </a:p>
            <a:p>
              <a:pPr>
                <a:buNone/>
              </a:pPr>
              <a:endParaRPr lang="fr-FR" dirty="0">
                <a:solidFill>
                  <a:schemeClr val="bg1"/>
                </a:solidFill>
              </a:endParaRPr>
            </a:p>
            <a:p>
              <a:pPr>
                <a:buNone/>
              </a:pPr>
              <a:r>
                <a:rPr lang="fr-FR" b="1" dirty="0"/>
                <a:t>📝 Syntaxe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().skip(</a:t>
              </a:r>
              <a:r>
                <a:rPr lang="fr-FR" b="1" dirty="0">
                  <a:solidFill>
                    <a:srgbClr val="00FF00"/>
                  </a:solidFill>
                  <a:cs typeface="Dubai" panose="020B0503030403030204" pitchFamily="34" charset="-78"/>
                </a:rPr>
                <a:t>n</a:t>
              </a:r>
              <a:r>
                <a:rPr lang="fr-FR" b="1" dirty="0">
                  <a:solidFill>
                    <a:schemeClr val="bg1"/>
                  </a:solidFill>
                  <a:cs typeface="Dubai" panose="020B0503030403030204" pitchFamily="34" charset="-78"/>
                </a:rPr>
                <a:t>)</a:t>
              </a:r>
              <a:endParaRPr lang="fr-FR" dirty="0">
                <a:solidFill>
                  <a:schemeClr val="bg1"/>
                </a:solidFill>
              </a:endParaRPr>
            </a:p>
            <a:p>
              <a:r>
                <a:rPr lang="fr-FR" b="1" dirty="0"/>
                <a:t>📌 Exemple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().skip(</a:t>
              </a:r>
              <a:r>
                <a:rPr lang="fr-FR" b="1" dirty="0">
                  <a:solidFill>
                    <a:srgbClr val="00FF00"/>
                  </a:solidFill>
                  <a:cs typeface="Dubai" panose="020B0503030403030204" pitchFamily="34" charset="-78"/>
                </a:rPr>
                <a:t>10</a:t>
              </a:r>
              <a:r>
                <a:rPr lang="fr-FR" b="1" dirty="0">
                  <a:solidFill>
                    <a:schemeClr val="bg1"/>
                  </a:solidFill>
                  <a:cs typeface="Dubai" panose="020B0503030403030204" pitchFamily="34" charset="-78"/>
                </a:rPr>
                <a:t>)</a:t>
              </a:r>
            </a:p>
            <a:p>
              <a:r>
                <a:rPr lang="fr-FR" b="1" dirty="0">
                  <a:solidFill>
                    <a:schemeClr val="bg1"/>
                  </a:solidFill>
                  <a:cs typeface="Dubai" panose="020B0503030403030204" pitchFamily="34" charset="-78"/>
                </a:rPr>
                <a:t>🧐 </a:t>
              </a:r>
              <a:r>
                <a:rPr lang="fr-FR" b="1" dirty="0">
                  <a:cs typeface="Dubai" panose="020B0503030403030204" pitchFamily="34" charset="-78"/>
                </a:rPr>
                <a:t>Explication :</a:t>
              </a:r>
            </a:p>
            <a:p>
              <a:pPr lvl="1"/>
              <a:r>
                <a:rPr lang="fr-FR" b="1" dirty="0">
                  <a:solidFill>
                    <a:schemeClr val="bg1"/>
                  </a:solidFill>
                  <a:cs typeface="Dubai" panose="020B0503030403030204" pitchFamily="34" charset="-78"/>
                </a:rPr>
                <a:t>Ce code ignore les 10 premiers documents et retourne les suivants.</a:t>
              </a:r>
            </a:p>
            <a:p>
              <a:endParaRPr lang="fr-FR" b="1" dirty="0">
                <a:solidFill>
                  <a:schemeClr val="bg1"/>
                </a:solidFill>
                <a:cs typeface="Dubai" panose="020B0503030403030204" pitchFamily="34" charset="-78"/>
              </a:endParaRPr>
            </a:p>
          </p:txBody>
        </p:sp>
      </p:grpSp>
    </p:spTree>
    <p:extLst>
      <p:ext uri="{BB962C8B-B14F-4D97-AF65-F5344CB8AC3E}">
        <p14:creationId xmlns:p14="http://schemas.microsoft.com/office/powerpoint/2010/main" val="2158462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8" y="373527"/>
            <a:ext cx="6221741" cy="945297"/>
            <a:chOff x="171451" y="800785"/>
            <a:chExt cx="9819854" cy="945297"/>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Parcours des données avec les curseurs</a:t>
              </a:r>
              <a:endParaRPr lang="fr-MA" sz="2400" dirty="0">
                <a:solidFill>
                  <a:schemeClr val="tx1">
                    <a:lumMod val="75000"/>
                    <a:lumOff val="25000"/>
                  </a:schemeClr>
                </a:solidFill>
                <a:latin typeface="Fira Sans" panose="020B0503050000020004" pitchFamily="34" charset="0"/>
              </a:endParaRPr>
            </a:p>
          </p:txBody>
        </p:sp>
      </p:grpSp>
      <p:sp>
        <p:nvSpPr>
          <p:cNvPr id="19" name="TextBox 18">
            <a:extLst>
              <a:ext uri="{FF2B5EF4-FFF2-40B4-BE49-F238E27FC236}">
                <a16:creationId xmlns:a16="http://schemas.microsoft.com/office/drawing/2014/main" id="{9A562F95-C8C1-4D0A-A8E8-0979107AA40D}"/>
              </a:ext>
            </a:extLst>
          </p:cNvPr>
          <p:cNvSpPr txBox="1"/>
          <p:nvPr/>
        </p:nvSpPr>
        <p:spPr>
          <a:xfrm>
            <a:off x="-18913" y="4675495"/>
            <a:ext cx="4267063" cy="1569660"/>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Gestion des grands ensembles de données</a:t>
            </a:r>
            <a:endParaRPr lang="fr-MA" sz="3200" dirty="0">
              <a:latin typeface="Bahnschrift" panose="020B0502040204020203" pitchFamily="34" charset="0"/>
              <a:cs typeface="Aharoni" panose="02010803020104030203" pitchFamily="2" charset="-79"/>
            </a:endParaRPr>
          </a:p>
        </p:txBody>
      </p:sp>
      <p:grpSp>
        <p:nvGrpSpPr>
          <p:cNvPr id="5" name="Group 4">
            <a:extLst>
              <a:ext uri="{FF2B5EF4-FFF2-40B4-BE49-F238E27FC236}">
                <a16:creationId xmlns:a16="http://schemas.microsoft.com/office/drawing/2014/main" id="{86B51EA3-54C4-4017-84BC-798197964C57}"/>
              </a:ext>
            </a:extLst>
          </p:cNvPr>
          <p:cNvGrpSpPr/>
          <p:nvPr/>
        </p:nvGrpSpPr>
        <p:grpSpPr>
          <a:xfrm>
            <a:off x="926960" y="2241662"/>
            <a:ext cx="2445977" cy="2438740"/>
            <a:chOff x="926960" y="2241662"/>
            <a:chExt cx="2445977" cy="2438740"/>
          </a:xfrm>
        </p:grpSpPr>
        <p:grpSp>
          <p:nvGrpSpPr>
            <p:cNvPr id="33" name="Group 32">
              <a:extLst>
                <a:ext uri="{FF2B5EF4-FFF2-40B4-BE49-F238E27FC236}">
                  <a16:creationId xmlns:a16="http://schemas.microsoft.com/office/drawing/2014/main" id="{8BFDFA7A-0E18-4BA3-8913-9C91996F2AF4}"/>
                </a:ext>
              </a:extLst>
            </p:cNvPr>
            <p:cNvGrpSpPr/>
            <p:nvPr/>
          </p:nvGrpSpPr>
          <p:grpSpPr>
            <a:xfrm>
              <a:off x="926960" y="2241662"/>
              <a:ext cx="2445977" cy="2438740"/>
              <a:chOff x="926960" y="2241662"/>
              <a:chExt cx="2445977" cy="2438740"/>
            </a:xfrm>
          </p:grpSpPr>
          <p:pic>
            <p:nvPicPr>
              <p:cNvPr id="37" name="Picture 36">
                <a:extLst>
                  <a:ext uri="{FF2B5EF4-FFF2-40B4-BE49-F238E27FC236}">
                    <a16:creationId xmlns:a16="http://schemas.microsoft.com/office/drawing/2014/main" id="{8AEE8B5C-64E8-4468-B0F7-62E6797A96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8" name="Oval 37">
                <a:extLst>
                  <a:ext uri="{FF2B5EF4-FFF2-40B4-BE49-F238E27FC236}">
                    <a16:creationId xmlns:a16="http://schemas.microsoft.com/office/drawing/2014/main" id="{EA126EFF-36F3-481B-9B17-991B5BA3D00C}"/>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4" name="Picture 3">
              <a:extLst>
                <a:ext uri="{FF2B5EF4-FFF2-40B4-BE49-F238E27FC236}">
                  <a16:creationId xmlns:a16="http://schemas.microsoft.com/office/drawing/2014/main" id="{540B2ECC-59E9-4CF9-808B-634D6F3583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2332" y="3514373"/>
              <a:ext cx="1077218" cy="1077218"/>
            </a:xfrm>
            <a:prstGeom prst="rect">
              <a:avLst/>
            </a:prstGeom>
          </p:spPr>
        </p:pic>
      </p:grpSp>
      <p:grpSp>
        <p:nvGrpSpPr>
          <p:cNvPr id="2" name="Group 1">
            <a:extLst>
              <a:ext uri="{FF2B5EF4-FFF2-40B4-BE49-F238E27FC236}">
                <a16:creationId xmlns:a16="http://schemas.microsoft.com/office/drawing/2014/main" id="{880BCBBE-CF67-49F2-AE9A-DDE3B549D378}"/>
              </a:ext>
            </a:extLst>
          </p:cNvPr>
          <p:cNvGrpSpPr/>
          <p:nvPr/>
        </p:nvGrpSpPr>
        <p:grpSpPr>
          <a:xfrm>
            <a:off x="4337545" y="1748202"/>
            <a:ext cx="7329372" cy="4291260"/>
            <a:chOff x="4337545" y="2338140"/>
            <a:chExt cx="7329372" cy="4291260"/>
          </a:xfrm>
        </p:grpSpPr>
        <p:sp>
          <p:nvSpPr>
            <p:cNvPr id="21" name="Rectangle: Rounded Corners 20">
              <a:extLst>
                <a:ext uri="{FF2B5EF4-FFF2-40B4-BE49-F238E27FC236}">
                  <a16:creationId xmlns:a16="http://schemas.microsoft.com/office/drawing/2014/main" id="{C1ED186B-027D-4023-8E60-BFCFF9094B2F}"/>
                </a:ext>
              </a:extLst>
            </p:cNvPr>
            <p:cNvSpPr/>
            <p:nvPr/>
          </p:nvSpPr>
          <p:spPr>
            <a:xfrm rot="5400000">
              <a:off x="5856601" y="819084"/>
              <a:ext cx="4291260"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A4C129B6-4140-477F-B499-F49EA432A12A}"/>
                </a:ext>
              </a:extLst>
            </p:cNvPr>
            <p:cNvSpPr txBox="1"/>
            <p:nvPr/>
          </p:nvSpPr>
          <p:spPr>
            <a:xfrm>
              <a:off x="4551678" y="2644170"/>
              <a:ext cx="3474722" cy="3970318"/>
            </a:xfrm>
            <a:prstGeom prst="rect">
              <a:avLst/>
            </a:prstGeom>
            <a:noFill/>
          </p:spPr>
          <p:txBody>
            <a:bodyPr wrap="square" rtlCol="0">
              <a:spAutoFit/>
            </a:bodyPr>
            <a:lstStyle/>
            <a:p>
              <a:pPr>
                <a:buNone/>
              </a:pPr>
              <a:r>
                <a:rPr lang="fr-FR" b="1" dirty="0">
                  <a:solidFill>
                    <a:srgbClr val="11D5FD"/>
                  </a:solidFill>
                </a:rPr>
                <a:t>Utilisation de limit()</a:t>
              </a:r>
            </a:p>
            <a:p>
              <a:pPr>
                <a:buNone/>
              </a:pPr>
              <a:r>
                <a:rPr lang="fr-FR" dirty="0">
                  <a:solidFill>
                    <a:schemeClr val="bg1"/>
                  </a:solidFill>
                </a:rPr>
                <a:t>Restreint le nombre de documents retournés.</a:t>
              </a:r>
            </a:p>
            <a:p>
              <a:pPr>
                <a:buNone/>
              </a:pPr>
              <a:endParaRPr lang="fr-FR" dirty="0">
                <a:solidFill>
                  <a:schemeClr val="bg1"/>
                </a:solidFill>
              </a:endParaRPr>
            </a:p>
            <a:p>
              <a:pPr>
                <a:buNone/>
              </a:pPr>
              <a:endParaRPr lang="fr-FR" dirty="0">
                <a:solidFill>
                  <a:schemeClr val="bg1"/>
                </a:solidFill>
              </a:endParaRPr>
            </a:p>
            <a:p>
              <a:pPr>
                <a:buNone/>
              </a:pPr>
              <a:r>
                <a:rPr lang="fr-FR" b="1" dirty="0"/>
                <a:t>📝 Syntaxe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().limit(</a:t>
              </a:r>
              <a:r>
                <a:rPr lang="fr-FR" b="1" dirty="0">
                  <a:solidFill>
                    <a:srgbClr val="00FF00"/>
                  </a:solidFill>
                  <a:cs typeface="Dubai" panose="020B0503030403030204" pitchFamily="34" charset="-78"/>
                </a:rPr>
                <a:t>n</a:t>
              </a:r>
              <a:r>
                <a:rPr lang="fr-FR" b="1" dirty="0">
                  <a:solidFill>
                    <a:schemeClr val="bg1"/>
                  </a:solidFill>
                  <a:cs typeface="Dubai" panose="020B0503030403030204" pitchFamily="34" charset="-78"/>
                </a:rPr>
                <a:t>)</a:t>
              </a:r>
              <a:endParaRPr lang="fr-FR" dirty="0">
                <a:solidFill>
                  <a:schemeClr val="bg1"/>
                </a:solidFill>
              </a:endParaRPr>
            </a:p>
            <a:p>
              <a:r>
                <a:rPr lang="fr-FR" b="1" dirty="0"/>
                <a:t>📌 Exemple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().limit(</a:t>
              </a:r>
              <a:r>
                <a:rPr lang="fr-FR" b="1" dirty="0">
                  <a:solidFill>
                    <a:srgbClr val="00FF00"/>
                  </a:solidFill>
                  <a:cs typeface="Dubai" panose="020B0503030403030204" pitchFamily="34" charset="-78"/>
                </a:rPr>
                <a:t>5</a:t>
              </a:r>
              <a:r>
                <a:rPr lang="fr-FR" b="1" dirty="0">
                  <a:solidFill>
                    <a:schemeClr val="bg1"/>
                  </a:solidFill>
                  <a:cs typeface="Dubai" panose="020B0503030403030204" pitchFamily="34" charset="-78"/>
                </a:rPr>
                <a:t>)</a:t>
              </a:r>
            </a:p>
            <a:p>
              <a:r>
                <a:rPr lang="fr-FR" b="1" dirty="0">
                  <a:solidFill>
                    <a:schemeClr val="bg1"/>
                  </a:solidFill>
                  <a:cs typeface="Dubai" panose="020B0503030403030204" pitchFamily="34" charset="-78"/>
                </a:rPr>
                <a:t>🧐 </a:t>
              </a:r>
              <a:r>
                <a:rPr lang="fr-FR" b="1" dirty="0">
                  <a:cs typeface="Dubai" panose="020B0503030403030204" pitchFamily="34" charset="-78"/>
                </a:rPr>
                <a:t>Explication :</a:t>
              </a:r>
            </a:p>
            <a:p>
              <a:pPr lvl="1"/>
              <a:r>
                <a:rPr lang="fr-FR" b="1" dirty="0">
                  <a:solidFill>
                    <a:schemeClr val="bg1"/>
                  </a:solidFill>
                  <a:cs typeface="Dubai" panose="020B0503030403030204" pitchFamily="34" charset="-78"/>
                </a:rPr>
                <a:t>Ce code retourne uniquement les 5 premiers documents de </a:t>
              </a:r>
              <a:r>
                <a:rPr lang="fr-FR" b="1" dirty="0" err="1">
                  <a:solidFill>
                    <a:schemeClr val="bg1"/>
                  </a:solidFill>
                  <a:cs typeface="Dubai" panose="020B0503030403030204" pitchFamily="34" charset="-78"/>
                </a:rPr>
                <a:t>myCollection</a:t>
              </a:r>
              <a:r>
                <a:rPr lang="fr-FR" b="1" dirty="0">
                  <a:solidFill>
                    <a:schemeClr val="bg1"/>
                  </a:solidFill>
                  <a:cs typeface="Dubai" panose="020B0503030403030204" pitchFamily="34" charset="-78"/>
                </a:rPr>
                <a:t>.</a:t>
              </a:r>
            </a:p>
            <a:p>
              <a:endParaRPr lang="fr-FR" b="1" dirty="0">
                <a:solidFill>
                  <a:schemeClr val="bg1"/>
                </a:solidFill>
                <a:cs typeface="Dubai" panose="020B0503030403030204" pitchFamily="34" charset="-78"/>
              </a:endParaRPr>
            </a:p>
          </p:txBody>
        </p:sp>
        <p:cxnSp>
          <p:nvCxnSpPr>
            <p:cNvPr id="3" name="Straight Connector 2">
              <a:extLst>
                <a:ext uri="{FF2B5EF4-FFF2-40B4-BE49-F238E27FC236}">
                  <a16:creationId xmlns:a16="http://schemas.microsoft.com/office/drawing/2014/main" id="{2AEF9E84-71B8-49F6-BC3A-AD6A1FC0ACF9}"/>
                </a:ext>
              </a:extLst>
            </p:cNvPr>
            <p:cNvCxnSpPr/>
            <p:nvPr/>
          </p:nvCxnSpPr>
          <p:spPr>
            <a:xfrm>
              <a:off x="8026400" y="2554514"/>
              <a:ext cx="0" cy="3690641"/>
            </a:xfrm>
            <a:prstGeom prst="line">
              <a:avLst/>
            </a:prstGeom>
            <a:ln w="57150" cmpd="dbl">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E68EC198-8E05-4223-BFB2-695FBEB35522}"/>
                </a:ext>
              </a:extLst>
            </p:cNvPr>
            <p:cNvSpPr txBox="1"/>
            <p:nvPr/>
          </p:nvSpPr>
          <p:spPr>
            <a:xfrm>
              <a:off x="8109296" y="2646760"/>
              <a:ext cx="3557621" cy="3970318"/>
            </a:xfrm>
            <a:prstGeom prst="rect">
              <a:avLst/>
            </a:prstGeom>
            <a:noFill/>
          </p:spPr>
          <p:txBody>
            <a:bodyPr wrap="square" rtlCol="0">
              <a:spAutoFit/>
            </a:bodyPr>
            <a:lstStyle/>
            <a:p>
              <a:pPr>
                <a:buNone/>
              </a:pPr>
              <a:r>
                <a:rPr lang="fr-FR" b="1" dirty="0">
                  <a:solidFill>
                    <a:srgbClr val="11D5FD"/>
                  </a:solidFill>
                </a:rPr>
                <a:t>Utilisation de skip()</a:t>
              </a:r>
            </a:p>
            <a:p>
              <a:pPr>
                <a:buNone/>
              </a:pPr>
              <a:r>
                <a:rPr lang="fr-FR" dirty="0">
                  <a:solidFill>
                    <a:schemeClr val="bg1"/>
                  </a:solidFill>
                </a:rPr>
                <a:t>Ignore un certain nombre de documents avant d'afficher les résultats.</a:t>
              </a:r>
            </a:p>
            <a:p>
              <a:pPr>
                <a:buNone/>
              </a:pPr>
              <a:endParaRPr lang="fr-FR" dirty="0">
                <a:solidFill>
                  <a:schemeClr val="bg1"/>
                </a:solidFill>
              </a:endParaRPr>
            </a:p>
            <a:p>
              <a:pPr>
                <a:buNone/>
              </a:pPr>
              <a:r>
                <a:rPr lang="fr-FR" b="1" dirty="0"/>
                <a:t>📝 Syntaxe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().skip(</a:t>
              </a:r>
              <a:r>
                <a:rPr lang="fr-FR" b="1" dirty="0">
                  <a:solidFill>
                    <a:srgbClr val="00FF00"/>
                  </a:solidFill>
                  <a:cs typeface="Dubai" panose="020B0503030403030204" pitchFamily="34" charset="-78"/>
                </a:rPr>
                <a:t>n</a:t>
              </a:r>
              <a:r>
                <a:rPr lang="fr-FR" b="1" dirty="0">
                  <a:solidFill>
                    <a:schemeClr val="bg1"/>
                  </a:solidFill>
                  <a:cs typeface="Dubai" panose="020B0503030403030204" pitchFamily="34" charset="-78"/>
                </a:rPr>
                <a:t>)</a:t>
              </a:r>
              <a:endParaRPr lang="fr-FR" dirty="0">
                <a:solidFill>
                  <a:schemeClr val="bg1"/>
                </a:solidFill>
              </a:endParaRPr>
            </a:p>
            <a:p>
              <a:r>
                <a:rPr lang="fr-FR" b="1" dirty="0"/>
                <a:t>📌 Exemple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().skip(</a:t>
              </a:r>
              <a:r>
                <a:rPr lang="fr-FR" b="1" dirty="0">
                  <a:solidFill>
                    <a:srgbClr val="00FF00"/>
                  </a:solidFill>
                  <a:cs typeface="Dubai" panose="020B0503030403030204" pitchFamily="34" charset="-78"/>
                </a:rPr>
                <a:t>10</a:t>
              </a:r>
              <a:r>
                <a:rPr lang="fr-FR" b="1" dirty="0">
                  <a:solidFill>
                    <a:schemeClr val="bg1"/>
                  </a:solidFill>
                  <a:cs typeface="Dubai" panose="020B0503030403030204" pitchFamily="34" charset="-78"/>
                </a:rPr>
                <a:t>)</a:t>
              </a:r>
            </a:p>
            <a:p>
              <a:r>
                <a:rPr lang="fr-FR" b="1" dirty="0">
                  <a:solidFill>
                    <a:schemeClr val="bg1"/>
                  </a:solidFill>
                  <a:cs typeface="Dubai" panose="020B0503030403030204" pitchFamily="34" charset="-78"/>
                </a:rPr>
                <a:t>🧐 </a:t>
              </a:r>
              <a:r>
                <a:rPr lang="fr-FR" b="1" dirty="0">
                  <a:cs typeface="Dubai" panose="020B0503030403030204" pitchFamily="34" charset="-78"/>
                </a:rPr>
                <a:t>Explication :</a:t>
              </a:r>
            </a:p>
            <a:p>
              <a:pPr lvl="1"/>
              <a:r>
                <a:rPr lang="fr-FR" b="1" dirty="0">
                  <a:solidFill>
                    <a:schemeClr val="bg1"/>
                  </a:solidFill>
                  <a:cs typeface="Dubai" panose="020B0503030403030204" pitchFamily="34" charset="-78"/>
                </a:rPr>
                <a:t>Ce code ignore les 10 premiers documents et retourne les suivants.</a:t>
              </a:r>
            </a:p>
            <a:p>
              <a:endParaRPr lang="fr-FR" b="1" dirty="0">
                <a:solidFill>
                  <a:schemeClr val="bg1"/>
                </a:solidFill>
                <a:cs typeface="Dubai" panose="020B0503030403030204" pitchFamily="34" charset="-78"/>
              </a:endParaRPr>
            </a:p>
          </p:txBody>
        </p:sp>
      </p:grpSp>
      <p:grpSp>
        <p:nvGrpSpPr>
          <p:cNvPr id="30" name="Group 29">
            <a:extLst>
              <a:ext uri="{FF2B5EF4-FFF2-40B4-BE49-F238E27FC236}">
                <a16:creationId xmlns:a16="http://schemas.microsoft.com/office/drawing/2014/main" id="{2D700A84-E182-40B2-92FF-FBA285FB92F0}"/>
              </a:ext>
            </a:extLst>
          </p:cNvPr>
          <p:cNvGrpSpPr/>
          <p:nvPr/>
        </p:nvGrpSpPr>
        <p:grpSpPr>
          <a:xfrm>
            <a:off x="-1579007" y="-1620000"/>
            <a:ext cx="3320396" cy="3240000"/>
            <a:chOff x="-1731407" y="-1772400"/>
            <a:chExt cx="3320396" cy="3240000"/>
          </a:xfrm>
        </p:grpSpPr>
        <p:sp>
          <p:nvSpPr>
            <p:cNvPr id="31" name="Oval 30">
              <a:extLst>
                <a:ext uri="{FF2B5EF4-FFF2-40B4-BE49-F238E27FC236}">
                  <a16:creationId xmlns:a16="http://schemas.microsoft.com/office/drawing/2014/main" id="{261FF9AA-CEDB-4F35-BD56-36010D72EAC0}"/>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2" name="TextBox 31">
              <a:extLst>
                <a:ext uri="{FF2B5EF4-FFF2-40B4-BE49-F238E27FC236}">
                  <a16:creationId xmlns:a16="http://schemas.microsoft.com/office/drawing/2014/main" id="{4770B192-2C86-4A04-8477-BED60091E986}"/>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4</a:t>
              </a:r>
            </a:p>
          </p:txBody>
        </p:sp>
      </p:grpSp>
      <p:grpSp>
        <p:nvGrpSpPr>
          <p:cNvPr id="28" name="Group 27">
            <a:extLst>
              <a:ext uri="{FF2B5EF4-FFF2-40B4-BE49-F238E27FC236}">
                <a16:creationId xmlns:a16="http://schemas.microsoft.com/office/drawing/2014/main" id="{380319AD-0C34-4DB7-8AA5-05296765039B}"/>
              </a:ext>
            </a:extLst>
          </p:cNvPr>
          <p:cNvGrpSpPr/>
          <p:nvPr/>
        </p:nvGrpSpPr>
        <p:grpSpPr>
          <a:xfrm>
            <a:off x="4337545" y="12721010"/>
            <a:ext cx="7329372" cy="4291260"/>
            <a:chOff x="4337545" y="1777701"/>
            <a:chExt cx="7329372" cy="4291260"/>
          </a:xfrm>
        </p:grpSpPr>
        <p:grpSp>
          <p:nvGrpSpPr>
            <p:cNvPr id="34" name="Group 33">
              <a:extLst>
                <a:ext uri="{FF2B5EF4-FFF2-40B4-BE49-F238E27FC236}">
                  <a16:creationId xmlns:a16="http://schemas.microsoft.com/office/drawing/2014/main" id="{9B432A23-E338-463C-BB50-8F8295511176}"/>
                </a:ext>
              </a:extLst>
            </p:cNvPr>
            <p:cNvGrpSpPr/>
            <p:nvPr/>
          </p:nvGrpSpPr>
          <p:grpSpPr>
            <a:xfrm>
              <a:off x="4337545" y="1777701"/>
              <a:ext cx="7329372" cy="4291260"/>
              <a:chOff x="4203199" y="2547916"/>
              <a:chExt cx="5776201" cy="3599711"/>
            </a:xfrm>
          </p:grpSpPr>
          <p:sp>
            <p:nvSpPr>
              <p:cNvPr id="42" name="Rectangle: Rounded Corners 41">
                <a:extLst>
                  <a:ext uri="{FF2B5EF4-FFF2-40B4-BE49-F238E27FC236}">
                    <a16:creationId xmlns:a16="http://schemas.microsoft.com/office/drawing/2014/main" id="{21D2A89C-C868-4407-BF2D-8AD9818EBCDD}"/>
                  </a:ext>
                </a:extLst>
              </p:cNvPr>
              <p:cNvSpPr/>
              <p:nvPr/>
            </p:nvSpPr>
            <p:spPr>
              <a:xfrm rot="5400000">
                <a:off x="5291444" y="1459671"/>
                <a:ext cx="3599711"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3" name="TextBox 42">
                <a:extLst>
                  <a:ext uri="{FF2B5EF4-FFF2-40B4-BE49-F238E27FC236}">
                    <a16:creationId xmlns:a16="http://schemas.microsoft.com/office/drawing/2014/main" id="{1A8B9890-BF00-4E39-827C-626851CEC425}"/>
                  </a:ext>
                </a:extLst>
              </p:cNvPr>
              <p:cNvSpPr txBox="1"/>
              <p:nvPr/>
            </p:nvSpPr>
            <p:spPr>
              <a:xfrm>
                <a:off x="4433512" y="2760063"/>
                <a:ext cx="3973424" cy="1006892"/>
              </a:xfrm>
              <a:prstGeom prst="rect">
                <a:avLst/>
              </a:prstGeom>
              <a:noFill/>
            </p:spPr>
            <p:txBody>
              <a:bodyPr wrap="square" rtlCol="0">
                <a:spAutoFit/>
              </a:bodyPr>
              <a:lstStyle/>
              <a:p>
                <a:pPr>
                  <a:buNone/>
                </a:pPr>
                <a:r>
                  <a:rPr lang="fr-FR" b="1" dirty="0">
                    <a:solidFill>
                      <a:srgbClr val="FF0000"/>
                    </a:solidFill>
                  </a:rPr>
                  <a:t>Problème :</a:t>
                </a:r>
              </a:p>
              <a:p>
                <a:pPr>
                  <a:buNone/>
                </a:pPr>
                <a:endParaRPr lang="fr-FR" b="1" dirty="0">
                  <a:solidFill>
                    <a:schemeClr val="bg1"/>
                  </a:solidFill>
                </a:endParaRPr>
              </a:p>
              <a:p>
                <a:pPr lvl="1"/>
                <a:r>
                  <a:rPr lang="fr-FR" b="1" dirty="0">
                    <a:solidFill>
                      <a:schemeClr val="bg1"/>
                    </a:solidFill>
                  </a:rPr>
                  <a:t>Charger tous les documents en mémoire peut entraîner des problèmes de performance.</a:t>
                </a:r>
              </a:p>
            </p:txBody>
          </p:sp>
        </p:grpSp>
        <p:pic>
          <p:nvPicPr>
            <p:cNvPr id="39" name="Picture 38">
              <a:extLst>
                <a:ext uri="{FF2B5EF4-FFF2-40B4-BE49-F238E27FC236}">
                  <a16:creationId xmlns:a16="http://schemas.microsoft.com/office/drawing/2014/main" id="{55CBA54D-09A7-4F62-81DD-41AA6E6182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43270" y="2555506"/>
              <a:ext cx="1189355" cy="1189355"/>
            </a:xfrm>
            <a:prstGeom prst="rect">
              <a:avLst/>
            </a:prstGeom>
          </p:spPr>
        </p:pic>
        <p:pic>
          <p:nvPicPr>
            <p:cNvPr id="40" name="Picture 39">
              <a:extLst>
                <a:ext uri="{FF2B5EF4-FFF2-40B4-BE49-F238E27FC236}">
                  <a16:creationId xmlns:a16="http://schemas.microsoft.com/office/drawing/2014/main" id="{F996D34A-4923-4C70-9B1B-2E7C3E4803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31472" y="4495811"/>
              <a:ext cx="1346541" cy="1346541"/>
            </a:xfrm>
            <a:prstGeom prst="rect">
              <a:avLst/>
            </a:prstGeom>
          </p:spPr>
        </p:pic>
        <p:sp>
          <p:nvSpPr>
            <p:cNvPr id="41" name="TextBox 40">
              <a:extLst>
                <a:ext uri="{FF2B5EF4-FFF2-40B4-BE49-F238E27FC236}">
                  <a16:creationId xmlns:a16="http://schemas.microsoft.com/office/drawing/2014/main" id="{88EA7CD2-EC5C-4FCC-BEDD-1D387DBF2D45}"/>
                </a:ext>
              </a:extLst>
            </p:cNvPr>
            <p:cNvSpPr txBox="1"/>
            <p:nvPr/>
          </p:nvSpPr>
          <p:spPr>
            <a:xfrm>
              <a:off x="4629787" y="4302512"/>
              <a:ext cx="5213483" cy="1200329"/>
            </a:xfrm>
            <a:prstGeom prst="rect">
              <a:avLst/>
            </a:prstGeom>
            <a:noFill/>
          </p:spPr>
          <p:txBody>
            <a:bodyPr wrap="square">
              <a:spAutoFit/>
            </a:bodyPr>
            <a:lstStyle/>
            <a:p>
              <a:r>
                <a:rPr lang="fr-FR" b="1" dirty="0">
                  <a:solidFill>
                    <a:srgbClr val="00FF00"/>
                  </a:solidFill>
                </a:rPr>
                <a:t>Solution :</a:t>
              </a:r>
            </a:p>
            <a:p>
              <a:endParaRPr lang="fr-FR" b="1" dirty="0">
                <a:solidFill>
                  <a:srgbClr val="00FF00"/>
                </a:solidFill>
              </a:endParaRPr>
            </a:p>
            <a:p>
              <a:pPr lvl="1"/>
              <a:r>
                <a:rPr lang="fr-FR" b="1" dirty="0">
                  <a:solidFill>
                    <a:schemeClr val="bg1"/>
                  </a:solidFill>
                </a:rPr>
                <a:t>Utiliser limit() et skip() pour limiter et paginer les résultats.</a:t>
              </a:r>
            </a:p>
          </p:txBody>
        </p:sp>
      </p:grpSp>
      <p:sp>
        <p:nvSpPr>
          <p:cNvPr id="51" name="TextBox 50">
            <a:extLst>
              <a:ext uri="{FF2B5EF4-FFF2-40B4-BE49-F238E27FC236}">
                <a16:creationId xmlns:a16="http://schemas.microsoft.com/office/drawing/2014/main" id="{2E648403-D39C-4E94-A9E4-F6125E8C0056}"/>
              </a:ext>
            </a:extLst>
          </p:cNvPr>
          <p:cNvSpPr txBox="1"/>
          <p:nvPr/>
        </p:nvSpPr>
        <p:spPr>
          <a:xfrm>
            <a:off x="-18913" y="8244604"/>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Pagination avec skip() et limit()</a:t>
            </a:r>
            <a:endParaRPr lang="fr-MA" sz="3200" dirty="0">
              <a:latin typeface="Bahnschrift" panose="020B0502040204020203" pitchFamily="34" charset="0"/>
              <a:cs typeface="Aharoni" panose="02010803020104030203" pitchFamily="2" charset="-79"/>
            </a:endParaRPr>
          </a:p>
        </p:txBody>
      </p:sp>
      <p:grpSp>
        <p:nvGrpSpPr>
          <p:cNvPr id="52" name="Group 51">
            <a:extLst>
              <a:ext uri="{FF2B5EF4-FFF2-40B4-BE49-F238E27FC236}">
                <a16:creationId xmlns:a16="http://schemas.microsoft.com/office/drawing/2014/main" id="{94CC60FB-38E3-4C80-A8D2-A08621C43A62}"/>
              </a:ext>
            </a:extLst>
          </p:cNvPr>
          <p:cNvGrpSpPr/>
          <p:nvPr/>
        </p:nvGrpSpPr>
        <p:grpSpPr>
          <a:xfrm>
            <a:off x="14926894" y="1895686"/>
            <a:ext cx="7329372" cy="4338887"/>
            <a:chOff x="4337546" y="2338141"/>
            <a:chExt cx="7329372" cy="4338887"/>
          </a:xfrm>
        </p:grpSpPr>
        <p:grpSp>
          <p:nvGrpSpPr>
            <p:cNvPr id="53" name="Group 52">
              <a:extLst>
                <a:ext uri="{FF2B5EF4-FFF2-40B4-BE49-F238E27FC236}">
                  <a16:creationId xmlns:a16="http://schemas.microsoft.com/office/drawing/2014/main" id="{5F23A54D-A5D7-4306-A118-F0F0E4104DFB}"/>
                </a:ext>
              </a:extLst>
            </p:cNvPr>
            <p:cNvGrpSpPr/>
            <p:nvPr/>
          </p:nvGrpSpPr>
          <p:grpSpPr>
            <a:xfrm>
              <a:off x="4337546" y="2338141"/>
              <a:ext cx="7329372" cy="4338887"/>
              <a:chOff x="4203200" y="2547917"/>
              <a:chExt cx="5776201" cy="3639663"/>
            </a:xfrm>
          </p:grpSpPr>
          <p:sp>
            <p:nvSpPr>
              <p:cNvPr id="57" name="Rectangle: Rounded Corners 56">
                <a:extLst>
                  <a:ext uri="{FF2B5EF4-FFF2-40B4-BE49-F238E27FC236}">
                    <a16:creationId xmlns:a16="http://schemas.microsoft.com/office/drawing/2014/main" id="{13B1E386-4025-4452-9B98-1AC2DD29F4E6}"/>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8" name="TextBox 57">
                <a:extLst>
                  <a:ext uri="{FF2B5EF4-FFF2-40B4-BE49-F238E27FC236}">
                    <a16:creationId xmlns:a16="http://schemas.microsoft.com/office/drawing/2014/main" id="{DBF14BA4-0FBE-41C3-B005-61E75911CA1D}"/>
                  </a:ext>
                </a:extLst>
              </p:cNvPr>
              <p:cNvSpPr txBox="1"/>
              <p:nvPr/>
            </p:nvSpPr>
            <p:spPr>
              <a:xfrm>
                <a:off x="4433512" y="2785228"/>
                <a:ext cx="5315576" cy="3330490"/>
              </a:xfrm>
              <a:prstGeom prst="rect">
                <a:avLst/>
              </a:prstGeom>
              <a:noFill/>
            </p:spPr>
            <p:txBody>
              <a:bodyPr wrap="square" rtlCol="0">
                <a:spAutoFit/>
              </a:bodyPr>
              <a:lstStyle/>
              <a:p>
                <a:pPr>
                  <a:buNone/>
                </a:pPr>
                <a:r>
                  <a:rPr lang="fr-FR" b="1" dirty="0"/>
                  <a:t>Principe</a:t>
                </a:r>
              </a:p>
              <a:p>
                <a:pPr lvl="1"/>
                <a:r>
                  <a:rPr lang="fr-FR" dirty="0">
                    <a:solidFill>
                      <a:schemeClr val="bg1"/>
                    </a:solidFill>
                  </a:rPr>
                  <a:t>En combinant skip() et limit(), on peut paginer efficacement les résultats.</a:t>
                </a:r>
                <a:endParaRPr lang="fr-FR" b="1" dirty="0">
                  <a:solidFill>
                    <a:srgbClr val="11D5FD"/>
                  </a:solidFill>
                </a:endParaRPr>
              </a:p>
              <a:p>
                <a:pPr>
                  <a:buNone/>
                </a:pPr>
                <a:r>
                  <a:rPr lang="fr-FR" b="1" dirty="0"/>
                  <a:t>📝 Syntaxe :</a:t>
                </a:r>
              </a:p>
              <a:p>
                <a:pPr lvl="1"/>
                <a:r>
                  <a:rPr lang="fr-FR" dirty="0" err="1">
                    <a:solidFill>
                      <a:schemeClr val="bg1"/>
                    </a:solidFill>
                  </a:rPr>
                  <a:t>Db.collection.find</a:t>
                </a:r>
                <a:r>
                  <a:rPr lang="fr-FR" dirty="0">
                    <a:solidFill>
                      <a:schemeClr val="bg1"/>
                    </a:solidFill>
                  </a:rPr>
                  <a:t>().skip(n).limit(m);</a:t>
                </a:r>
              </a:p>
              <a:p>
                <a:pPr>
                  <a:buNone/>
                </a:pPr>
                <a:r>
                  <a:rPr lang="fr-FR" b="1" dirty="0"/>
                  <a:t>📌 Exemple :</a:t>
                </a:r>
              </a:p>
              <a:p>
                <a:pPr>
                  <a:buNone/>
                </a:pPr>
                <a:endParaRPr lang="fr-FR" dirty="0">
                  <a:solidFill>
                    <a:schemeClr val="bg1"/>
                  </a:solidFill>
                </a:endParaRPr>
              </a:p>
              <a:p>
                <a:pPr>
                  <a:buNone/>
                </a:pPr>
                <a:endParaRPr lang="fr-FR" dirty="0">
                  <a:solidFill>
                    <a:schemeClr val="bg1"/>
                  </a:solidFill>
                </a:endParaRPr>
              </a:p>
              <a:p>
                <a:pPr>
                  <a:buNone/>
                </a:pPr>
                <a:endParaRPr lang="fr-FR" dirty="0">
                  <a:solidFill>
                    <a:schemeClr val="bg1"/>
                  </a:solidFill>
                </a:endParaRPr>
              </a:p>
              <a:p>
                <a:pPr>
                  <a:buNone/>
                </a:pPr>
                <a:endParaRPr lang="fr-FR" dirty="0">
                  <a:solidFill>
                    <a:schemeClr val="bg1"/>
                  </a:solidFill>
                </a:endParaRPr>
              </a:p>
              <a:p>
                <a:pPr>
                  <a:buNone/>
                </a:pPr>
                <a:r>
                  <a:rPr lang="fr-FR" b="1" dirty="0"/>
                  <a:t>🧐 Explication :</a:t>
                </a:r>
              </a:p>
              <a:p>
                <a:pPr lvl="1"/>
                <a:r>
                  <a:rPr lang="fr-FR" dirty="0">
                    <a:solidFill>
                      <a:schemeClr val="bg1"/>
                    </a:solidFill>
                  </a:rPr>
                  <a:t>Ce code retourne les documents de la deuxième page, avec 10 documents par page. Il ignore les 10 premiers et affiche les 10 suivants.</a:t>
                </a:r>
              </a:p>
            </p:txBody>
          </p:sp>
        </p:grpSp>
        <p:sp>
          <p:nvSpPr>
            <p:cNvPr id="55" name="Freeform 10">
              <a:extLst>
                <a:ext uri="{FF2B5EF4-FFF2-40B4-BE49-F238E27FC236}">
                  <a16:creationId xmlns:a16="http://schemas.microsoft.com/office/drawing/2014/main" id="{2D2E6020-4BFF-4EAE-912D-DA5BB3C206F9}"/>
                </a:ext>
              </a:extLst>
            </p:cNvPr>
            <p:cNvSpPr/>
            <p:nvPr/>
          </p:nvSpPr>
          <p:spPr>
            <a:xfrm>
              <a:off x="5194023" y="4383107"/>
              <a:ext cx="5941505" cy="830997"/>
            </a:xfrm>
            <a:custGeom>
              <a:avLst/>
              <a:gdLst/>
              <a:ahLst/>
              <a:cxnLst/>
              <a:rect l="l" t="t" r="r" b="b"/>
              <a:pathLst>
                <a:path w="11301259" h="1483290">
                  <a:moveTo>
                    <a:pt x="0" y="0"/>
                  </a:moveTo>
                  <a:lnTo>
                    <a:pt x="11301259" y="0"/>
                  </a:lnTo>
                  <a:lnTo>
                    <a:pt x="11301259" y="1483291"/>
                  </a:lnTo>
                  <a:lnTo>
                    <a:pt x="0" y="1483291"/>
                  </a:lnTo>
                  <a:lnTo>
                    <a:pt x="0" y="0"/>
                  </a:lnTo>
                  <a:close/>
                </a:path>
              </a:pathLst>
            </a:custGeom>
            <a:blipFill>
              <a:blip r:embed="rId7"/>
              <a:stretch>
                <a:fillRect/>
              </a:stretch>
            </a:blipFill>
          </p:spPr>
        </p:sp>
        <p:sp>
          <p:nvSpPr>
            <p:cNvPr id="56" name="Rectangle: Rounded Corners 55">
              <a:extLst>
                <a:ext uri="{FF2B5EF4-FFF2-40B4-BE49-F238E27FC236}">
                  <a16:creationId xmlns:a16="http://schemas.microsoft.com/office/drawing/2014/main" id="{E8308DE1-2BF5-4AFB-9351-F9806199922B}"/>
                </a:ext>
              </a:extLst>
            </p:cNvPr>
            <p:cNvSpPr/>
            <p:nvPr/>
          </p:nvSpPr>
          <p:spPr>
            <a:xfrm rot="16200000">
              <a:off x="7743855" y="1761320"/>
              <a:ext cx="830998" cy="6074569"/>
            </a:xfrm>
            <a:prstGeom prst="roundRect">
              <a:avLst/>
            </a:prstGeom>
            <a:noFill/>
            <a:ln w="133350">
              <a:gradFill>
                <a:gsLst>
                  <a:gs pos="52000">
                    <a:srgbClr val="01547F"/>
                  </a:gs>
                  <a:gs pos="0">
                    <a:srgbClr val="012C59"/>
                  </a:gs>
                  <a:gs pos="100000">
                    <a:srgbClr val="05A3C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grpSp>
        <p:nvGrpSpPr>
          <p:cNvPr id="59" name="Group 58">
            <a:extLst>
              <a:ext uri="{FF2B5EF4-FFF2-40B4-BE49-F238E27FC236}">
                <a16:creationId xmlns:a16="http://schemas.microsoft.com/office/drawing/2014/main" id="{FE104665-7824-499F-AA91-881D3384FB71}"/>
              </a:ext>
            </a:extLst>
          </p:cNvPr>
          <p:cNvGrpSpPr/>
          <p:nvPr/>
        </p:nvGrpSpPr>
        <p:grpSpPr>
          <a:xfrm>
            <a:off x="-3949840" y="2241662"/>
            <a:ext cx="2445977" cy="2438740"/>
            <a:chOff x="926960" y="2241662"/>
            <a:chExt cx="2445977" cy="2438740"/>
          </a:xfrm>
        </p:grpSpPr>
        <p:grpSp>
          <p:nvGrpSpPr>
            <p:cNvPr id="60" name="Group 59">
              <a:extLst>
                <a:ext uri="{FF2B5EF4-FFF2-40B4-BE49-F238E27FC236}">
                  <a16:creationId xmlns:a16="http://schemas.microsoft.com/office/drawing/2014/main" id="{E453064C-4532-4EDB-BCF9-DBF8859F3EBB}"/>
                </a:ext>
              </a:extLst>
            </p:cNvPr>
            <p:cNvGrpSpPr/>
            <p:nvPr/>
          </p:nvGrpSpPr>
          <p:grpSpPr>
            <a:xfrm>
              <a:off x="926960" y="2241662"/>
              <a:ext cx="2445977" cy="2438740"/>
              <a:chOff x="926960" y="2241662"/>
              <a:chExt cx="2445977" cy="2438740"/>
            </a:xfrm>
          </p:grpSpPr>
          <p:pic>
            <p:nvPicPr>
              <p:cNvPr id="62" name="Picture 61">
                <a:extLst>
                  <a:ext uri="{FF2B5EF4-FFF2-40B4-BE49-F238E27FC236}">
                    <a16:creationId xmlns:a16="http://schemas.microsoft.com/office/drawing/2014/main" id="{CBC3134C-B5FC-411C-B7B6-A15FE9A120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63" name="Oval 62">
                <a:extLst>
                  <a:ext uri="{FF2B5EF4-FFF2-40B4-BE49-F238E27FC236}">
                    <a16:creationId xmlns:a16="http://schemas.microsoft.com/office/drawing/2014/main" id="{385A8956-7656-401D-8A47-23010D8626A0}"/>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61" name="Picture 60">
              <a:extLst>
                <a:ext uri="{FF2B5EF4-FFF2-40B4-BE49-F238E27FC236}">
                  <a16:creationId xmlns:a16="http://schemas.microsoft.com/office/drawing/2014/main" id="{E4161E91-7718-462E-9715-40EDC96CDFDA}"/>
                </a:ext>
              </a:extLst>
            </p:cNvPr>
            <p:cNvPicPr>
              <a:picLocks noChangeAspect="1"/>
            </p:cNvPicPr>
            <p:nvPr/>
          </p:nvPicPr>
          <p:blipFill>
            <a:blip r:embed="rId8">
              <a:extLst>
                <a:ext uri="{BEBA8EAE-BF5A-486C-A8C5-ECC9F3942E4B}">
                  <a14:imgProps xmlns:a14="http://schemas.microsoft.com/office/drawing/2010/main">
                    <a14:imgLayer r:embed="rId9">
                      <a14:imgEffect>
                        <a14:colorTemperature colorTemp="47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2425702" y="3660628"/>
              <a:ext cx="777230" cy="777230"/>
            </a:xfrm>
            <a:prstGeom prst="rect">
              <a:avLst/>
            </a:prstGeom>
          </p:spPr>
        </p:pic>
      </p:grpSp>
    </p:spTree>
    <p:extLst>
      <p:ext uri="{BB962C8B-B14F-4D97-AF65-F5344CB8AC3E}">
        <p14:creationId xmlns:p14="http://schemas.microsoft.com/office/powerpoint/2010/main" val="2868926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8" y="373527"/>
            <a:ext cx="6221741" cy="945297"/>
            <a:chOff x="171451" y="800785"/>
            <a:chExt cx="9819854" cy="945297"/>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Parcours des données avec les curseurs</a:t>
              </a:r>
              <a:endParaRPr lang="fr-MA" sz="2400" dirty="0">
                <a:solidFill>
                  <a:schemeClr val="tx1">
                    <a:lumMod val="75000"/>
                    <a:lumOff val="25000"/>
                  </a:schemeClr>
                </a:solidFill>
                <a:latin typeface="Fira Sans" panose="020B0503050000020004" pitchFamily="34" charset="0"/>
              </a:endParaRPr>
            </a:p>
          </p:txBody>
        </p:sp>
      </p:grpSp>
      <p:sp>
        <p:nvSpPr>
          <p:cNvPr id="19" name="TextBox 18">
            <a:extLst>
              <a:ext uri="{FF2B5EF4-FFF2-40B4-BE49-F238E27FC236}">
                <a16:creationId xmlns:a16="http://schemas.microsoft.com/office/drawing/2014/main" id="{9A562F95-C8C1-4D0A-A8E8-0979107AA40D}"/>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Pagination avec skip() et limit()</a:t>
            </a:r>
            <a:endParaRPr lang="fr-MA" sz="3200" dirty="0">
              <a:latin typeface="Bahnschrift" panose="020B0502040204020203" pitchFamily="34" charset="0"/>
              <a:cs typeface="Aharoni" panose="02010803020104030203" pitchFamily="2" charset="-79"/>
            </a:endParaRPr>
          </a:p>
        </p:txBody>
      </p:sp>
      <p:grpSp>
        <p:nvGrpSpPr>
          <p:cNvPr id="6" name="Group 5">
            <a:extLst>
              <a:ext uri="{FF2B5EF4-FFF2-40B4-BE49-F238E27FC236}">
                <a16:creationId xmlns:a16="http://schemas.microsoft.com/office/drawing/2014/main" id="{2A4D7D8F-F5ED-421C-B0B3-CCD32CF22F89}"/>
              </a:ext>
            </a:extLst>
          </p:cNvPr>
          <p:cNvGrpSpPr/>
          <p:nvPr/>
        </p:nvGrpSpPr>
        <p:grpSpPr>
          <a:xfrm>
            <a:off x="926960" y="2241662"/>
            <a:ext cx="2445977" cy="2438740"/>
            <a:chOff x="926960" y="2241662"/>
            <a:chExt cx="2445977" cy="2438740"/>
          </a:xfrm>
        </p:grpSpPr>
        <p:grpSp>
          <p:nvGrpSpPr>
            <p:cNvPr id="33" name="Group 32">
              <a:extLst>
                <a:ext uri="{FF2B5EF4-FFF2-40B4-BE49-F238E27FC236}">
                  <a16:creationId xmlns:a16="http://schemas.microsoft.com/office/drawing/2014/main" id="{8BFDFA7A-0E18-4BA3-8913-9C91996F2AF4}"/>
                </a:ext>
              </a:extLst>
            </p:cNvPr>
            <p:cNvGrpSpPr/>
            <p:nvPr/>
          </p:nvGrpSpPr>
          <p:grpSpPr>
            <a:xfrm>
              <a:off x="926960" y="2241662"/>
              <a:ext cx="2445977" cy="2438740"/>
              <a:chOff x="926960" y="2241662"/>
              <a:chExt cx="2445977" cy="2438740"/>
            </a:xfrm>
          </p:grpSpPr>
          <p:pic>
            <p:nvPicPr>
              <p:cNvPr id="37" name="Picture 36">
                <a:extLst>
                  <a:ext uri="{FF2B5EF4-FFF2-40B4-BE49-F238E27FC236}">
                    <a16:creationId xmlns:a16="http://schemas.microsoft.com/office/drawing/2014/main" id="{8AEE8B5C-64E8-4468-B0F7-62E6797A96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8" name="Oval 37">
                <a:extLst>
                  <a:ext uri="{FF2B5EF4-FFF2-40B4-BE49-F238E27FC236}">
                    <a16:creationId xmlns:a16="http://schemas.microsoft.com/office/drawing/2014/main" id="{EA126EFF-36F3-481B-9B17-991B5BA3D00C}"/>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5" name="Picture 4">
              <a:extLst>
                <a:ext uri="{FF2B5EF4-FFF2-40B4-BE49-F238E27FC236}">
                  <a16:creationId xmlns:a16="http://schemas.microsoft.com/office/drawing/2014/main" id="{17E617FA-CE4C-45A5-8C81-6CE4832CF8F9}"/>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47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2425702" y="3660628"/>
              <a:ext cx="777230" cy="777230"/>
            </a:xfrm>
            <a:prstGeom prst="rect">
              <a:avLst/>
            </a:prstGeom>
          </p:spPr>
        </p:pic>
      </p:grpSp>
      <p:grpSp>
        <p:nvGrpSpPr>
          <p:cNvPr id="2" name="Group 1">
            <a:extLst>
              <a:ext uri="{FF2B5EF4-FFF2-40B4-BE49-F238E27FC236}">
                <a16:creationId xmlns:a16="http://schemas.microsoft.com/office/drawing/2014/main" id="{37F0DBE1-DF77-4884-AE67-B1083F5D45F8}"/>
              </a:ext>
            </a:extLst>
          </p:cNvPr>
          <p:cNvGrpSpPr/>
          <p:nvPr/>
        </p:nvGrpSpPr>
        <p:grpSpPr>
          <a:xfrm>
            <a:off x="4337546" y="1895686"/>
            <a:ext cx="7329372" cy="4338887"/>
            <a:chOff x="4337546" y="2338141"/>
            <a:chExt cx="7329372" cy="4338887"/>
          </a:xfrm>
        </p:grpSpPr>
        <p:grpSp>
          <p:nvGrpSpPr>
            <p:cNvPr id="30" name="Group 29">
              <a:extLst>
                <a:ext uri="{FF2B5EF4-FFF2-40B4-BE49-F238E27FC236}">
                  <a16:creationId xmlns:a16="http://schemas.microsoft.com/office/drawing/2014/main" id="{8BCE70D8-A33F-4E43-B7AA-7E5D5858FCF0}"/>
                </a:ext>
              </a:extLst>
            </p:cNvPr>
            <p:cNvGrpSpPr/>
            <p:nvPr/>
          </p:nvGrpSpPr>
          <p:grpSpPr>
            <a:xfrm>
              <a:off x="4337546" y="2338141"/>
              <a:ext cx="7329372" cy="4338887"/>
              <a:chOff x="4203200" y="2547917"/>
              <a:chExt cx="5776201" cy="3639663"/>
            </a:xfrm>
          </p:grpSpPr>
          <p:sp>
            <p:nvSpPr>
              <p:cNvPr id="31" name="Rectangle: Rounded Corners 30">
                <a:extLst>
                  <a:ext uri="{FF2B5EF4-FFF2-40B4-BE49-F238E27FC236}">
                    <a16:creationId xmlns:a16="http://schemas.microsoft.com/office/drawing/2014/main" id="{D31050A9-251C-4EC4-BA15-C49CC9A62CA5}"/>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502A931C-7CBF-495A-B52C-1802420FD84C}"/>
                  </a:ext>
                </a:extLst>
              </p:cNvPr>
              <p:cNvSpPr txBox="1"/>
              <p:nvPr/>
            </p:nvSpPr>
            <p:spPr>
              <a:xfrm>
                <a:off x="4433512" y="2785228"/>
                <a:ext cx="5315576" cy="3330490"/>
              </a:xfrm>
              <a:prstGeom prst="rect">
                <a:avLst/>
              </a:prstGeom>
              <a:noFill/>
            </p:spPr>
            <p:txBody>
              <a:bodyPr wrap="square" rtlCol="0">
                <a:spAutoFit/>
              </a:bodyPr>
              <a:lstStyle/>
              <a:p>
                <a:pPr>
                  <a:buNone/>
                </a:pPr>
                <a:r>
                  <a:rPr lang="fr-FR" b="1" dirty="0"/>
                  <a:t>Principe</a:t>
                </a:r>
              </a:p>
              <a:p>
                <a:pPr lvl="1"/>
                <a:r>
                  <a:rPr lang="fr-FR" dirty="0">
                    <a:solidFill>
                      <a:schemeClr val="bg1"/>
                    </a:solidFill>
                  </a:rPr>
                  <a:t>En combinant skip() et limit(), on peut paginer efficacement les résultats.</a:t>
                </a:r>
                <a:endParaRPr lang="fr-FR" b="1" dirty="0">
                  <a:solidFill>
                    <a:srgbClr val="11D5FD"/>
                  </a:solidFill>
                </a:endParaRPr>
              </a:p>
              <a:p>
                <a:pPr>
                  <a:buNone/>
                </a:pPr>
                <a:r>
                  <a:rPr lang="fr-FR" b="1" dirty="0"/>
                  <a:t>📝 Syntaxe :</a:t>
                </a:r>
              </a:p>
              <a:p>
                <a:pPr lvl="1"/>
                <a:r>
                  <a:rPr lang="fr-FR" dirty="0" err="1">
                    <a:solidFill>
                      <a:schemeClr val="bg1"/>
                    </a:solidFill>
                  </a:rPr>
                  <a:t>Db.collection.find</a:t>
                </a:r>
                <a:r>
                  <a:rPr lang="fr-FR" dirty="0">
                    <a:solidFill>
                      <a:schemeClr val="bg1"/>
                    </a:solidFill>
                  </a:rPr>
                  <a:t>().skip(n).limit(m);</a:t>
                </a:r>
              </a:p>
              <a:p>
                <a:pPr>
                  <a:buNone/>
                </a:pPr>
                <a:r>
                  <a:rPr lang="fr-FR" b="1" dirty="0"/>
                  <a:t>📌 Exemple :</a:t>
                </a:r>
              </a:p>
              <a:p>
                <a:pPr>
                  <a:buNone/>
                </a:pPr>
                <a:endParaRPr lang="fr-FR" dirty="0">
                  <a:solidFill>
                    <a:schemeClr val="bg1"/>
                  </a:solidFill>
                </a:endParaRPr>
              </a:p>
              <a:p>
                <a:pPr>
                  <a:buNone/>
                </a:pPr>
                <a:endParaRPr lang="fr-FR" dirty="0">
                  <a:solidFill>
                    <a:schemeClr val="bg1"/>
                  </a:solidFill>
                </a:endParaRPr>
              </a:p>
              <a:p>
                <a:pPr>
                  <a:buNone/>
                </a:pPr>
                <a:endParaRPr lang="fr-FR" dirty="0">
                  <a:solidFill>
                    <a:schemeClr val="bg1"/>
                  </a:solidFill>
                </a:endParaRPr>
              </a:p>
              <a:p>
                <a:pPr>
                  <a:buNone/>
                </a:pPr>
                <a:endParaRPr lang="fr-FR" dirty="0">
                  <a:solidFill>
                    <a:schemeClr val="bg1"/>
                  </a:solidFill>
                </a:endParaRPr>
              </a:p>
              <a:p>
                <a:pPr>
                  <a:buNone/>
                </a:pPr>
                <a:r>
                  <a:rPr lang="fr-FR" b="1" dirty="0"/>
                  <a:t>🧐 Explication :</a:t>
                </a:r>
              </a:p>
              <a:p>
                <a:pPr lvl="1"/>
                <a:r>
                  <a:rPr lang="fr-FR" dirty="0">
                    <a:solidFill>
                      <a:schemeClr val="bg1"/>
                    </a:solidFill>
                  </a:rPr>
                  <a:t>Ce code retourne les documents de la deuxième page, avec 10 documents par page. Il ignore les 10 premiers et affiche les 10 suivants.</a:t>
                </a:r>
              </a:p>
            </p:txBody>
          </p:sp>
        </p:grpSp>
        <p:sp>
          <p:nvSpPr>
            <p:cNvPr id="34" name="Freeform 10">
              <a:extLst>
                <a:ext uri="{FF2B5EF4-FFF2-40B4-BE49-F238E27FC236}">
                  <a16:creationId xmlns:a16="http://schemas.microsoft.com/office/drawing/2014/main" id="{E6500B43-004B-412C-AC1F-3DEF2D2A3B3E}"/>
                </a:ext>
              </a:extLst>
            </p:cNvPr>
            <p:cNvSpPr/>
            <p:nvPr/>
          </p:nvSpPr>
          <p:spPr>
            <a:xfrm>
              <a:off x="5194023" y="4383107"/>
              <a:ext cx="5941505" cy="830997"/>
            </a:xfrm>
            <a:custGeom>
              <a:avLst/>
              <a:gdLst/>
              <a:ahLst/>
              <a:cxnLst/>
              <a:rect l="l" t="t" r="r" b="b"/>
              <a:pathLst>
                <a:path w="11301259" h="1483290">
                  <a:moveTo>
                    <a:pt x="0" y="0"/>
                  </a:moveTo>
                  <a:lnTo>
                    <a:pt x="11301259" y="0"/>
                  </a:lnTo>
                  <a:lnTo>
                    <a:pt x="11301259" y="1483291"/>
                  </a:lnTo>
                  <a:lnTo>
                    <a:pt x="0" y="1483291"/>
                  </a:lnTo>
                  <a:lnTo>
                    <a:pt x="0" y="0"/>
                  </a:lnTo>
                  <a:close/>
                </a:path>
              </a:pathLst>
            </a:custGeom>
            <a:blipFill>
              <a:blip r:embed="rId6"/>
              <a:stretch>
                <a:fillRect/>
              </a:stretch>
            </a:blipFill>
          </p:spPr>
        </p:sp>
        <p:sp>
          <p:nvSpPr>
            <p:cNvPr id="39" name="Rectangle: Rounded Corners 38">
              <a:extLst>
                <a:ext uri="{FF2B5EF4-FFF2-40B4-BE49-F238E27FC236}">
                  <a16:creationId xmlns:a16="http://schemas.microsoft.com/office/drawing/2014/main" id="{5F72767A-1936-4867-ADF0-773E63D4FB06}"/>
                </a:ext>
              </a:extLst>
            </p:cNvPr>
            <p:cNvSpPr/>
            <p:nvPr/>
          </p:nvSpPr>
          <p:spPr>
            <a:xfrm rot="16200000">
              <a:off x="7743855" y="1761320"/>
              <a:ext cx="830998" cy="6074569"/>
            </a:xfrm>
            <a:prstGeom prst="roundRect">
              <a:avLst/>
            </a:prstGeom>
            <a:noFill/>
            <a:ln w="133350">
              <a:gradFill>
                <a:gsLst>
                  <a:gs pos="52000">
                    <a:srgbClr val="01547F"/>
                  </a:gs>
                  <a:gs pos="0">
                    <a:srgbClr val="012C59"/>
                  </a:gs>
                  <a:gs pos="100000">
                    <a:srgbClr val="05A3C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grpSp>
        <p:nvGrpSpPr>
          <p:cNvPr id="40" name="Group 39">
            <a:extLst>
              <a:ext uri="{FF2B5EF4-FFF2-40B4-BE49-F238E27FC236}">
                <a16:creationId xmlns:a16="http://schemas.microsoft.com/office/drawing/2014/main" id="{8D3BF128-4EA6-45AE-91B5-58C82C62F0E1}"/>
              </a:ext>
            </a:extLst>
          </p:cNvPr>
          <p:cNvGrpSpPr/>
          <p:nvPr/>
        </p:nvGrpSpPr>
        <p:grpSpPr>
          <a:xfrm>
            <a:off x="-1579007" y="-1620000"/>
            <a:ext cx="3320396" cy="3240000"/>
            <a:chOff x="-1731407" y="-1772400"/>
            <a:chExt cx="3320396" cy="3240000"/>
          </a:xfrm>
        </p:grpSpPr>
        <p:sp>
          <p:nvSpPr>
            <p:cNvPr id="41" name="Oval 40">
              <a:extLst>
                <a:ext uri="{FF2B5EF4-FFF2-40B4-BE49-F238E27FC236}">
                  <a16:creationId xmlns:a16="http://schemas.microsoft.com/office/drawing/2014/main" id="{EEE80274-7734-4983-9506-60E6185199A5}"/>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2" name="TextBox 41">
              <a:extLst>
                <a:ext uri="{FF2B5EF4-FFF2-40B4-BE49-F238E27FC236}">
                  <a16:creationId xmlns:a16="http://schemas.microsoft.com/office/drawing/2014/main" id="{78FB098B-B547-4CDF-B173-AF743C96E004}"/>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4</a:t>
              </a:r>
            </a:p>
          </p:txBody>
        </p:sp>
      </p:grpSp>
      <p:grpSp>
        <p:nvGrpSpPr>
          <p:cNvPr id="20" name="Group 19">
            <a:extLst>
              <a:ext uri="{FF2B5EF4-FFF2-40B4-BE49-F238E27FC236}">
                <a16:creationId xmlns:a16="http://schemas.microsoft.com/office/drawing/2014/main" id="{8169386D-8B03-4293-8EF5-08AF86F9D2B1}"/>
              </a:ext>
            </a:extLst>
          </p:cNvPr>
          <p:cNvGrpSpPr/>
          <p:nvPr/>
        </p:nvGrpSpPr>
        <p:grpSpPr>
          <a:xfrm>
            <a:off x="4337545" y="12131074"/>
            <a:ext cx="7329372" cy="4291260"/>
            <a:chOff x="4337545" y="2338140"/>
            <a:chExt cx="7329372" cy="4291260"/>
          </a:xfrm>
        </p:grpSpPr>
        <p:sp>
          <p:nvSpPr>
            <p:cNvPr id="21" name="Rectangle: Rounded Corners 20">
              <a:extLst>
                <a:ext uri="{FF2B5EF4-FFF2-40B4-BE49-F238E27FC236}">
                  <a16:creationId xmlns:a16="http://schemas.microsoft.com/office/drawing/2014/main" id="{D2A09723-A2C1-4EB0-B440-E8A1DD01F28E}"/>
                </a:ext>
              </a:extLst>
            </p:cNvPr>
            <p:cNvSpPr/>
            <p:nvPr/>
          </p:nvSpPr>
          <p:spPr>
            <a:xfrm rot="5400000">
              <a:off x="5856601" y="819084"/>
              <a:ext cx="4291260"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32F42654-5422-4779-ADCB-979D4188BD20}"/>
                </a:ext>
              </a:extLst>
            </p:cNvPr>
            <p:cNvSpPr txBox="1"/>
            <p:nvPr/>
          </p:nvSpPr>
          <p:spPr>
            <a:xfrm>
              <a:off x="4551678" y="2644170"/>
              <a:ext cx="3474722" cy="3970318"/>
            </a:xfrm>
            <a:prstGeom prst="rect">
              <a:avLst/>
            </a:prstGeom>
            <a:noFill/>
          </p:spPr>
          <p:txBody>
            <a:bodyPr wrap="square" rtlCol="0">
              <a:spAutoFit/>
            </a:bodyPr>
            <a:lstStyle/>
            <a:p>
              <a:pPr>
                <a:buNone/>
              </a:pPr>
              <a:r>
                <a:rPr lang="fr-FR" b="1" dirty="0">
                  <a:solidFill>
                    <a:srgbClr val="11D5FD"/>
                  </a:solidFill>
                </a:rPr>
                <a:t>Utilisation de limit()</a:t>
              </a:r>
            </a:p>
            <a:p>
              <a:pPr>
                <a:buNone/>
              </a:pPr>
              <a:r>
                <a:rPr lang="fr-FR" dirty="0">
                  <a:solidFill>
                    <a:schemeClr val="bg1"/>
                  </a:solidFill>
                </a:rPr>
                <a:t>Restreint le nombre de documents retournés.</a:t>
              </a:r>
            </a:p>
            <a:p>
              <a:pPr>
                <a:buNone/>
              </a:pPr>
              <a:endParaRPr lang="fr-FR" dirty="0">
                <a:solidFill>
                  <a:schemeClr val="bg1"/>
                </a:solidFill>
              </a:endParaRPr>
            </a:p>
            <a:p>
              <a:pPr>
                <a:buNone/>
              </a:pPr>
              <a:endParaRPr lang="fr-FR" dirty="0">
                <a:solidFill>
                  <a:schemeClr val="bg1"/>
                </a:solidFill>
              </a:endParaRPr>
            </a:p>
            <a:p>
              <a:pPr>
                <a:buNone/>
              </a:pPr>
              <a:r>
                <a:rPr lang="fr-FR" b="1" dirty="0"/>
                <a:t>📝 Syntaxe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().limit(</a:t>
              </a:r>
              <a:r>
                <a:rPr lang="fr-FR" b="1" dirty="0">
                  <a:solidFill>
                    <a:srgbClr val="00FF00"/>
                  </a:solidFill>
                  <a:cs typeface="Dubai" panose="020B0503030403030204" pitchFamily="34" charset="-78"/>
                </a:rPr>
                <a:t>n</a:t>
              </a:r>
              <a:r>
                <a:rPr lang="fr-FR" b="1" dirty="0">
                  <a:solidFill>
                    <a:schemeClr val="bg1"/>
                  </a:solidFill>
                  <a:cs typeface="Dubai" panose="020B0503030403030204" pitchFamily="34" charset="-78"/>
                </a:rPr>
                <a:t>)</a:t>
              </a:r>
              <a:endParaRPr lang="fr-FR" dirty="0">
                <a:solidFill>
                  <a:schemeClr val="bg1"/>
                </a:solidFill>
              </a:endParaRPr>
            </a:p>
            <a:p>
              <a:r>
                <a:rPr lang="fr-FR" b="1" dirty="0"/>
                <a:t>📌 Exemple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().limit(</a:t>
              </a:r>
              <a:r>
                <a:rPr lang="fr-FR" b="1" dirty="0">
                  <a:solidFill>
                    <a:srgbClr val="00FF00"/>
                  </a:solidFill>
                  <a:cs typeface="Dubai" panose="020B0503030403030204" pitchFamily="34" charset="-78"/>
                </a:rPr>
                <a:t>5</a:t>
              </a:r>
              <a:r>
                <a:rPr lang="fr-FR" b="1" dirty="0">
                  <a:solidFill>
                    <a:schemeClr val="bg1"/>
                  </a:solidFill>
                  <a:cs typeface="Dubai" panose="020B0503030403030204" pitchFamily="34" charset="-78"/>
                </a:rPr>
                <a:t>)</a:t>
              </a:r>
            </a:p>
            <a:p>
              <a:r>
                <a:rPr lang="fr-FR" b="1" dirty="0">
                  <a:solidFill>
                    <a:schemeClr val="bg1"/>
                  </a:solidFill>
                  <a:cs typeface="Dubai" panose="020B0503030403030204" pitchFamily="34" charset="-78"/>
                </a:rPr>
                <a:t>🧐 </a:t>
              </a:r>
              <a:r>
                <a:rPr lang="fr-FR" b="1" dirty="0">
                  <a:cs typeface="Dubai" panose="020B0503030403030204" pitchFamily="34" charset="-78"/>
                </a:rPr>
                <a:t>Explication :</a:t>
              </a:r>
            </a:p>
            <a:p>
              <a:pPr lvl="1"/>
              <a:r>
                <a:rPr lang="fr-FR" b="1" dirty="0">
                  <a:solidFill>
                    <a:schemeClr val="bg1"/>
                  </a:solidFill>
                  <a:cs typeface="Dubai" panose="020B0503030403030204" pitchFamily="34" charset="-78"/>
                </a:rPr>
                <a:t>Ce code retourne uniquement les 5 premiers documents de </a:t>
              </a:r>
              <a:r>
                <a:rPr lang="fr-FR" b="1" dirty="0" err="1">
                  <a:solidFill>
                    <a:schemeClr val="bg1"/>
                  </a:solidFill>
                  <a:cs typeface="Dubai" panose="020B0503030403030204" pitchFamily="34" charset="-78"/>
                </a:rPr>
                <a:t>myCollection</a:t>
              </a:r>
              <a:r>
                <a:rPr lang="fr-FR" b="1" dirty="0">
                  <a:solidFill>
                    <a:schemeClr val="bg1"/>
                  </a:solidFill>
                  <a:cs typeface="Dubai" panose="020B0503030403030204" pitchFamily="34" charset="-78"/>
                </a:rPr>
                <a:t>.</a:t>
              </a:r>
            </a:p>
            <a:p>
              <a:endParaRPr lang="fr-FR" b="1" dirty="0">
                <a:solidFill>
                  <a:schemeClr val="bg1"/>
                </a:solidFill>
                <a:cs typeface="Dubai" panose="020B0503030403030204" pitchFamily="34" charset="-78"/>
              </a:endParaRPr>
            </a:p>
          </p:txBody>
        </p:sp>
        <p:cxnSp>
          <p:nvCxnSpPr>
            <p:cNvPr id="23" name="Straight Connector 22">
              <a:extLst>
                <a:ext uri="{FF2B5EF4-FFF2-40B4-BE49-F238E27FC236}">
                  <a16:creationId xmlns:a16="http://schemas.microsoft.com/office/drawing/2014/main" id="{917AA277-2D82-49FD-9DA8-079F13BEC020}"/>
                </a:ext>
              </a:extLst>
            </p:cNvPr>
            <p:cNvCxnSpPr/>
            <p:nvPr/>
          </p:nvCxnSpPr>
          <p:spPr>
            <a:xfrm>
              <a:off x="8026400" y="2554514"/>
              <a:ext cx="0" cy="3690641"/>
            </a:xfrm>
            <a:prstGeom prst="line">
              <a:avLst/>
            </a:prstGeom>
            <a:ln w="57150" cmpd="dbl">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D646F893-9F2F-4F1D-BF14-79F528971F11}"/>
                </a:ext>
              </a:extLst>
            </p:cNvPr>
            <p:cNvSpPr txBox="1"/>
            <p:nvPr/>
          </p:nvSpPr>
          <p:spPr>
            <a:xfrm>
              <a:off x="8109296" y="2646760"/>
              <a:ext cx="3557621" cy="3970318"/>
            </a:xfrm>
            <a:prstGeom prst="rect">
              <a:avLst/>
            </a:prstGeom>
            <a:noFill/>
          </p:spPr>
          <p:txBody>
            <a:bodyPr wrap="square" rtlCol="0">
              <a:spAutoFit/>
            </a:bodyPr>
            <a:lstStyle/>
            <a:p>
              <a:pPr>
                <a:buNone/>
              </a:pPr>
              <a:r>
                <a:rPr lang="fr-FR" b="1" dirty="0">
                  <a:solidFill>
                    <a:srgbClr val="11D5FD"/>
                  </a:solidFill>
                </a:rPr>
                <a:t>Utilisation de skip()</a:t>
              </a:r>
            </a:p>
            <a:p>
              <a:pPr>
                <a:buNone/>
              </a:pPr>
              <a:r>
                <a:rPr lang="fr-FR" dirty="0">
                  <a:solidFill>
                    <a:schemeClr val="bg1"/>
                  </a:solidFill>
                </a:rPr>
                <a:t>Ignore un certain nombre de documents avant d'afficher les résultats.</a:t>
              </a:r>
            </a:p>
            <a:p>
              <a:pPr>
                <a:buNone/>
              </a:pPr>
              <a:endParaRPr lang="fr-FR" dirty="0">
                <a:solidFill>
                  <a:schemeClr val="bg1"/>
                </a:solidFill>
              </a:endParaRPr>
            </a:p>
            <a:p>
              <a:pPr>
                <a:buNone/>
              </a:pPr>
              <a:r>
                <a:rPr lang="fr-FR" b="1" dirty="0"/>
                <a:t>📝 Syntaxe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().skip(</a:t>
              </a:r>
              <a:r>
                <a:rPr lang="fr-FR" b="1" dirty="0">
                  <a:solidFill>
                    <a:srgbClr val="00FF00"/>
                  </a:solidFill>
                  <a:cs typeface="Dubai" panose="020B0503030403030204" pitchFamily="34" charset="-78"/>
                </a:rPr>
                <a:t>n</a:t>
              </a:r>
              <a:r>
                <a:rPr lang="fr-FR" b="1" dirty="0">
                  <a:solidFill>
                    <a:schemeClr val="bg1"/>
                  </a:solidFill>
                  <a:cs typeface="Dubai" panose="020B0503030403030204" pitchFamily="34" charset="-78"/>
                </a:rPr>
                <a:t>)</a:t>
              </a:r>
              <a:endParaRPr lang="fr-FR" dirty="0">
                <a:solidFill>
                  <a:schemeClr val="bg1"/>
                </a:solidFill>
              </a:endParaRPr>
            </a:p>
            <a:p>
              <a:r>
                <a:rPr lang="fr-FR" b="1" dirty="0"/>
                <a:t>📌 Exemple :</a:t>
              </a:r>
            </a:p>
            <a:p>
              <a:pPr lvl="1"/>
              <a:r>
                <a:rPr lang="fr-FR" b="1" dirty="0" err="1">
                  <a:solidFill>
                    <a:schemeClr val="bg1"/>
                  </a:solidFill>
                  <a:cs typeface="Dubai" panose="020B0503030403030204" pitchFamily="34" charset="-78"/>
                </a:rPr>
                <a:t>Db.collection.find</a:t>
              </a:r>
              <a:r>
                <a:rPr lang="fr-FR" b="1" dirty="0">
                  <a:solidFill>
                    <a:schemeClr val="bg1"/>
                  </a:solidFill>
                  <a:cs typeface="Dubai" panose="020B0503030403030204" pitchFamily="34" charset="-78"/>
                </a:rPr>
                <a:t>().skip(</a:t>
              </a:r>
              <a:r>
                <a:rPr lang="fr-FR" b="1" dirty="0">
                  <a:solidFill>
                    <a:srgbClr val="00FF00"/>
                  </a:solidFill>
                  <a:cs typeface="Dubai" panose="020B0503030403030204" pitchFamily="34" charset="-78"/>
                </a:rPr>
                <a:t>10</a:t>
              </a:r>
              <a:r>
                <a:rPr lang="fr-FR" b="1" dirty="0">
                  <a:solidFill>
                    <a:schemeClr val="bg1"/>
                  </a:solidFill>
                  <a:cs typeface="Dubai" panose="020B0503030403030204" pitchFamily="34" charset="-78"/>
                </a:rPr>
                <a:t>)</a:t>
              </a:r>
            </a:p>
            <a:p>
              <a:r>
                <a:rPr lang="fr-FR" b="1" dirty="0">
                  <a:solidFill>
                    <a:schemeClr val="bg1"/>
                  </a:solidFill>
                  <a:cs typeface="Dubai" panose="020B0503030403030204" pitchFamily="34" charset="-78"/>
                </a:rPr>
                <a:t>🧐 </a:t>
              </a:r>
              <a:r>
                <a:rPr lang="fr-FR" b="1" dirty="0">
                  <a:cs typeface="Dubai" panose="020B0503030403030204" pitchFamily="34" charset="-78"/>
                </a:rPr>
                <a:t>Explication :</a:t>
              </a:r>
            </a:p>
            <a:p>
              <a:pPr lvl="1"/>
              <a:r>
                <a:rPr lang="fr-FR" b="1" dirty="0">
                  <a:solidFill>
                    <a:schemeClr val="bg1"/>
                  </a:solidFill>
                  <a:cs typeface="Dubai" panose="020B0503030403030204" pitchFamily="34" charset="-78"/>
                </a:rPr>
                <a:t>Ce code ignore les 10 premiers documents et retourne les suivants.</a:t>
              </a:r>
            </a:p>
            <a:p>
              <a:endParaRPr lang="fr-FR" b="1" dirty="0">
                <a:solidFill>
                  <a:schemeClr val="bg1"/>
                </a:solidFill>
                <a:cs typeface="Dubai" panose="020B0503030403030204" pitchFamily="34" charset="-78"/>
              </a:endParaRPr>
            </a:p>
          </p:txBody>
        </p:sp>
      </p:grpSp>
      <p:sp>
        <p:nvSpPr>
          <p:cNvPr id="25" name="TextBox 24">
            <a:extLst>
              <a:ext uri="{FF2B5EF4-FFF2-40B4-BE49-F238E27FC236}">
                <a16:creationId xmlns:a16="http://schemas.microsoft.com/office/drawing/2014/main" id="{747FDD4E-DF94-4D3D-AFA2-3C0663DDA3B9}"/>
              </a:ext>
            </a:extLst>
          </p:cNvPr>
          <p:cNvSpPr txBox="1"/>
          <p:nvPr/>
        </p:nvSpPr>
        <p:spPr>
          <a:xfrm>
            <a:off x="-8454995" y="4675495"/>
            <a:ext cx="4267063" cy="1569660"/>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Gestion des grands ensembles de données</a:t>
            </a:r>
            <a:endParaRPr lang="fr-MA" sz="3200" dirty="0">
              <a:latin typeface="Bahnschrift" panose="020B0502040204020203" pitchFamily="34" charset="0"/>
              <a:cs typeface="Aharoni" panose="02010803020104030203" pitchFamily="2" charset="-79"/>
            </a:endParaRPr>
          </a:p>
        </p:txBody>
      </p:sp>
      <p:grpSp>
        <p:nvGrpSpPr>
          <p:cNvPr id="26" name="Group 25">
            <a:extLst>
              <a:ext uri="{FF2B5EF4-FFF2-40B4-BE49-F238E27FC236}">
                <a16:creationId xmlns:a16="http://schemas.microsoft.com/office/drawing/2014/main" id="{043DA856-E119-4E71-9F88-EE1534E32615}"/>
              </a:ext>
            </a:extLst>
          </p:cNvPr>
          <p:cNvGrpSpPr/>
          <p:nvPr/>
        </p:nvGrpSpPr>
        <p:grpSpPr>
          <a:xfrm>
            <a:off x="13629033" y="1866193"/>
            <a:ext cx="7329372" cy="4338887"/>
            <a:chOff x="4337546" y="2338141"/>
            <a:chExt cx="7329372" cy="4338887"/>
          </a:xfrm>
        </p:grpSpPr>
        <p:grpSp>
          <p:nvGrpSpPr>
            <p:cNvPr id="27" name="Group 26">
              <a:extLst>
                <a:ext uri="{FF2B5EF4-FFF2-40B4-BE49-F238E27FC236}">
                  <a16:creationId xmlns:a16="http://schemas.microsoft.com/office/drawing/2014/main" id="{A3ED1CEE-50E8-4186-B074-34B7FA3FF591}"/>
                </a:ext>
              </a:extLst>
            </p:cNvPr>
            <p:cNvGrpSpPr/>
            <p:nvPr/>
          </p:nvGrpSpPr>
          <p:grpSpPr>
            <a:xfrm>
              <a:off x="4337546" y="2338141"/>
              <a:ext cx="7329372" cy="4338887"/>
              <a:chOff x="4203200" y="2547917"/>
              <a:chExt cx="5776201" cy="3639663"/>
            </a:xfrm>
          </p:grpSpPr>
          <p:sp>
            <p:nvSpPr>
              <p:cNvPr id="43" name="Rectangle: Rounded Corners 42">
                <a:extLst>
                  <a:ext uri="{FF2B5EF4-FFF2-40B4-BE49-F238E27FC236}">
                    <a16:creationId xmlns:a16="http://schemas.microsoft.com/office/drawing/2014/main" id="{8B6EF29D-9F82-4FDD-8681-33BFCC5464BD}"/>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4" name="TextBox 43">
                <a:extLst>
                  <a:ext uri="{FF2B5EF4-FFF2-40B4-BE49-F238E27FC236}">
                    <a16:creationId xmlns:a16="http://schemas.microsoft.com/office/drawing/2014/main" id="{512996C0-BB81-49E6-9B68-C1977A0D940A}"/>
                  </a:ext>
                </a:extLst>
              </p:cNvPr>
              <p:cNvSpPr txBox="1"/>
              <p:nvPr/>
            </p:nvSpPr>
            <p:spPr>
              <a:xfrm>
                <a:off x="4433512" y="2785228"/>
                <a:ext cx="5315576" cy="3330490"/>
              </a:xfrm>
              <a:prstGeom prst="rect">
                <a:avLst/>
              </a:prstGeom>
              <a:noFill/>
            </p:spPr>
            <p:txBody>
              <a:bodyPr wrap="square" rtlCol="0">
                <a:spAutoFit/>
              </a:bodyPr>
              <a:lstStyle/>
              <a:p>
                <a:pPr>
                  <a:buNone/>
                </a:pPr>
                <a:r>
                  <a:rPr lang="fr-FR" b="1" dirty="0"/>
                  <a:t>🔹 Principe</a:t>
                </a:r>
              </a:p>
              <a:p>
                <a:pPr lvl="1"/>
                <a:r>
                  <a:rPr lang="fr-FR" b="1" dirty="0">
                    <a:solidFill>
                      <a:schemeClr val="bg1"/>
                    </a:solidFill>
                  </a:rPr>
                  <a:t>La méthode </a:t>
                </a:r>
                <a:r>
                  <a:rPr lang="fr-FR" b="1" dirty="0" err="1">
                    <a:solidFill>
                      <a:schemeClr val="bg1"/>
                    </a:solidFill>
                  </a:rPr>
                  <a:t>next</a:t>
                </a:r>
                <a:r>
                  <a:rPr lang="fr-FR" b="1" dirty="0">
                    <a:solidFill>
                      <a:schemeClr val="bg1"/>
                    </a:solidFill>
                  </a:rPr>
                  <a:t>() permet de parcourir manuellement chaque document d’un curseur.</a:t>
                </a:r>
                <a:endParaRPr lang="fr-FR" b="1" dirty="0"/>
              </a:p>
              <a:p>
                <a:pPr>
                  <a:buNone/>
                </a:pPr>
                <a:r>
                  <a:rPr lang="fr-FR" b="1" dirty="0"/>
                  <a:t>📝 Syntaxe :</a:t>
                </a:r>
              </a:p>
              <a:p>
                <a:pPr>
                  <a:buNone/>
                </a:pPr>
                <a:endParaRPr lang="fr-FR" b="1" dirty="0"/>
              </a:p>
              <a:p>
                <a:pPr>
                  <a:buNone/>
                </a:pPr>
                <a:endParaRPr lang="fr-FR" b="1" dirty="0"/>
              </a:p>
              <a:p>
                <a:pPr>
                  <a:buNone/>
                </a:pPr>
                <a:endParaRPr lang="fr-FR" b="1" dirty="0"/>
              </a:p>
              <a:p>
                <a:pPr>
                  <a:buNone/>
                </a:pPr>
                <a:r>
                  <a:rPr lang="fr-FR" b="1" dirty="0"/>
                  <a:t>📌 Exemple :</a:t>
                </a:r>
              </a:p>
              <a:p>
                <a:pPr>
                  <a:buNone/>
                </a:pPr>
                <a:endParaRPr lang="fr-FR" b="1" dirty="0"/>
              </a:p>
              <a:p>
                <a:pPr>
                  <a:buNone/>
                </a:pPr>
                <a:endParaRPr lang="fr-FR" b="1" dirty="0"/>
              </a:p>
              <a:p>
                <a:pPr>
                  <a:buNone/>
                </a:pPr>
                <a:endParaRPr lang="fr-FR" b="1" dirty="0"/>
              </a:p>
              <a:p>
                <a:pPr>
                  <a:buNone/>
                </a:pPr>
                <a:r>
                  <a:rPr lang="fr-FR" b="1" dirty="0"/>
                  <a:t>🧐 Explication :</a:t>
                </a:r>
              </a:p>
              <a:p>
                <a:pPr lvl="1"/>
                <a:r>
                  <a:rPr lang="fr-FR" b="1" dirty="0">
                    <a:solidFill>
                      <a:schemeClr val="bg1"/>
                    </a:solidFill>
                  </a:rPr>
                  <a:t>Ce code récupère et affiche chaque document sous forme JSON, un par un.</a:t>
                </a:r>
                <a:endParaRPr lang="fr-FR" dirty="0">
                  <a:solidFill>
                    <a:schemeClr val="bg1"/>
                  </a:solidFill>
                </a:endParaRPr>
              </a:p>
            </p:txBody>
          </p:sp>
        </p:grpSp>
        <p:sp>
          <p:nvSpPr>
            <p:cNvPr id="28" name="Freeform 9">
              <a:extLst>
                <a:ext uri="{FF2B5EF4-FFF2-40B4-BE49-F238E27FC236}">
                  <a16:creationId xmlns:a16="http://schemas.microsoft.com/office/drawing/2014/main" id="{C36BC87A-AD88-4C07-8FEA-3679FCB46163}"/>
                </a:ext>
              </a:extLst>
            </p:cNvPr>
            <p:cNvSpPr/>
            <p:nvPr/>
          </p:nvSpPr>
          <p:spPr>
            <a:xfrm>
              <a:off x="6406456" y="3571682"/>
              <a:ext cx="4267063" cy="1034519"/>
            </a:xfrm>
            <a:custGeom>
              <a:avLst/>
              <a:gdLst/>
              <a:ahLst/>
              <a:cxnLst/>
              <a:rect l="l" t="t" r="r" b="b"/>
              <a:pathLst>
                <a:path w="10843866" h="2600565">
                  <a:moveTo>
                    <a:pt x="0" y="0"/>
                  </a:moveTo>
                  <a:lnTo>
                    <a:pt x="10843866" y="0"/>
                  </a:lnTo>
                  <a:lnTo>
                    <a:pt x="10843866" y="2600565"/>
                  </a:lnTo>
                  <a:lnTo>
                    <a:pt x="0" y="2600565"/>
                  </a:lnTo>
                  <a:lnTo>
                    <a:pt x="0" y="0"/>
                  </a:lnTo>
                  <a:close/>
                </a:path>
              </a:pathLst>
            </a:custGeom>
            <a:blipFill>
              <a:blip r:embed="rId7"/>
              <a:stretch>
                <a:fillRect/>
              </a:stretch>
            </a:blipFill>
          </p:spPr>
        </p:sp>
        <p:sp>
          <p:nvSpPr>
            <p:cNvPr id="29" name="Freeform 10">
              <a:extLst>
                <a:ext uri="{FF2B5EF4-FFF2-40B4-BE49-F238E27FC236}">
                  <a16:creationId xmlns:a16="http://schemas.microsoft.com/office/drawing/2014/main" id="{1E9D167E-1788-4280-B602-C4E9C3574739}"/>
                </a:ext>
              </a:extLst>
            </p:cNvPr>
            <p:cNvSpPr/>
            <p:nvPr/>
          </p:nvSpPr>
          <p:spPr>
            <a:xfrm>
              <a:off x="6406456" y="4759066"/>
              <a:ext cx="4248491" cy="1034519"/>
            </a:xfrm>
            <a:custGeom>
              <a:avLst/>
              <a:gdLst/>
              <a:ahLst/>
              <a:cxnLst/>
              <a:rect l="l" t="t" r="r" b="b"/>
              <a:pathLst>
                <a:path w="10776025" h="2409546">
                  <a:moveTo>
                    <a:pt x="0" y="0"/>
                  </a:moveTo>
                  <a:lnTo>
                    <a:pt x="10776025" y="0"/>
                  </a:lnTo>
                  <a:lnTo>
                    <a:pt x="10776025" y="2409546"/>
                  </a:lnTo>
                  <a:lnTo>
                    <a:pt x="0" y="2409546"/>
                  </a:lnTo>
                  <a:lnTo>
                    <a:pt x="0" y="0"/>
                  </a:lnTo>
                  <a:close/>
                </a:path>
              </a:pathLst>
            </a:custGeom>
            <a:blipFill>
              <a:blip r:embed="rId8"/>
              <a:stretch>
                <a:fillRect/>
              </a:stretch>
            </a:blipFill>
          </p:spPr>
        </p:sp>
      </p:grpSp>
      <p:sp>
        <p:nvSpPr>
          <p:cNvPr id="45" name="TextBox 44">
            <a:extLst>
              <a:ext uri="{FF2B5EF4-FFF2-40B4-BE49-F238E27FC236}">
                <a16:creationId xmlns:a16="http://schemas.microsoft.com/office/drawing/2014/main" id="{71472993-C548-4D36-B435-3606473D1A50}"/>
              </a:ext>
            </a:extLst>
          </p:cNvPr>
          <p:cNvSpPr txBox="1"/>
          <p:nvPr/>
        </p:nvSpPr>
        <p:spPr>
          <a:xfrm>
            <a:off x="-18913" y="7802153"/>
            <a:ext cx="42670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Itération avec </a:t>
            </a:r>
            <a:r>
              <a:rPr lang="fr-FR" sz="3200" dirty="0" err="1">
                <a:latin typeface="Bahnschrift" panose="020B0502040204020203" pitchFamily="34" charset="0"/>
                <a:cs typeface="Aharoni" panose="02010803020104030203" pitchFamily="2" charset="-79"/>
              </a:rPr>
              <a:t>next</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46" name="Group 45">
            <a:extLst>
              <a:ext uri="{FF2B5EF4-FFF2-40B4-BE49-F238E27FC236}">
                <a16:creationId xmlns:a16="http://schemas.microsoft.com/office/drawing/2014/main" id="{5D3C1847-A5E3-4A98-9229-35F75E5F9B05}"/>
              </a:ext>
            </a:extLst>
          </p:cNvPr>
          <p:cNvGrpSpPr/>
          <p:nvPr/>
        </p:nvGrpSpPr>
        <p:grpSpPr>
          <a:xfrm>
            <a:off x="-13246240" y="2394062"/>
            <a:ext cx="2445977" cy="2438740"/>
            <a:chOff x="926960" y="2241662"/>
            <a:chExt cx="2445977" cy="2438740"/>
          </a:xfrm>
        </p:grpSpPr>
        <p:grpSp>
          <p:nvGrpSpPr>
            <p:cNvPr id="47" name="Group 46">
              <a:extLst>
                <a:ext uri="{FF2B5EF4-FFF2-40B4-BE49-F238E27FC236}">
                  <a16:creationId xmlns:a16="http://schemas.microsoft.com/office/drawing/2014/main" id="{FC43F37A-90D5-475E-85A8-C1246CF73F0A}"/>
                </a:ext>
              </a:extLst>
            </p:cNvPr>
            <p:cNvGrpSpPr/>
            <p:nvPr/>
          </p:nvGrpSpPr>
          <p:grpSpPr>
            <a:xfrm>
              <a:off x="926960" y="2241662"/>
              <a:ext cx="2445977" cy="2438740"/>
              <a:chOff x="926960" y="2241662"/>
              <a:chExt cx="2445977" cy="2438740"/>
            </a:xfrm>
          </p:grpSpPr>
          <p:pic>
            <p:nvPicPr>
              <p:cNvPr id="49" name="Picture 48">
                <a:extLst>
                  <a:ext uri="{FF2B5EF4-FFF2-40B4-BE49-F238E27FC236}">
                    <a16:creationId xmlns:a16="http://schemas.microsoft.com/office/drawing/2014/main" id="{0CE127A2-3FA8-4960-BB96-70EF95D2BC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50" name="Oval 49">
                <a:extLst>
                  <a:ext uri="{FF2B5EF4-FFF2-40B4-BE49-F238E27FC236}">
                    <a16:creationId xmlns:a16="http://schemas.microsoft.com/office/drawing/2014/main" id="{4DFCD69F-3868-43AF-A2CD-F6E015759570}"/>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48" name="Picture 47">
              <a:extLst>
                <a:ext uri="{FF2B5EF4-FFF2-40B4-BE49-F238E27FC236}">
                  <a16:creationId xmlns:a16="http://schemas.microsoft.com/office/drawing/2014/main" id="{70DCA205-C673-45E2-B0C1-6503F8F0B80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02332" y="3514373"/>
              <a:ext cx="1077218" cy="1077218"/>
            </a:xfrm>
            <a:prstGeom prst="rect">
              <a:avLst/>
            </a:prstGeom>
          </p:spPr>
        </p:pic>
      </p:grpSp>
    </p:spTree>
    <p:extLst>
      <p:ext uri="{BB962C8B-B14F-4D97-AF65-F5344CB8AC3E}">
        <p14:creationId xmlns:p14="http://schemas.microsoft.com/office/powerpoint/2010/main" val="30375770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455658" y="373527"/>
            <a:ext cx="6221741" cy="945297"/>
            <a:chOff x="171451" y="800785"/>
            <a:chExt cx="9819854" cy="945297"/>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Parcours des données avec les curseurs</a:t>
              </a:r>
              <a:endParaRPr lang="fr-MA" sz="2400" dirty="0">
                <a:solidFill>
                  <a:schemeClr val="tx1">
                    <a:lumMod val="75000"/>
                    <a:lumOff val="25000"/>
                  </a:schemeClr>
                </a:solidFill>
                <a:latin typeface="Fira Sans" panose="020B0503050000020004" pitchFamily="34" charset="0"/>
              </a:endParaRPr>
            </a:p>
          </p:txBody>
        </p:sp>
      </p:grpSp>
      <p:sp>
        <p:nvSpPr>
          <p:cNvPr id="19" name="TextBox 18">
            <a:extLst>
              <a:ext uri="{FF2B5EF4-FFF2-40B4-BE49-F238E27FC236}">
                <a16:creationId xmlns:a16="http://schemas.microsoft.com/office/drawing/2014/main" id="{9A562F95-C8C1-4D0A-A8E8-0979107AA40D}"/>
              </a:ext>
            </a:extLst>
          </p:cNvPr>
          <p:cNvSpPr txBox="1"/>
          <p:nvPr/>
        </p:nvSpPr>
        <p:spPr>
          <a:xfrm>
            <a:off x="-18913" y="4675495"/>
            <a:ext cx="42670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Itération avec </a:t>
            </a:r>
            <a:r>
              <a:rPr lang="fr-FR" sz="3200" dirty="0" err="1">
                <a:latin typeface="Bahnschrift" panose="020B0502040204020203" pitchFamily="34" charset="0"/>
                <a:cs typeface="Aharoni" panose="02010803020104030203" pitchFamily="2" charset="-79"/>
              </a:rPr>
              <a:t>next</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6" name="Group 5">
            <a:extLst>
              <a:ext uri="{FF2B5EF4-FFF2-40B4-BE49-F238E27FC236}">
                <a16:creationId xmlns:a16="http://schemas.microsoft.com/office/drawing/2014/main" id="{2A4D7D8F-F5ED-421C-B0B3-CCD32CF22F89}"/>
              </a:ext>
            </a:extLst>
          </p:cNvPr>
          <p:cNvGrpSpPr/>
          <p:nvPr/>
        </p:nvGrpSpPr>
        <p:grpSpPr>
          <a:xfrm>
            <a:off x="926960" y="2241662"/>
            <a:ext cx="2445977" cy="2438740"/>
            <a:chOff x="926960" y="2241662"/>
            <a:chExt cx="2445977" cy="2438740"/>
          </a:xfrm>
        </p:grpSpPr>
        <p:grpSp>
          <p:nvGrpSpPr>
            <p:cNvPr id="33" name="Group 32">
              <a:extLst>
                <a:ext uri="{FF2B5EF4-FFF2-40B4-BE49-F238E27FC236}">
                  <a16:creationId xmlns:a16="http://schemas.microsoft.com/office/drawing/2014/main" id="{8BFDFA7A-0E18-4BA3-8913-9C91996F2AF4}"/>
                </a:ext>
              </a:extLst>
            </p:cNvPr>
            <p:cNvGrpSpPr/>
            <p:nvPr/>
          </p:nvGrpSpPr>
          <p:grpSpPr>
            <a:xfrm>
              <a:off x="926960" y="2241662"/>
              <a:ext cx="2445977" cy="2438740"/>
              <a:chOff x="926960" y="2241662"/>
              <a:chExt cx="2445977" cy="2438740"/>
            </a:xfrm>
          </p:grpSpPr>
          <p:pic>
            <p:nvPicPr>
              <p:cNvPr id="37" name="Picture 36">
                <a:extLst>
                  <a:ext uri="{FF2B5EF4-FFF2-40B4-BE49-F238E27FC236}">
                    <a16:creationId xmlns:a16="http://schemas.microsoft.com/office/drawing/2014/main" id="{8AEE8B5C-64E8-4468-B0F7-62E6797A96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8" name="Oval 37">
                <a:extLst>
                  <a:ext uri="{FF2B5EF4-FFF2-40B4-BE49-F238E27FC236}">
                    <a16:creationId xmlns:a16="http://schemas.microsoft.com/office/drawing/2014/main" id="{EA126EFF-36F3-481B-9B17-991B5BA3D00C}"/>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5" name="Picture 4">
              <a:extLst>
                <a:ext uri="{FF2B5EF4-FFF2-40B4-BE49-F238E27FC236}">
                  <a16:creationId xmlns:a16="http://schemas.microsoft.com/office/drawing/2014/main" id="{17E617FA-CE4C-45A5-8C81-6CE4832CF8F9}"/>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47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2425702" y="3660628"/>
              <a:ext cx="777230" cy="777230"/>
            </a:xfrm>
            <a:prstGeom prst="rect">
              <a:avLst/>
            </a:prstGeom>
          </p:spPr>
        </p:pic>
      </p:grpSp>
      <p:grpSp>
        <p:nvGrpSpPr>
          <p:cNvPr id="2" name="Group 1">
            <a:extLst>
              <a:ext uri="{FF2B5EF4-FFF2-40B4-BE49-F238E27FC236}">
                <a16:creationId xmlns:a16="http://schemas.microsoft.com/office/drawing/2014/main" id="{AA80E2D0-5164-4780-A47A-48E127134101}"/>
              </a:ext>
            </a:extLst>
          </p:cNvPr>
          <p:cNvGrpSpPr/>
          <p:nvPr/>
        </p:nvGrpSpPr>
        <p:grpSpPr>
          <a:xfrm>
            <a:off x="4337546" y="1866193"/>
            <a:ext cx="7329372" cy="4338887"/>
            <a:chOff x="4337546" y="2338141"/>
            <a:chExt cx="7329372" cy="4338887"/>
          </a:xfrm>
        </p:grpSpPr>
        <p:grpSp>
          <p:nvGrpSpPr>
            <p:cNvPr id="30" name="Group 29">
              <a:extLst>
                <a:ext uri="{FF2B5EF4-FFF2-40B4-BE49-F238E27FC236}">
                  <a16:creationId xmlns:a16="http://schemas.microsoft.com/office/drawing/2014/main" id="{8BCE70D8-A33F-4E43-B7AA-7E5D5858FCF0}"/>
                </a:ext>
              </a:extLst>
            </p:cNvPr>
            <p:cNvGrpSpPr/>
            <p:nvPr/>
          </p:nvGrpSpPr>
          <p:grpSpPr>
            <a:xfrm>
              <a:off x="4337546" y="2338141"/>
              <a:ext cx="7329372" cy="4338887"/>
              <a:chOff x="4203200" y="2547917"/>
              <a:chExt cx="5776201" cy="3639663"/>
            </a:xfrm>
          </p:grpSpPr>
          <p:sp>
            <p:nvSpPr>
              <p:cNvPr id="31" name="Rectangle: Rounded Corners 30">
                <a:extLst>
                  <a:ext uri="{FF2B5EF4-FFF2-40B4-BE49-F238E27FC236}">
                    <a16:creationId xmlns:a16="http://schemas.microsoft.com/office/drawing/2014/main" id="{D31050A9-251C-4EC4-BA15-C49CC9A62CA5}"/>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502A931C-7CBF-495A-B52C-1802420FD84C}"/>
                  </a:ext>
                </a:extLst>
              </p:cNvPr>
              <p:cNvSpPr txBox="1"/>
              <p:nvPr/>
            </p:nvSpPr>
            <p:spPr>
              <a:xfrm>
                <a:off x="4433512" y="2785228"/>
                <a:ext cx="5315576" cy="3330490"/>
              </a:xfrm>
              <a:prstGeom prst="rect">
                <a:avLst/>
              </a:prstGeom>
              <a:noFill/>
            </p:spPr>
            <p:txBody>
              <a:bodyPr wrap="square" rtlCol="0">
                <a:spAutoFit/>
              </a:bodyPr>
              <a:lstStyle/>
              <a:p>
                <a:pPr>
                  <a:buNone/>
                </a:pPr>
                <a:r>
                  <a:rPr lang="fr-FR" b="1" dirty="0"/>
                  <a:t>🔹 Principe</a:t>
                </a:r>
              </a:p>
              <a:p>
                <a:pPr lvl="1"/>
                <a:r>
                  <a:rPr lang="fr-FR" b="1" dirty="0">
                    <a:solidFill>
                      <a:schemeClr val="bg1"/>
                    </a:solidFill>
                  </a:rPr>
                  <a:t>La méthode </a:t>
                </a:r>
                <a:r>
                  <a:rPr lang="fr-FR" b="1" dirty="0" err="1">
                    <a:solidFill>
                      <a:schemeClr val="bg1"/>
                    </a:solidFill>
                  </a:rPr>
                  <a:t>next</a:t>
                </a:r>
                <a:r>
                  <a:rPr lang="fr-FR" b="1" dirty="0">
                    <a:solidFill>
                      <a:schemeClr val="bg1"/>
                    </a:solidFill>
                  </a:rPr>
                  <a:t>() permet de parcourir manuellement chaque document d’un curseur.</a:t>
                </a:r>
                <a:endParaRPr lang="fr-FR" b="1" dirty="0"/>
              </a:p>
              <a:p>
                <a:pPr>
                  <a:buNone/>
                </a:pPr>
                <a:r>
                  <a:rPr lang="fr-FR" b="1" dirty="0"/>
                  <a:t>📝 Syntaxe :</a:t>
                </a:r>
              </a:p>
              <a:p>
                <a:pPr>
                  <a:buNone/>
                </a:pPr>
                <a:endParaRPr lang="fr-FR" b="1" dirty="0"/>
              </a:p>
              <a:p>
                <a:pPr>
                  <a:buNone/>
                </a:pPr>
                <a:endParaRPr lang="fr-FR" b="1" dirty="0"/>
              </a:p>
              <a:p>
                <a:pPr>
                  <a:buNone/>
                </a:pPr>
                <a:endParaRPr lang="fr-FR" b="1" dirty="0"/>
              </a:p>
              <a:p>
                <a:pPr>
                  <a:buNone/>
                </a:pPr>
                <a:r>
                  <a:rPr lang="fr-FR" b="1" dirty="0"/>
                  <a:t>📌 Exemple :</a:t>
                </a:r>
              </a:p>
              <a:p>
                <a:pPr>
                  <a:buNone/>
                </a:pPr>
                <a:endParaRPr lang="fr-FR" b="1" dirty="0"/>
              </a:p>
              <a:p>
                <a:pPr>
                  <a:buNone/>
                </a:pPr>
                <a:endParaRPr lang="fr-FR" b="1" dirty="0"/>
              </a:p>
              <a:p>
                <a:pPr>
                  <a:buNone/>
                </a:pPr>
                <a:endParaRPr lang="fr-FR" b="1" dirty="0"/>
              </a:p>
              <a:p>
                <a:pPr>
                  <a:buNone/>
                </a:pPr>
                <a:r>
                  <a:rPr lang="fr-FR" b="1" dirty="0"/>
                  <a:t>🧐 Explication :</a:t>
                </a:r>
              </a:p>
              <a:p>
                <a:pPr lvl="1"/>
                <a:r>
                  <a:rPr lang="fr-FR" b="1" dirty="0">
                    <a:solidFill>
                      <a:schemeClr val="bg1"/>
                    </a:solidFill>
                  </a:rPr>
                  <a:t>Ce code récupère et affiche chaque document sous forme JSON, un par un.</a:t>
                </a:r>
                <a:endParaRPr lang="fr-FR" dirty="0">
                  <a:solidFill>
                    <a:schemeClr val="bg1"/>
                  </a:solidFill>
                </a:endParaRPr>
              </a:p>
            </p:txBody>
          </p:sp>
        </p:grpSp>
        <p:sp>
          <p:nvSpPr>
            <p:cNvPr id="22" name="Freeform 9">
              <a:extLst>
                <a:ext uri="{FF2B5EF4-FFF2-40B4-BE49-F238E27FC236}">
                  <a16:creationId xmlns:a16="http://schemas.microsoft.com/office/drawing/2014/main" id="{DE9F58F4-F589-4507-AD3F-2EF3E7A803E0}"/>
                </a:ext>
              </a:extLst>
            </p:cNvPr>
            <p:cNvSpPr/>
            <p:nvPr/>
          </p:nvSpPr>
          <p:spPr>
            <a:xfrm>
              <a:off x="6406456" y="3571682"/>
              <a:ext cx="4267063" cy="1034519"/>
            </a:xfrm>
            <a:custGeom>
              <a:avLst/>
              <a:gdLst/>
              <a:ahLst/>
              <a:cxnLst/>
              <a:rect l="l" t="t" r="r" b="b"/>
              <a:pathLst>
                <a:path w="10843866" h="2600565">
                  <a:moveTo>
                    <a:pt x="0" y="0"/>
                  </a:moveTo>
                  <a:lnTo>
                    <a:pt x="10843866" y="0"/>
                  </a:lnTo>
                  <a:lnTo>
                    <a:pt x="10843866" y="2600565"/>
                  </a:lnTo>
                  <a:lnTo>
                    <a:pt x="0" y="2600565"/>
                  </a:lnTo>
                  <a:lnTo>
                    <a:pt x="0" y="0"/>
                  </a:lnTo>
                  <a:close/>
                </a:path>
              </a:pathLst>
            </a:custGeom>
            <a:blipFill>
              <a:blip r:embed="rId6"/>
              <a:stretch>
                <a:fillRect/>
              </a:stretch>
            </a:blipFill>
          </p:spPr>
        </p:sp>
        <p:sp>
          <p:nvSpPr>
            <p:cNvPr id="23" name="Freeform 10">
              <a:extLst>
                <a:ext uri="{FF2B5EF4-FFF2-40B4-BE49-F238E27FC236}">
                  <a16:creationId xmlns:a16="http://schemas.microsoft.com/office/drawing/2014/main" id="{DDDF3D4A-526F-436E-A00B-BEFDD9511F1B}"/>
                </a:ext>
              </a:extLst>
            </p:cNvPr>
            <p:cNvSpPr/>
            <p:nvPr/>
          </p:nvSpPr>
          <p:spPr>
            <a:xfrm>
              <a:off x="6406456" y="4759066"/>
              <a:ext cx="4248491" cy="1034519"/>
            </a:xfrm>
            <a:custGeom>
              <a:avLst/>
              <a:gdLst/>
              <a:ahLst/>
              <a:cxnLst/>
              <a:rect l="l" t="t" r="r" b="b"/>
              <a:pathLst>
                <a:path w="10776025" h="2409546">
                  <a:moveTo>
                    <a:pt x="0" y="0"/>
                  </a:moveTo>
                  <a:lnTo>
                    <a:pt x="10776025" y="0"/>
                  </a:lnTo>
                  <a:lnTo>
                    <a:pt x="10776025" y="2409546"/>
                  </a:lnTo>
                  <a:lnTo>
                    <a:pt x="0" y="2409546"/>
                  </a:lnTo>
                  <a:lnTo>
                    <a:pt x="0" y="0"/>
                  </a:lnTo>
                  <a:close/>
                </a:path>
              </a:pathLst>
            </a:custGeom>
            <a:blipFill>
              <a:blip r:embed="rId7"/>
              <a:stretch>
                <a:fillRect/>
              </a:stretch>
            </a:blipFill>
          </p:spPr>
        </p:sp>
      </p:grpSp>
      <p:grpSp>
        <p:nvGrpSpPr>
          <p:cNvPr id="26" name="Group 25">
            <a:extLst>
              <a:ext uri="{FF2B5EF4-FFF2-40B4-BE49-F238E27FC236}">
                <a16:creationId xmlns:a16="http://schemas.microsoft.com/office/drawing/2014/main" id="{313033A9-789C-42C7-A44A-845803004DDF}"/>
              </a:ext>
            </a:extLst>
          </p:cNvPr>
          <p:cNvGrpSpPr/>
          <p:nvPr/>
        </p:nvGrpSpPr>
        <p:grpSpPr>
          <a:xfrm>
            <a:off x="-1579007" y="-1620000"/>
            <a:ext cx="3320396" cy="3240000"/>
            <a:chOff x="-1731407" y="-1772400"/>
            <a:chExt cx="3320396" cy="3240000"/>
          </a:xfrm>
        </p:grpSpPr>
        <p:sp>
          <p:nvSpPr>
            <p:cNvPr id="27" name="Oval 26">
              <a:extLst>
                <a:ext uri="{FF2B5EF4-FFF2-40B4-BE49-F238E27FC236}">
                  <a16:creationId xmlns:a16="http://schemas.microsoft.com/office/drawing/2014/main" id="{273BCB3A-057E-4CF4-A80E-0184684323CA}"/>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28" name="TextBox 27">
              <a:extLst>
                <a:ext uri="{FF2B5EF4-FFF2-40B4-BE49-F238E27FC236}">
                  <a16:creationId xmlns:a16="http://schemas.microsoft.com/office/drawing/2014/main" id="{CA73B914-3213-4DC6-B487-56274515495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4</a:t>
              </a:r>
            </a:p>
          </p:txBody>
        </p:sp>
      </p:grpSp>
      <p:grpSp>
        <p:nvGrpSpPr>
          <p:cNvPr id="29" name="Group 28">
            <a:extLst>
              <a:ext uri="{FF2B5EF4-FFF2-40B4-BE49-F238E27FC236}">
                <a16:creationId xmlns:a16="http://schemas.microsoft.com/office/drawing/2014/main" id="{09D40F75-C9F3-4A90-AB1F-0709B6493690}"/>
              </a:ext>
            </a:extLst>
          </p:cNvPr>
          <p:cNvGrpSpPr/>
          <p:nvPr/>
        </p:nvGrpSpPr>
        <p:grpSpPr>
          <a:xfrm>
            <a:off x="-3407807" y="-3286875"/>
            <a:ext cx="3320396" cy="3240000"/>
            <a:chOff x="-1731407" y="-1772400"/>
            <a:chExt cx="3320396" cy="3240000"/>
          </a:xfrm>
        </p:grpSpPr>
        <p:sp>
          <p:nvSpPr>
            <p:cNvPr id="40" name="Oval 39">
              <a:extLst>
                <a:ext uri="{FF2B5EF4-FFF2-40B4-BE49-F238E27FC236}">
                  <a16:creationId xmlns:a16="http://schemas.microsoft.com/office/drawing/2014/main" id="{AE70F971-4461-4500-AF3E-B23FBA678C11}"/>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1" name="TextBox 40">
              <a:extLst>
                <a:ext uri="{FF2B5EF4-FFF2-40B4-BE49-F238E27FC236}">
                  <a16:creationId xmlns:a16="http://schemas.microsoft.com/office/drawing/2014/main" id="{1CF27AB1-FB66-49EC-8FBD-1C3AAFDB776C}"/>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grpSp>
        <p:nvGrpSpPr>
          <p:cNvPr id="24" name="Group 23">
            <a:extLst>
              <a:ext uri="{FF2B5EF4-FFF2-40B4-BE49-F238E27FC236}">
                <a16:creationId xmlns:a16="http://schemas.microsoft.com/office/drawing/2014/main" id="{F1E77EAD-C7FC-44AF-A834-27C50895A68F}"/>
              </a:ext>
            </a:extLst>
          </p:cNvPr>
          <p:cNvGrpSpPr/>
          <p:nvPr/>
        </p:nvGrpSpPr>
        <p:grpSpPr>
          <a:xfrm>
            <a:off x="4371958" y="15528121"/>
            <a:ext cx="7329372" cy="4338887"/>
            <a:chOff x="4337546" y="2338141"/>
            <a:chExt cx="7329372" cy="4338887"/>
          </a:xfrm>
        </p:grpSpPr>
        <p:grpSp>
          <p:nvGrpSpPr>
            <p:cNvPr id="25" name="Group 24">
              <a:extLst>
                <a:ext uri="{FF2B5EF4-FFF2-40B4-BE49-F238E27FC236}">
                  <a16:creationId xmlns:a16="http://schemas.microsoft.com/office/drawing/2014/main" id="{336EDF4C-6B69-4C7C-AE10-1E7F4B825501}"/>
                </a:ext>
              </a:extLst>
            </p:cNvPr>
            <p:cNvGrpSpPr/>
            <p:nvPr/>
          </p:nvGrpSpPr>
          <p:grpSpPr>
            <a:xfrm>
              <a:off x="4337546" y="2338141"/>
              <a:ext cx="7329372" cy="4338887"/>
              <a:chOff x="4203200" y="2547917"/>
              <a:chExt cx="5776201" cy="3639663"/>
            </a:xfrm>
          </p:grpSpPr>
          <p:sp>
            <p:nvSpPr>
              <p:cNvPr id="42" name="Rectangle: Rounded Corners 41">
                <a:extLst>
                  <a:ext uri="{FF2B5EF4-FFF2-40B4-BE49-F238E27FC236}">
                    <a16:creationId xmlns:a16="http://schemas.microsoft.com/office/drawing/2014/main" id="{20966C1F-1B7A-4816-8771-B491F6336E7B}"/>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3" name="TextBox 42">
                <a:extLst>
                  <a:ext uri="{FF2B5EF4-FFF2-40B4-BE49-F238E27FC236}">
                    <a16:creationId xmlns:a16="http://schemas.microsoft.com/office/drawing/2014/main" id="{6D594705-C45A-4A37-B99D-FDA45AB50688}"/>
                  </a:ext>
                </a:extLst>
              </p:cNvPr>
              <p:cNvSpPr txBox="1"/>
              <p:nvPr/>
            </p:nvSpPr>
            <p:spPr>
              <a:xfrm>
                <a:off x="4433512" y="2785228"/>
                <a:ext cx="5315576" cy="3330490"/>
              </a:xfrm>
              <a:prstGeom prst="rect">
                <a:avLst/>
              </a:prstGeom>
              <a:noFill/>
            </p:spPr>
            <p:txBody>
              <a:bodyPr wrap="square" rtlCol="0">
                <a:spAutoFit/>
              </a:bodyPr>
              <a:lstStyle/>
              <a:p>
                <a:pPr>
                  <a:buNone/>
                </a:pPr>
                <a:r>
                  <a:rPr lang="fr-FR" b="1" dirty="0"/>
                  <a:t>Principe</a:t>
                </a:r>
              </a:p>
              <a:p>
                <a:pPr lvl="1"/>
                <a:r>
                  <a:rPr lang="fr-FR" dirty="0">
                    <a:solidFill>
                      <a:schemeClr val="bg1"/>
                    </a:solidFill>
                  </a:rPr>
                  <a:t>En combinant skip() et limit(), on peut paginer efficacement les résultats.</a:t>
                </a:r>
                <a:endParaRPr lang="fr-FR" b="1" dirty="0">
                  <a:solidFill>
                    <a:srgbClr val="11D5FD"/>
                  </a:solidFill>
                </a:endParaRPr>
              </a:p>
              <a:p>
                <a:pPr>
                  <a:buNone/>
                </a:pPr>
                <a:r>
                  <a:rPr lang="fr-FR" b="1" dirty="0"/>
                  <a:t>📝 Syntaxe :</a:t>
                </a:r>
              </a:p>
              <a:p>
                <a:pPr lvl="1"/>
                <a:r>
                  <a:rPr lang="fr-FR" dirty="0" err="1">
                    <a:solidFill>
                      <a:schemeClr val="bg1"/>
                    </a:solidFill>
                  </a:rPr>
                  <a:t>Db.collection.find</a:t>
                </a:r>
                <a:r>
                  <a:rPr lang="fr-FR" dirty="0">
                    <a:solidFill>
                      <a:schemeClr val="bg1"/>
                    </a:solidFill>
                  </a:rPr>
                  <a:t>().skip(n).limit(m);</a:t>
                </a:r>
              </a:p>
              <a:p>
                <a:pPr>
                  <a:buNone/>
                </a:pPr>
                <a:r>
                  <a:rPr lang="fr-FR" b="1" dirty="0"/>
                  <a:t>📌 Exemple :</a:t>
                </a:r>
              </a:p>
              <a:p>
                <a:pPr>
                  <a:buNone/>
                </a:pPr>
                <a:endParaRPr lang="fr-FR" dirty="0">
                  <a:solidFill>
                    <a:schemeClr val="bg1"/>
                  </a:solidFill>
                </a:endParaRPr>
              </a:p>
              <a:p>
                <a:pPr>
                  <a:buNone/>
                </a:pPr>
                <a:endParaRPr lang="fr-FR" dirty="0">
                  <a:solidFill>
                    <a:schemeClr val="bg1"/>
                  </a:solidFill>
                </a:endParaRPr>
              </a:p>
              <a:p>
                <a:pPr>
                  <a:buNone/>
                </a:pPr>
                <a:endParaRPr lang="fr-FR" dirty="0">
                  <a:solidFill>
                    <a:schemeClr val="bg1"/>
                  </a:solidFill>
                </a:endParaRPr>
              </a:p>
              <a:p>
                <a:pPr>
                  <a:buNone/>
                </a:pPr>
                <a:endParaRPr lang="fr-FR" dirty="0">
                  <a:solidFill>
                    <a:schemeClr val="bg1"/>
                  </a:solidFill>
                </a:endParaRPr>
              </a:p>
              <a:p>
                <a:pPr>
                  <a:buNone/>
                </a:pPr>
                <a:r>
                  <a:rPr lang="fr-FR" b="1" dirty="0"/>
                  <a:t>🧐 Explication :</a:t>
                </a:r>
              </a:p>
              <a:p>
                <a:pPr lvl="1"/>
                <a:r>
                  <a:rPr lang="fr-FR" dirty="0">
                    <a:solidFill>
                      <a:schemeClr val="bg1"/>
                    </a:solidFill>
                  </a:rPr>
                  <a:t>Ce code retourne les documents de la deuxième page, avec 10 documents par page. Il ignore les 10 premiers et affiche les 10 suivants.</a:t>
                </a:r>
              </a:p>
            </p:txBody>
          </p:sp>
        </p:grpSp>
        <p:sp>
          <p:nvSpPr>
            <p:cNvPr id="34" name="Freeform 10">
              <a:extLst>
                <a:ext uri="{FF2B5EF4-FFF2-40B4-BE49-F238E27FC236}">
                  <a16:creationId xmlns:a16="http://schemas.microsoft.com/office/drawing/2014/main" id="{E0DFEBA5-861E-488F-AC13-1169D99FFE5B}"/>
                </a:ext>
              </a:extLst>
            </p:cNvPr>
            <p:cNvSpPr/>
            <p:nvPr/>
          </p:nvSpPr>
          <p:spPr>
            <a:xfrm>
              <a:off x="5194023" y="4383107"/>
              <a:ext cx="5941505" cy="830997"/>
            </a:xfrm>
            <a:custGeom>
              <a:avLst/>
              <a:gdLst/>
              <a:ahLst/>
              <a:cxnLst/>
              <a:rect l="l" t="t" r="r" b="b"/>
              <a:pathLst>
                <a:path w="11301259" h="1483290">
                  <a:moveTo>
                    <a:pt x="0" y="0"/>
                  </a:moveTo>
                  <a:lnTo>
                    <a:pt x="11301259" y="0"/>
                  </a:lnTo>
                  <a:lnTo>
                    <a:pt x="11301259" y="1483291"/>
                  </a:lnTo>
                  <a:lnTo>
                    <a:pt x="0" y="1483291"/>
                  </a:lnTo>
                  <a:lnTo>
                    <a:pt x="0" y="0"/>
                  </a:lnTo>
                  <a:close/>
                </a:path>
              </a:pathLst>
            </a:custGeom>
            <a:blipFill>
              <a:blip r:embed="rId8"/>
              <a:stretch>
                <a:fillRect/>
              </a:stretch>
            </a:blipFill>
          </p:spPr>
        </p:sp>
        <p:sp>
          <p:nvSpPr>
            <p:cNvPr id="39" name="Rectangle: Rounded Corners 38">
              <a:extLst>
                <a:ext uri="{FF2B5EF4-FFF2-40B4-BE49-F238E27FC236}">
                  <a16:creationId xmlns:a16="http://schemas.microsoft.com/office/drawing/2014/main" id="{68BF3DCA-79CE-420E-84DD-462F294EEF5B}"/>
                </a:ext>
              </a:extLst>
            </p:cNvPr>
            <p:cNvSpPr/>
            <p:nvPr/>
          </p:nvSpPr>
          <p:spPr>
            <a:xfrm rot="16200000">
              <a:off x="7743855" y="1761320"/>
              <a:ext cx="830998" cy="6074569"/>
            </a:xfrm>
            <a:prstGeom prst="roundRect">
              <a:avLst/>
            </a:prstGeom>
            <a:noFill/>
            <a:ln w="133350">
              <a:gradFill>
                <a:gsLst>
                  <a:gs pos="52000">
                    <a:srgbClr val="01547F"/>
                  </a:gs>
                  <a:gs pos="0">
                    <a:srgbClr val="012C59"/>
                  </a:gs>
                  <a:gs pos="100000">
                    <a:srgbClr val="05A3C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
        <p:nvSpPr>
          <p:cNvPr id="44" name="TextBox 43">
            <a:extLst>
              <a:ext uri="{FF2B5EF4-FFF2-40B4-BE49-F238E27FC236}">
                <a16:creationId xmlns:a16="http://schemas.microsoft.com/office/drawing/2014/main" id="{1EC72E9B-75B4-4560-8CB1-560849C5D0EC}"/>
              </a:ext>
            </a:extLst>
          </p:cNvPr>
          <p:cNvSpPr txBox="1"/>
          <p:nvPr/>
        </p:nvSpPr>
        <p:spPr>
          <a:xfrm>
            <a:off x="-9221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Pagination avec skip() et limit()</a:t>
            </a:r>
            <a:endParaRPr lang="fr-MA" sz="3200" dirty="0">
              <a:latin typeface="Bahnschrift" panose="020B0502040204020203" pitchFamily="34" charset="0"/>
              <a:cs typeface="Aharoni" panose="02010803020104030203" pitchFamily="2" charset="-79"/>
            </a:endParaRPr>
          </a:p>
        </p:txBody>
      </p:sp>
      <p:grpSp>
        <p:nvGrpSpPr>
          <p:cNvPr id="45" name="Group 44">
            <a:extLst>
              <a:ext uri="{FF2B5EF4-FFF2-40B4-BE49-F238E27FC236}">
                <a16:creationId xmlns:a16="http://schemas.microsoft.com/office/drawing/2014/main" id="{A2F2C4E5-881E-4A1E-9AB4-D65D4566D01A}"/>
              </a:ext>
            </a:extLst>
          </p:cNvPr>
          <p:cNvGrpSpPr/>
          <p:nvPr/>
        </p:nvGrpSpPr>
        <p:grpSpPr>
          <a:xfrm>
            <a:off x="4337546" y="12838995"/>
            <a:ext cx="7329372" cy="4338887"/>
            <a:chOff x="4337546" y="2338141"/>
            <a:chExt cx="7329372" cy="4338887"/>
          </a:xfrm>
        </p:grpSpPr>
        <p:grpSp>
          <p:nvGrpSpPr>
            <p:cNvPr id="46" name="Group 45">
              <a:extLst>
                <a:ext uri="{FF2B5EF4-FFF2-40B4-BE49-F238E27FC236}">
                  <a16:creationId xmlns:a16="http://schemas.microsoft.com/office/drawing/2014/main" id="{D80EF637-CB67-4E2A-80E6-74FF40552A63}"/>
                </a:ext>
              </a:extLst>
            </p:cNvPr>
            <p:cNvGrpSpPr/>
            <p:nvPr/>
          </p:nvGrpSpPr>
          <p:grpSpPr>
            <a:xfrm>
              <a:off x="4337546" y="2338141"/>
              <a:ext cx="7329372" cy="4338887"/>
              <a:chOff x="4203200" y="2547917"/>
              <a:chExt cx="5776201" cy="3639663"/>
            </a:xfrm>
          </p:grpSpPr>
          <p:sp>
            <p:nvSpPr>
              <p:cNvPr id="49" name="Rectangle: Rounded Corners 48">
                <a:extLst>
                  <a:ext uri="{FF2B5EF4-FFF2-40B4-BE49-F238E27FC236}">
                    <a16:creationId xmlns:a16="http://schemas.microsoft.com/office/drawing/2014/main" id="{5E15B433-485E-4BE6-82EC-466FB9553A3F}"/>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0" name="TextBox 49">
                <a:extLst>
                  <a:ext uri="{FF2B5EF4-FFF2-40B4-BE49-F238E27FC236}">
                    <a16:creationId xmlns:a16="http://schemas.microsoft.com/office/drawing/2014/main" id="{A040B328-DA1F-419C-8315-950B198C4FC7}"/>
                  </a:ext>
                </a:extLst>
              </p:cNvPr>
              <p:cNvSpPr txBox="1"/>
              <p:nvPr/>
            </p:nvSpPr>
            <p:spPr>
              <a:xfrm>
                <a:off x="4433512" y="2785228"/>
                <a:ext cx="5315576" cy="3330490"/>
              </a:xfrm>
              <a:prstGeom prst="rect">
                <a:avLst/>
              </a:prstGeom>
              <a:noFill/>
            </p:spPr>
            <p:txBody>
              <a:bodyPr wrap="square" rtlCol="0">
                <a:spAutoFit/>
              </a:bodyPr>
              <a:lstStyle/>
              <a:p>
                <a:pPr>
                  <a:buNone/>
                </a:pPr>
                <a:r>
                  <a:rPr lang="fr-FR" b="1" dirty="0"/>
                  <a:t>Principe</a:t>
                </a:r>
              </a:p>
              <a:p>
                <a:pPr lvl="1"/>
                <a:r>
                  <a:rPr lang="fr-FR" dirty="0">
                    <a:solidFill>
                      <a:schemeClr val="bg1"/>
                    </a:solidFill>
                  </a:rPr>
                  <a:t>En combinant skip() et limit(), on peut paginer efficacement les résultats.</a:t>
                </a:r>
                <a:endParaRPr lang="fr-FR" b="1" dirty="0">
                  <a:solidFill>
                    <a:srgbClr val="11D5FD"/>
                  </a:solidFill>
                </a:endParaRPr>
              </a:p>
              <a:p>
                <a:pPr>
                  <a:buNone/>
                </a:pPr>
                <a:r>
                  <a:rPr lang="fr-FR" b="1" dirty="0"/>
                  <a:t>📝 Syntaxe :</a:t>
                </a:r>
              </a:p>
              <a:p>
                <a:pPr lvl="1"/>
                <a:r>
                  <a:rPr lang="fr-FR" dirty="0" err="1">
                    <a:solidFill>
                      <a:schemeClr val="bg1"/>
                    </a:solidFill>
                  </a:rPr>
                  <a:t>Db.collection.find</a:t>
                </a:r>
                <a:r>
                  <a:rPr lang="fr-FR" dirty="0">
                    <a:solidFill>
                      <a:schemeClr val="bg1"/>
                    </a:solidFill>
                  </a:rPr>
                  <a:t>().skip(n).limit(m);</a:t>
                </a:r>
              </a:p>
              <a:p>
                <a:pPr>
                  <a:buNone/>
                </a:pPr>
                <a:r>
                  <a:rPr lang="fr-FR" b="1" dirty="0"/>
                  <a:t>📌 Exemple :</a:t>
                </a:r>
              </a:p>
              <a:p>
                <a:pPr>
                  <a:buNone/>
                </a:pPr>
                <a:endParaRPr lang="fr-FR" dirty="0">
                  <a:solidFill>
                    <a:schemeClr val="bg1"/>
                  </a:solidFill>
                </a:endParaRPr>
              </a:p>
              <a:p>
                <a:pPr>
                  <a:buNone/>
                </a:pPr>
                <a:endParaRPr lang="fr-FR" dirty="0">
                  <a:solidFill>
                    <a:schemeClr val="bg1"/>
                  </a:solidFill>
                </a:endParaRPr>
              </a:p>
              <a:p>
                <a:pPr>
                  <a:buNone/>
                </a:pPr>
                <a:endParaRPr lang="fr-FR" dirty="0">
                  <a:solidFill>
                    <a:schemeClr val="bg1"/>
                  </a:solidFill>
                </a:endParaRPr>
              </a:p>
              <a:p>
                <a:pPr>
                  <a:buNone/>
                </a:pPr>
                <a:endParaRPr lang="fr-FR" dirty="0">
                  <a:solidFill>
                    <a:schemeClr val="bg1"/>
                  </a:solidFill>
                </a:endParaRPr>
              </a:p>
              <a:p>
                <a:pPr>
                  <a:buNone/>
                </a:pPr>
                <a:r>
                  <a:rPr lang="fr-FR" b="1" dirty="0"/>
                  <a:t>🧐 Explication :</a:t>
                </a:r>
              </a:p>
              <a:p>
                <a:pPr lvl="1"/>
                <a:r>
                  <a:rPr lang="fr-FR" dirty="0">
                    <a:solidFill>
                      <a:schemeClr val="bg1"/>
                    </a:solidFill>
                  </a:rPr>
                  <a:t>Ce code retourne les documents de la deuxième page, avec 10 documents par page. Il ignore les 10 premiers et affiche les 10 suivants.</a:t>
                </a:r>
              </a:p>
            </p:txBody>
          </p:sp>
        </p:grpSp>
        <p:sp>
          <p:nvSpPr>
            <p:cNvPr id="47" name="Freeform 10">
              <a:extLst>
                <a:ext uri="{FF2B5EF4-FFF2-40B4-BE49-F238E27FC236}">
                  <a16:creationId xmlns:a16="http://schemas.microsoft.com/office/drawing/2014/main" id="{35C01754-818E-4F0E-B0A1-1A07C4DE1588}"/>
                </a:ext>
              </a:extLst>
            </p:cNvPr>
            <p:cNvSpPr/>
            <p:nvPr/>
          </p:nvSpPr>
          <p:spPr>
            <a:xfrm>
              <a:off x="5194023" y="4383107"/>
              <a:ext cx="5941505" cy="830997"/>
            </a:xfrm>
            <a:custGeom>
              <a:avLst/>
              <a:gdLst/>
              <a:ahLst/>
              <a:cxnLst/>
              <a:rect l="l" t="t" r="r" b="b"/>
              <a:pathLst>
                <a:path w="11301259" h="1483290">
                  <a:moveTo>
                    <a:pt x="0" y="0"/>
                  </a:moveTo>
                  <a:lnTo>
                    <a:pt x="11301259" y="0"/>
                  </a:lnTo>
                  <a:lnTo>
                    <a:pt x="11301259" y="1483291"/>
                  </a:lnTo>
                  <a:lnTo>
                    <a:pt x="0" y="1483291"/>
                  </a:lnTo>
                  <a:lnTo>
                    <a:pt x="0" y="0"/>
                  </a:lnTo>
                  <a:close/>
                </a:path>
              </a:pathLst>
            </a:custGeom>
            <a:blipFill>
              <a:blip r:embed="rId8"/>
              <a:stretch>
                <a:fillRect/>
              </a:stretch>
            </a:blipFill>
          </p:spPr>
        </p:sp>
        <p:sp>
          <p:nvSpPr>
            <p:cNvPr id="48" name="Rectangle: Rounded Corners 47">
              <a:extLst>
                <a:ext uri="{FF2B5EF4-FFF2-40B4-BE49-F238E27FC236}">
                  <a16:creationId xmlns:a16="http://schemas.microsoft.com/office/drawing/2014/main" id="{820AB517-D9E2-43F2-85CE-B18024EA7E3A}"/>
                </a:ext>
              </a:extLst>
            </p:cNvPr>
            <p:cNvSpPr/>
            <p:nvPr/>
          </p:nvSpPr>
          <p:spPr>
            <a:xfrm rot="16200000">
              <a:off x="7743855" y="1761320"/>
              <a:ext cx="830998" cy="6074569"/>
            </a:xfrm>
            <a:prstGeom prst="roundRect">
              <a:avLst/>
            </a:prstGeom>
            <a:noFill/>
            <a:ln w="133350">
              <a:gradFill>
                <a:gsLst>
                  <a:gs pos="52000">
                    <a:srgbClr val="01547F"/>
                  </a:gs>
                  <a:gs pos="0">
                    <a:srgbClr val="012C59"/>
                  </a:gs>
                  <a:gs pos="100000">
                    <a:srgbClr val="05A3C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grpSp>
        <p:nvGrpSpPr>
          <p:cNvPr id="51" name="Group 50">
            <a:extLst>
              <a:ext uri="{FF2B5EF4-FFF2-40B4-BE49-F238E27FC236}">
                <a16:creationId xmlns:a16="http://schemas.microsoft.com/office/drawing/2014/main" id="{583CAB46-57EF-42DD-AFE0-D17ABD76A4D9}"/>
              </a:ext>
            </a:extLst>
          </p:cNvPr>
          <p:cNvGrpSpPr/>
          <p:nvPr/>
        </p:nvGrpSpPr>
        <p:grpSpPr>
          <a:xfrm>
            <a:off x="3832854" y="-1417173"/>
            <a:ext cx="4526292" cy="777230"/>
            <a:chOff x="171451" y="800785"/>
            <a:chExt cx="9819854" cy="777230"/>
          </a:xfrm>
        </p:grpSpPr>
        <p:sp>
          <p:nvSpPr>
            <p:cNvPr id="52" name="Rectangle: Rounded Corners 51">
              <a:extLst>
                <a:ext uri="{FF2B5EF4-FFF2-40B4-BE49-F238E27FC236}">
                  <a16:creationId xmlns:a16="http://schemas.microsoft.com/office/drawing/2014/main" id="{255053F8-AB02-4944-A3D3-791E0D2A2D67}"/>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3" name="TextBox 52">
              <a:extLst>
                <a:ext uri="{FF2B5EF4-FFF2-40B4-BE49-F238E27FC236}">
                  <a16:creationId xmlns:a16="http://schemas.microsoft.com/office/drawing/2014/main" id="{FECE2A55-D33A-463E-93CB-0AB9DFE04971}"/>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3" name="Group 2">
            <a:extLst>
              <a:ext uri="{FF2B5EF4-FFF2-40B4-BE49-F238E27FC236}">
                <a16:creationId xmlns:a16="http://schemas.microsoft.com/office/drawing/2014/main" id="{351F526E-9BDB-4504-ADF2-FB166BF82AF0}"/>
              </a:ext>
            </a:extLst>
          </p:cNvPr>
          <p:cNvGrpSpPr/>
          <p:nvPr/>
        </p:nvGrpSpPr>
        <p:grpSpPr>
          <a:xfrm>
            <a:off x="2095500" y="8211300"/>
            <a:ext cx="8267700" cy="3023657"/>
            <a:chOff x="2095500" y="8211300"/>
            <a:chExt cx="8267700" cy="3023657"/>
          </a:xfrm>
        </p:grpSpPr>
        <p:sp>
          <p:nvSpPr>
            <p:cNvPr id="55" name="Rectangle: Rounded Corners 54">
              <a:extLst>
                <a:ext uri="{FF2B5EF4-FFF2-40B4-BE49-F238E27FC236}">
                  <a16:creationId xmlns:a16="http://schemas.microsoft.com/office/drawing/2014/main" id="{A7CBD68F-B7E1-496D-8BEF-3827DBC4A257}"/>
                </a:ext>
              </a:extLst>
            </p:cNvPr>
            <p:cNvSpPr/>
            <p:nvPr/>
          </p:nvSpPr>
          <p:spPr>
            <a:xfrm>
              <a:off x="2095500" y="8211300"/>
              <a:ext cx="8267700" cy="3023657"/>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6" name="Rectangle: Rounded Corners 55">
              <a:extLst>
                <a:ext uri="{FF2B5EF4-FFF2-40B4-BE49-F238E27FC236}">
                  <a16:creationId xmlns:a16="http://schemas.microsoft.com/office/drawing/2014/main" id="{2B00F429-9CDF-427B-B7F6-FDEC7DA883EE}"/>
                </a:ext>
              </a:extLst>
            </p:cNvPr>
            <p:cNvSpPr/>
            <p:nvPr/>
          </p:nvSpPr>
          <p:spPr>
            <a:xfrm>
              <a:off x="2520174" y="8591548"/>
              <a:ext cx="7442847" cy="2249709"/>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57" name="TextBox 56">
              <a:extLst>
                <a:ext uri="{FF2B5EF4-FFF2-40B4-BE49-F238E27FC236}">
                  <a16:creationId xmlns:a16="http://schemas.microsoft.com/office/drawing/2014/main" id="{25F56798-772E-4A2E-8F76-D62E6A4B49BE}"/>
                </a:ext>
              </a:extLst>
            </p:cNvPr>
            <p:cNvSpPr txBox="1"/>
            <p:nvPr/>
          </p:nvSpPr>
          <p:spPr>
            <a:xfrm>
              <a:off x="2645330" y="8674781"/>
              <a:ext cx="7099376" cy="1920526"/>
            </a:xfrm>
            <a:prstGeom prst="rect">
              <a:avLst/>
            </a:prstGeom>
            <a:noFill/>
          </p:spPr>
          <p:txBody>
            <a:bodyPr wrap="square">
              <a:spAutoFit/>
            </a:bodyPr>
            <a:lstStyle/>
            <a:p>
              <a:pPr marL="12700" marR="5080" algn="justLow">
                <a:lnSpc>
                  <a:spcPct val="99000"/>
                </a:lnSpc>
                <a:spcBef>
                  <a:spcPts val="145"/>
                </a:spcBef>
              </a:pPr>
              <a:r>
                <a:rPr lang="fr-FR" sz="2000" b="1" dirty="0">
                  <a:latin typeface="Arial MT"/>
                  <a:cs typeface="Arial MT"/>
                </a:rPr>
                <a:t>La modification des documents est une opération essentielle permettant de mettre à jour les informations stockées dans la base de données. Cette partie de l’exposé détaille les différentes méthodes et techniques pour modifier efficacement les documents dans MongoDB.</a:t>
              </a:r>
            </a:p>
          </p:txBody>
        </p:sp>
      </p:grpSp>
    </p:spTree>
    <p:extLst>
      <p:ext uri="{BB962C8B-B14F-4D97-AF65-F5344CB8AC3E}">
        <p14:creationId xmlns:p14="http://schemas.microsoft.com/office/powerpoint/2010/main" val="11298209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832854" y="354477"/>
            <a:ext cx="4526292" cy="777230"/>
            <a:chOff x="171451" y="800785"/>
            <a:chExt cx="9819854"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40" name="Group 39">
            <a:extLst>
              <a:ext uri="{FF2B5EF4-FFF2-40B4-BE49-F238E27FC236}">
                <a16:creationId xmlns:a16="http://schemas.microsoft.com/office/drawing/2014/main" id="{15580CB2-5C34-4B22-AE4B-48776F934588}"/>
              </a:ext>
            </a:extLst>
          </p:cNvPr>
          <p:cNvGrpSpPr/>
          <p:nvPr/>
        </p:nvGrpSpPr>
        <p:grpSpPr>
          <a:xfrm>
            <a:off x="-1579007" y="-1620000"/>
            <a:ext cx="3320396" cy="3240000"/>
            <a:chOff x="-1731407" y="-1772400"/>
            <a:chExt cx="3320396" cy="3240000"/>
          </a:xfrm>
        </p:grpSpPr>
        <p:sp>
          <p:nvSpPr>
            <p:cNvPr id="41" name="Oval 40">
              <a:extLst>
                <a:ext uri="{FF2B5EF4-FFF2-40B4-BE49-F238E27FC236}">
                  <a16:creationId xmlns:a16="http://schemas.microsoft.com/office/drawing/2014/main" id="{602BCB1C-F83A-4702-AB7C-B87D2EAF4939}"/>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2" name="TextBox 41">
              <a:extLst>
                <a:ext uri="{FF2B5EF4-FFF2-40B4-BE49-F238E27FC236}">
                  <a16:creationId xmlns:a16="http://schemas.microsoft.com/office/drawing/2014/main" id="{2255EC56-51F9-4A56-B95C-F9AD05CA352D}"/>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4</a:t>
              </a:r>
            </a:p>
          </p:txBody>
        </p:sp>
      </p:grpSp>
      <p:grpSp>
        <p:nvGrpSpPr>
          <p:cNvPr id="29" name="Group 28">
            <a:extLst>
              <a:ext uri="{FF2B5EF4-FFF2-40B4-BE49-F238E27FC236}">
                <a16:creationId xmlns:a16="http://schemas.microsoft.com/office/drawing/2014/main" id="{32FE8E6E-61D7-4202-BA60-A04BA2F81F7F}"/>
              </a:ext>
            </a:extLst>
          </p:cNvPr>
          <p:cNvGrpSpPr/>
          <p:nvPr/>
        </p:nvGrpSpPr>
        <p:grpSpPr>
          <a:xfrm>
            <a:off x="-1581105" y="-1620000"/>
            <a:ext cx="3320396" cy="3240000"/>
            <a:chOff x="-1731407" y="-1772400"/>
            <a:chExt cx="3320396" cy="3240000"/>
          </a:xfrm>
        </p:grpSpPr>
        <p:sp>
          <p:nvSpPr>
            <p:cNvPr id="34" name="Oval 33">
              <a:extLst>
                <a:ext uri="{FF2B5EF4-FFF2-40B4-BE49-F238E27FC236}">
                  <a16:creationId xmlns:a16="http://schemas.microsoft.com/office/drawing/2014/main" id="{484A3AE7-88C5-4CF1-840C-5FA0121EC1D2}"/>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9" name="TextBox 38">
              <a:extLst>
                <a:ext uri="{FF2B5EF4-FFF2-40B4-BE49-F238E27FC236}">
                  <a16:creationId xmlns:a16="http://schemas.microsoft.com/office/drawing/2014/main" id="{1E8DF660-EC17-416F-A309-E24FBD081D65}"/>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grpSp>
        <p:nvGrpSpPr>
          <p:cNvPr id="2" name="Group 1">
            <a:extLst>
              <a:ext uri="{FF2B5EF4-FFF2-40B4-BE49-F238E27FC236}">
                <a16:creationId xmlns:a16="http://schemas.microsoft.com/office/drawing/2014/main" id="{987C7359-E7EB-480E-B493-532B7C0E6ACD}"/>
              </a:ext>
            </a:extLst>
          </p:cNvPr>
          <p:cNvGrpSpPr/>
          <p:nvPr/>
        </p:nvGrpSpPr>
        <p:grpSpPr>
          <a:xfrm>
            <a:off x="2095500" y="1620000"/>
            <a:ext cx="8267700" cy="3023657"/>
            <a:chOff x="2095500" y="1620000"/>
            <a:chExt cx="8267700" cy="3023657"/>
          </a:xfrm>
        </p:grpSpPr>
        <p:sp>
          <p:nvSpPr>
            <p:cNvPr id="11" name="Rectangle: Rounded Corners 10">
              <a:extLst>
                <a:ext uri="{FF2B5EF4-FFF2-40B4-BE49-F238E27FC236}">
                  <a16:creationId xmlns:a16="http://schemas.microsoft.com/office/drawing/2014/main" id="{257E88BA-A77A-48FA-ACD9-1E2DAF676E48}"/>
                </a:ext>
              </a:extLst>
            </p:cNvPr>
            <p:cNvSpPr/>
            <p:nvPr/>
          </p:nvSpPr>
          <p:spPr>
            <a:xfrm>
              <a:off x="2095500" y="1620000"/>
              <a:ext cx="8267700" cy="3023657"/>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Rectangle: Rounded Corners 12">
              <a:extLst>
                <a:ext uri="{FF2B5EF4-FFF2-40B4-BE49-F238E27FC236}">
                  <a16:creationId xmlns:a16="http://schemas.microsoft.com/office/drawing/2014/main" id="{1CB3F14A-FAE2-49BF-95CC-B446A12A7D5F}"/>
                </a:ext>
              </a:extLst>
            </p:cNvPr>
            <p:cNvSpPr/>
            <p:nvPr/>
          </p:nvSpPr>
          <p:spPr>
            <a:xfrm>
              <a:off x="2520174" y="2000248"/>
              <a:ext cx="7442847" cy="2249709"/>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14" name="TextBox 13">
              <a:extLst>
                <a:ext uri="{FF2B5EF4-FFF2-40B4-BE49-F238E27FC236}">
                  <a16:creationId xmlns:a16="http://schemas.microsoft.com/office/drawing/2014/main" id="{B537F152-2303-413A-A27F-9236B4DF1E5C}"/>
                </a:ext>
              </a:extLst>
            </p:cNvPr>
            <p:cNvSpPr txBox="1"/>
            <p:nvPr/>
          </p:nvSpPr>
          <p:spPr>
            <a:xfrm>
              <a:off x="2645330" y="2083481"/>
              <a:ext cx="7099376" cy="1920526"/>
            </a:xfrm>
            <a:prstGeom prst="rect">
              <a:avLst/>
            </a:prstGeom>
            <a:noFill/>
          </p:spPr>
          <p:txBody>
            <a:bodyPr wrap="square">
              <a:spAutoFit/>
            </a:bodyPr>
            <a:lstStyle/>
            <a:p>
              <a:pPr marL="12700" marR="5080" algn="justLow">
                <a:lnSpc>
                  <a:spcPct val="99000"/>
                </a:lnSpc>
                <a:spcBef>
                  <a:spcPts val="145"/>
                </a:spcBef>
              </a:pPr>
              <a:r>
                <a:rPr lang="fr-FR" sz="2000" b="1" dirty="0">
                  <a:latin typeface="Arial MT"/>
                  <a:cs typeface="Arial MT"/>
                </a:rPr>
                <a:t>La modification des documents est une opération essentielle permettant de mettre à jour les informations stockées dans la base de données. Cette partie de l’exposé détaille les différentes méthodes et techniques pour modifier efficacement les documents dans MongoDB.</a:t>
              </a:r>
            </a:p>
          </p:txBody>
        </p:sp>
      </p:grpSp>
      <p:grpSp>
        <p:nvGrpSpPr>
          <p:cNvPr id="15" name="Group 14">
            <a:extLst>
              <a:ext uri="{FF2B5EF4-FFF2-40B4-BE49-F238E27FC236}">
                <a16:creationId xmlns:a16="http://schemas.microsoft.com/office/drawing/2014/main" id="{3278B341-CC93-47FD-911A-2E1D351B5396}"/>
              </a:ext>
            </a:extLst>
          </p:cNvPr>
          <p:cNvGrpSpPr/>
          <p:nvPr/>
        </p:nvGrpSpPr>
        <p:grpSpPr>
          <a:xfrm>
            <a:off x="22212604" y="1866193"/>
            <a:ext cx="7329372" cy="4338887"/>
            <a:chOff x="4337546" y="2338141"/>
            <a:chExt cx="7329372" cy="4338887"/>
          </a:xfrm>
        </p:grpSpPr>
        <p:grpSp>
          <p:nvGrpSpPr>
            <p:cNvPr id="16" name="Group 15">
              <a:extLst>
                <a:ext uri="{FF2B5EF4-FFF2-40B4-BE49-F238E27FC236}">
                  <a16:creationId xmlns:a16="http://schemas.microsoft.com/office/drawing/2014/main" id="{3A1922EB-D036-43B3-BECE-98AE4C4E29C9}"/>
                </a:ext>
              </a:extLst>
            </p:cNvPr>
            <p:cNvGrpSpPr/>
            <p:nvPr/>
          </p:nvGrpSpPr>
          <p:grpSpPr>
            <a:xfrm>
              <a:off x="4337546" y="2338141"/>
              <a:ext cx="7329372" cy="4338887"/>
              <a:chOff x="4203200" y="2547917"/>
              <a:chExt cx="5776201" cy="3639663"/>
            </a:xfrm>
          </p:grpSpPr>
          <p:sp>
            <p:nvSpPr>
              <p:cNvPr id="19" name="Rectangle: Rounded Corners 18">
                <a:extLst>
                  <a:ext uri="{FF2B5EF4-FFF2-40B4-BE49-F238E27FC236}">
                    <a16:creationId xmlns:a16="http://schemas.microsoft.com/office/drawing/2014/main" id="{AD16EBA5-33B9-4C54-8A4D-20A572AD54FA}"/>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0" name="TextBox 19">
                <a:extLst>
                  <a:ext uri="{FF2B5EF4-FFF2-40B4-BE49-F238E27FC236}">
                    <a16:creationId xmlns:a16="http://schemas.microsoft.com/office/drawing/2014/main" id="{C5642098-CD96-40BB-BAA4-1A52D87E7964}"/>
                  </a:ext>
                </a:extLst>
              </p:cNvPr>
              <p:cNvSpPr txBox="1"/>
              <p:nvPr/>
            </p:nvSpPr>
            <p:spPr>
              <a:xfrm>
                <a:off x="4433512" y="2785228"/>
                <a:ext cx="5315576" cy="3330490"/>
              </a:xfrm>
              <a:prstGeom prst="rect">
                <a:avLst/>
              </a:prstGeom>
              <a:noFill/>
            </p:spPr>
            <p:txBody>
              <a:bodyPr wrap="square" rtlCol="0">
                <a:spAutoFit/>
              </a:bodyPr>
              <a:lstStyle/>
              <a:p>
                <a:pPr>
                  <a:buNone/>
                </a:pPr>
                <a:r>
                  <a:rPr lang="fr-FR" b="1" dirty="0"/>
                  <a:t>🔹 Principe</a:t>
                </a:r>
              </a:p>
              <a:p>
                <a:pPr lvl="1"/>
                <a:r>
                  <a:rPr lang="fr-FR" b="1" dirty="0">
                    <a:solidFill>
                      <a:schemeClr val="bg1"/>
                    </a:solidFill>
                  </a:rPr>
                  <a:t>La méthode </a:t>
                </a:r>
                <a:r>
                  <a:rPr lang="fr-FR" b="1" dirty="0" err="1">
                    <a:solidFill>
                      <a:schemeClr val="bg1"/>
                    </a:solidFill>
                  </a:rPr>
                  <a:t>next</a:t>
                </a:r>
                <a:r>
                  <a:rPr lang="fr-FR" b="1" dirty="0">
                    <a:solidFill>
                      <a:schemeClr val="bg1"/>
                    </a:solidFill>
                  </a:rPr>
                  <a:t>() permet de parcourir manuellement chaque document d’un curseur.</a:t>
                </a:r>
                <a:endParaRPr lang="fr-FR" b="1" dirty="0"/>
              </a:p>
              <a:p>
                <a:pPr>
                  <a:buNone/>
                </a:pPr>
                <a:r>
                  <a:rPr lang="fr-FR" b="1" dirty="0"/>
                  <a:t>📝 Syntaxe :</a:t>
                </a:r>
              </a:p>
              <a:p>
                <a:pPr>
                  <a:buNone/>
                </a:pPr>
                <a:endParaRPr lang="fr-FR" b="1" dirty="0"/>
              </a:p>
              <a:p>
                <a:pPr>
                  <a:buNone/>
                </a:pPr>
                <a:endParaRPr lang="fr-FR" b="1" dirty="0"/>
              </a:p>
              <a:p>
                <a:pPr>
                  <a:buNone/>
                </a:pPr>
                <a:endParaRPr lang="fr-FR" b="1" dirty="0"/>
              </a:p>
              <a:p>
                <a:pPr>
                  <a:buNone/>
                </a:pPr>
                <a:r>
                  <a:rPr lang="fr-FR" b="1" dirty="0"/>
                  <a:t>📌 Exemple :</a:t>
                </a:r>
              </a:p>
              <a:p>
                <a:pPr>
                  <a:buNone/>
                </a:pPr>
                <a:endParaRPr lang="fr-FR" b="1" dirty="0"/>
              </a:p>
              <a:p>
                <a:pPr>
                  <a:buNone/>
                </a:pPr>
                <a:endParaRPr lang="fr-FR" b="1" dirty="0"/>
              </a:p>
              <a:p>
                <a:pPr>
                  <a:buNone/>
                </a:pPr>
                <a:endParaRPr lang="fr-FR" b="1" dirty="0"/>
              </a:p>
              <a:p>
                <a:pPr>
                  <a:buNone/>
                </a:pPr>
                <a:r>
                  <a:rPr lang="fr-FR" b="1" dirty="0"/>
                  <a:t>🧐 Explication :</a:t>
                </a:r>
              </a:p>
              <a:p>
                <a:pPr lvl="1"/>
                <a:r>
                  <a:rPr lang="fr-FR" b="1" dirty="0">
                    <a:solidFill>
                      <a:schemeClr val="bg1"/>
                    </a:solidFill>
                  </a:rPr>
                  <a:t>Ce code récupère et affiche chaque document sous forme JSON, un par un.</a:t>
                </a:r>
                <a:endParaRPr lang="fr-FR" dirty="0">
                  <a:solidFill>
                    <a:schemeClr val="bg1"/>
                  </a:solidFill>
                </a:endParaRPr>
              </a:p>
            </p:txBody>
          </p:sp>
        </p:grpSp>
        <p:sp>
          <p:nvSpPr>
            <p:cNvPr id="17" name="Freeform 9">
              <a:extLst>
                <a:ext uri="{FF2B5EF4-FFF2-40B4-BE49-F238E27FC236}">
                  <a16:creationId xmlns:a16="http://schemas.microsoft.com/office/drawing/2014/main" id="{713758CE-28F7-445D-9B46-E1147F65B1ED}"/>
                </a:ext>
              </a:extLst>
            </p:cNvPr>
            <p:cNvSpPr/>
            <p:nvPr/>
          </p:nvSpPr>
          <p:spPr>
            <a:xfrm>
              <a:off x="6406456" y="3571682"/>
              <a:ext cx="4267063" cy="1034519"/>
            </a:xfrm>
            <a:custGeom>
              <a:avLst/>
              <a:gdLst/>
              <a:ahLst/>
              <a:cxnLst/>
              <a:rect l="l" t="t" r="r" b="b"/>
              <a:pathLst>
                <a:path w="10843866" h="2600565">
                  <a:moveTo>
                    <a:pt x="0" y="0"/>
                  </a:moveTo>
                  <a:lnTo>
                    <a:pt x="10843866" y="0"/>
                  </a:lnTo>
                  <a:lnTo>
                    <a:pt x="10843866" y="2600565"/>
                  </a:lnTo>
                  <a:lnTo>
                    <a:pt x="0" y="2600565"/>
                  </a:lnTo>
                  <a:lnTo>
                    <a:pt x="0" y="0"/>
                  </a:lnTo>
                  <a:close/>
                </a:path>
              </a:pathLst>
            </a:custGeom>
            <a:blipFill>
              <a:blip r:embed="rId3"/>
              <a:stretch>
                <a:fillRect/>
              </a:stretch>
            </a:blipFill>
          </p:spPr>
        </p:sp>
        <p:sp>
          <p:nvSpPr>
            <p:cNvPr id="18" name="Freeform 10">
              <a:extLst>
                <a:ext uri="{FF2B5EF4-FFF2-40B4-BE49-F238E27FC236}">
                  <a16:creationId xmlns:a16="http://schemas.microsoft.com/office/drawing/2014/main" id="{1D743D83-E272-4D6A-87A4-9FC25358A412}"/>
                </a:ext>
              </a:extLst>
            </p:cNvPr>
            <p:cNvSpPr/>
            <p:nvPr/>
          </p:nvSpPr>
          <p:spPr>
            <a:xfrm>
              <a:off x="6406456" y="4759066"/>
              <a:ext cx="4248491" cy="1034519"/>
            </a:xfrm>
            <a:custGeom>
              <a:avLst/>
              <a:gdLst/>
              <a:ahLst/>
              <a:cxnLst/>
              <a:rect l="l" t="t" r="r" b="b"/>
              <a:pathLst>
                <a:path w="10776025" h="2409546">
                  <a:moveTo>
                    <a:pt x="0" y="0"/>
                  </a:moveTo>
                  <a:lnTo>
                    <a:pt x="10776025" y="0"/>
                  </a:lnTo>
                  <a:lnTo>
                    <a:pt x="10776025" y="2409546"/>
                  </a:lnTo>
                  <a:lnTo>
                    <a:pt x="0" y="2409546"/>
                  </a:lnTo>
                  <a:lnTo>
                    <a:pt x="0" y="0"/>
                  </a:lnTo>
                  <a:close/>
                </a:path>
              </a:pathLst>
            </a:custGeom>
            <a:blipFill>
              <a:blip r:embed="rId4"/>
              <a:stretch>
                <a:fillRect/>
              </a:stretch>
            </a:blipFill>
          </p:spPr>
        </p:sp>
      </p:grpSp>
      <p:sp>
        <p:nvSpPr>
          <p:cNvPr id="21" name="TextBox 20">
            <a:extLst>
              <a:ext uri="{FF2B5EF4-FFF2-40B4-BE49-F238E27FC236}">
                <a16:creationId xmlns:a16="http://schemas.microsoft.com/office/drawing/2014/main" id="{9E465593-2656-4224-8E9C-50E76D11F8F8}"/>
              </a:ext>
            </a:extLst>
          </p:cNvPr>
          <p:cNvSpPr txBox="1"/>
          <p:nvPr/>
        </p:nvSpPr>
        <p:spPr>
          <a:xfrm>
            <a:off x="-13852908" y="4675495"/>
            <a:ext cx="42670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Itération avec </a:t>
            </a:r>
            <a:r>
              <a:rPr lang="fr-FR" sz="3200" dirty="0" err="1">
                <a:latin typeface="Bahnschrift" panose="020B0502040204020203" pitchFamily="34" charset="0"/>
                <a:cs typeface="Aharoni" panose="02010803020104030203" pitchFamily="2" charset="-79"/>
              </a:rPr>
              <a:t>next</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22" name="Group 21">
            <a:extLst>
              <a:ext uri="{FF2B5EF4-FFF2-40B4-BE49-F238E27FC236}">
                <a16:creationId xmlns:a16="http://schemas.microsoft.com/office/drawing/2014/main" id="{94A2D544-DA39-45AC-9055-B57B0ABDA512}"/>
              </a:ext>
            </a:extLst>
          </p:cNvPr>
          <p:cNvGrpSpPr/>
          <p:nvPr/>
        </p:nvGrpSpPr>
        <p:grpSpPr>
          <a:xfrm>
            <a:off x="-12907035" y="2241662"/>
            <a:ext cx="2445977" cy="2438740"/>
            <a:chOff x="926960" y="2241662"/>
            <a:chExt cx="2445977" cy="2438740"/>
          </a:xfrm>
        </p:grpSpPr>
        <p:grpSp>
          <p:nvGrpSpPr>
            <p:cNvPr id="23" name="Group 22">
              <a:extLst>
                <a:ext uri="{FF2B5EF4-FFF2-40B4-BE49-F238E27FC236}">
                  <a16:creationId xmlns:a16="http://schemas.microsoft.com/office/drawing/2014/main" id="{25DF7F0C-94D2-45D1-900E-0379128311D9}"/>
                </a:ext>
              </a:extLst>
            </p:cNvPr>
            <p:cNvGrpSpPr/>
            <p:nvPr/>
          </p:nvGrpSpPr>
          <p:grpSpPr>
            <a:xfrm>
              <a:off x="926960" y="2241662"/>
              <a:ext cx="2445977" cy="2438740"/>
              <a:chOff x="926960" y="2241662"/>
              <a:chExt cx="2445977" cy="2438740"/>
            </a:xfrm>
          </p:grpSpPr>
          <p:pic>
            <p:nvPicPr>
              <p:cNvPr id="25" name="Picture 24">
                <a:extLst>
                  <a:ext uri="{FF2B5EF4-FFF2-40B4-BE49-F238E27FC236}">
                    <a16:creationId xmlns:a16="http://schemas.microsoft.com/office/drawing/2014/main" id="{78F7E1C3-DA4C-464A-BFD2-78A8B5D9B8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6" name="Oval 25">
                <a:extLst>
                  <a:ext uri="{FF2B5EF4-FFF2-40B4-BE49-F238E27FC236}">
                    <a16:creationId xmlns:a16="http://schemas.microsoft.com/office/drawing/2014/main" id="{39D7332E-7EE4-4EE1-9D83-40060ED2B526}"/>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24" name="Picture 23">
              <a:extLst>
                <a:ext uri="{FF2B5EF4-FFF2-40B4-BE49-F238E27FC236}">
                  <a16:creationId xmlns:a16="http://schemas.microsoft.com/office/drawing/2014/main" id="{0056C27F-EB9D-4D11-A435-592C092C9969}"/>
                </a:ext>
              </a:extLst>
            </p:cNvPr>
            <p:cNvPicPr>
              <a:picLocks noChangeAspect="1"/>
            </p:cNvPicPr>
            <p:nvPr/>
          </p:nvPicPr>
          <p:blipFill>
            <a:blip r:embed="rId6">
              <a:extLst>
                <a:ext uri="{BEBA8EAE-BF5A-486C-A8C5-ECC9F3942E4B}">
                  <a14:imgProps xmlns:a14="http://schemas.microsoft.com/office/drawing/2010/main">
                    <a14:imgLayer r:embed="rId7">
                      <a14:imgEffect>
                        <a14:colorTemperature colorTemp="47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2425702" y="3660628"/>
              <a:ext cx="777230" cy="777230"/>
            </a:xfrm>
            <a:prstGeom prst="rect">
              <a:avLst/>
            </a:prstGeom>
          </p:spPr>
        </p:pic>
      </p:grpSp>
      <p:grpSp>
        <p:nvGrpSpPr>
          <p:cNvPr id="27" name="Group 26">
            <a:extLst>
              <a:ext uri="{FF2B5EF4-FFF2-40B4-BE49-F238E27FC236}">
                <a16:creationId xmlns:a16="http://schemas.microsoft.com/office/drawing/2014/main" id="{8891E6D3-5A49-413C-9B16-23537341DAD1}"/>
              </a:ext>
            </a:extLst>
          </p:cNvPr>
          <p:cNvGrpSpPr/>
          <p:nvPr/>
        </p:nvGrpSpPr>
        <p:grpSpPr>
          <a:xfrm>
            <a:off x="3455658" y="-6217773"/>
            <a:ext cx="6221741" cy="945297"/>
            <a:chOff x="171451" y="800785"/>
            <a:chExt cx="9819854" cy="945297"/>
          </a:xfrm>
        </p:grpSpPr>
        <p:sp>
          <p:nvSpPr>
            <p:cNvPr id="28" name="Rectangle: Rounded Corners 27">
              <a:extLst>
                <a:ext uri="{FF2B5EF4-FFF2-40B4-BE49-F238E27FC236}">
                  <a16:creationId xmlns:a16="http://schemas.microsoft.com/office/drawing/2014/main" id="{AE13C471-EE26-436D-9F3D-491E3F4E209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0" name="TextBox 29">
              <a:extLst>
                <a:ext uri="{FF2B5EF4-FFF2-40B4-BE49-F238E27FC236}">
                  <a16:creationId xmlns:a16="http://schemas.microsoft.com/office/drawing/2014/main" id="{7E4D1D82-EB5A-44CF-AE6D-DDB6070E3D00}"/>
                </a:ext>
              </a:extLst>
            </p:cNvPr>
            <p:cNvSpPr txBox="1"/>
            <p:nvPr/>
          </p:nvSpPr>
          <p:spPr>
            <a:xfrm>
              <a:off x="180553" y="915085"/>
              <a:ext cx="9810752"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Parcours des données avec les curseurs</a:t>
              </a:r>
              <a:endParaRPr lang="fr-MA" sz="2400" dirty="0">
                <a:solidFill>
                  <a:schemeClr val="tx1">
                    <a:lumMod val="75000"/>
                    <a:lumOff val="25000"/>
                  </a:schemeClr>
                </a:solidFill>
                <a:latin typeface="Fira Sans" panose="020B0503050000020004" pitchFamily="34" charset="0"/>
              </a:endParaRPr>
            </a:p>
          </p:txBody>
        </p:sp>
      </p:grpSp>
      <p:grpSp>
        <p:nvGrpSpPr>
          <p:cNvPr id="31" name="Group 30">
            <a:extLst>
              <a:ext uri="{FF2B5EF4-FFF2-40B4-BE49-F238E27FC236}">
                <a16:creationId xmlns:a16="http://schemas.microsoft.com/office/drawing/2014/main" id="{2DD83898-863C-40C2-9FD5-398533677190}"/>
              </a:ext>
            </a:extLst>
          </p:cNvPr>
          <p:cNvGrpSpPr/>
          <p:nvPr/>
        </p:nvGrpSpPr>
        <p:grpSpPr>
          <a:xfrm>
            <a:off x="1086318" y="7526980"/>
            <a:ext cx="7695004" cy="3833701"/>
            <a:chOff x="1086318" y="1421145"/>
            <a:chExt cx="7695004" cy="3833701"/>
          </a:xfrm>
        </p:grpSpPr>
        <p:sp>
          <p:nvSpPr>
            <p:cNvPr id="32" name="Freeform 2">
              <a:extLst>
                <a:ext uri="{FF2B5EF4-FFF2-40B4-BE49-F238E27FC236}">
                  <a16:creationId xmlns:a16="http://schemas.microsoft.com/office/drawing/2014/main" id="{4C744C35-7672-428C-B25D-01A17076E97D}"/>
                </a:ext>
              </a:extLst>
            </p:cNvPr>
            <p:cNvSpPr/>
            <p:nvPr/>
          </p:nvSpPr>
          <p:spPr>
            <a:xfrm>
              <a:off x="1086318" y="1421145"/>
              <a:ext cx="7695004" cy="3833701"/>
            </a:xfrm>
            <a:custGeom>
              <a:avLst/>
              <a:gdLst/>
              <a:ahLst/>
              <a:cxnLst/>
              <a:rect l="l" t="t" r="r" b="b"/>
              <a:pathLst>
                <a:path w="7695004" h="3833701">
                  <a:moveTo>
                    <a:pt x="0" y="0"/>
                  </a:moveTo>
                  <a:lnTo>
                    <a:pt x="7695004" y="0"/>
                  </a:lnTo>
                  <a:lnTo>
                    <a:pt x="7695004" y="3833700"/>
                  </a:lnTo>
                  <a:lnTo>
                    <a:pt x="0" y="3833700"/>
                  </a:lnTo>
                  <a:lnTo>
                    <a:pt x="0" y="0"/>
                  </a:lnTo>
                  <a:close/>
                </a:path>
              </a:pathLst>
            </a:custGeom>
            <a:blipFill>
              <a:blip r:embed="rId8"/>
              <a:stretch>
                <a:fillRect l="-1674"/>
              </a:stretch>
            </a:blipFill>
          </p:spPr>
          <p:txBody>
            <a:bodyPr/>
            <a:lstStyle/>
            <a:p>
              <a:endParaRPr lang="fr-MA" dirty="0"/>
            </a:p>
          </p:txBody>
        </p:sp>
        <p:sp>
          <p:nvSpPr>
            <p:cNvPr id="33" name="Rectangle 32">
              <a:extLst>
                <a:ext uri="{FF2B5EF4-FFF2-40B4-BE49-F238E27FC236}">
                  <a16:creationId xmlns:a16="http://schemas.microsoft.com/office/drawing/2014/main" id="{4357D935-E95F-40B5-8040-EE2D266DC4DB}"/>
                </a:ext>
              </a:extLst>
            </p:cNvPr>
            <p:cNvSpPr/>
            <p:nvPr/>
          </p:nvSpPr>
          <p:spPr>
            <a:xfrm>
              <a:off x="4078514" y="2699657"/>
              <a:ext cx="4644572" cy="21190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grpSp>
        <p:nvGrpSpPr>
          <p:cNvPr id="37" name="Group 36">
            <a:extLst>
              <a:ext uri="{FF2B5EF4-FFF2-40B4-BE49-F238E27FC236}">
                <a16:creationId xmlns:a16="http://schemas.microsoft.com/office/drawing/2014/main" id="{66001EAB-B223-4C72-84F9-BB3DADBA098F}"/>
              </a:ext>
            </a:extLst>
          </p:cNvPr>
          <p:cNvGrpSpPr/>
          <p:nvPr/>
        </p:nvGrpSpPr>
        <p:grpSpPr>
          <a:xfrm>
            <a:off x="4229100" y="11643997"/>
            <a:ext cx="7067082" cy="3290403"/>
            <a:chOff x="4229100" y="2109162"/>
            <a:chExt cx="7067082" cy="3290403"/>
          </a:xfrm>
        </p:grpSpPr>
        <p:sp>
          <p:nvSpPr>
            <p:cNvPr id="38" name="Rectangle: Rounded Corners 37">
              <a:extLst>
                <a:ext uri="{FF2B5EF4-FFF2-40B4-BE49-F238E27FC236}">
                  <a16:creationId xmlns:a16="http://schemas.microsoft.com/office/drawing/2014/main" id="{644C0EF9-C793-4370-B193-0A37B4CCE022}"/>
                </a:ext>
              </a:extLst>
            </p:cNvPr>
            <p:cNvSpPr/>
            <p:nvPr/>
          </p:nvSpPr>
          <p:spPr>
            <a:xfrm>
              <a:off x="4229100" y="2109162"/>
              <a:ext cx="7067082" cy="3290403"/>
            </a:xfrm>
            <a:prstGeom prst="roundRect">
              <a:avLst/>
            </a:prstGeom>
            <a:solidFill>
              <a:srgbClr val="FCE6E0"/>
            </a:solidFill>
            <a:ln w="38100">
              <a:solidFill>
                <a:srgbClr val="EE5A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3" name="TextBox 42">
              <a:extLst>
                <a:ext uri="{FF2B5EF4-FFF2-40B4-BE49-F238E27FC236}">
                  <a16:creationId xmlns:a16="http://schemas.microsoft.com/office/drawing/2014/main" id="{31319486-7C72-44F4-B2C6-85E08DB45F65}"/>
                </a:ext>
              </a:extLst>
            </p:cNvPr>
            <p:cNvSpPr txBox="1"/>
            <p:nvPr/>
          </p:nvSpPr>
          <p:spPr>
            <a:xfrm>
              <a:off x="4495800" y="2343150"/>
              <a:ext cx="6800382" cy="2862322"/>
            </a:xfrm>
            <a:prstGeom prst="rect">
              <a:avLst/>
            </a:prstGeom>
            <a:noFill/>
          </p:spPr>
          <p:txBody>
            <a:bodyPr wrap="square" rtlCol="0">
              <a:spAutoFit/>
            </a:bodyPr>
            <a:lstStyle/>
            <a:p>
              <a:r>
                <a:rPr lang="fr-FR" b="1" dirty="0">
                  <a:solidFill>
                    <a:srgbClr val="EE5A25"/>
                  </a:solidFill>
                </a:rPr>
                <a:t>Opérations de Mise à Jour de Base</a:t>
              </a:r>
            </a:p>
            <a:p>
              <a:endParaRPr lang="fr-FR" b="1" dirty="0">
                <a:solidFill>
                  <a:srgbClr val="EE5A25"/>
                </a:solidFill>
              </a:endParaRPr>
            </a:p>
            <a:p>
              <a:r>
                <a:rPr lang="fr-FR" dirty="0"/>
                <a:t>MongoDB propose plusieurs méthodes pour modifier des documents :</a:t>
              </a:r>
            </a:p>
            <a:p>
              <a:endParaRPr lang="fr-FR" dirty="0"/>
            </a:p>
            <a:p>
              <a:r>
                <a:rPr lang="fr-FR" b="1" dirty="0" err="1"/>
                <a:t>updateOne</a:t>
              </a:r>
              <a:r>
                <a:rPr lang="fr-FR" b="1" dirty="0"/>
                <a:t>() → </a:t>
              </a:r>
              <a:r>
                <a:rPr lang="fr-FR" dirty="0"/>
                <a:t>Met à jour </a:t>
              </a:r>
              <a:r>
                <a:rPr lang="fr-FR" b="1" dirty="0"/>
                <a:t>un seul </a:t>
              </a:r>
              <a:r>
                <a:rPr lang="fr-FR" dirty="0"/>
                <a:t>document.</a:t>
              </a:r>
            </a:p>
            <a:p>
              <a:r>
                <a:rPr lang="fr-FR" b="1" dirty="0" err="1"/>
                <a:t>updateMany</a:t>
              </a:r>
              <a:r>
                <a:rPr lang="fr-FR" b="1" dirty="0"/>
                <a:t>() → </a:t>
              </a:r>
              <a:r>
                <a:rPr lang="fr-FR" dirty="0"/>
                <a:t>Met à jour </a:t>
              </a:r>
              <a:r>
                <a:rPr lang="fr-FR" b="1" dirty="0"/>
                <a:t>plusieurs</a:t>
              </a:r>
              <a:r>
                <a:rPr lang="fr-FR" dirty="0"/>
                <a:t> documents correspondant au filtre.</a:t>
              </a:r>
            </a:p>
            <a:p>
              <a:r>
                <a:rPr lang="fr-FR" b="1" dirty="0" err="1"/>
                <a:t>replaceOne</a:t>
              </a:r>
              <a:r>
                <a:rPr lang="fr-FR" b="1" dirty="0"/>
                <a:t>() → Remplace</a:t>
              </a:r>
              <a:r>
                <a:rPr lang="fr-FR" dirty="0"/>
                <a:t> entièrement un document existant.</a:t>
              </a:r>
            </a:p>
            <a:p>
              <a:r>
                <a:rPr lang="fr-FR" b="1" dirty="0" err="1"/>
                <a:t>findOneAndUpdate</a:t>
              </a:r>
              <a:r>
                <a:rPr lang="fr-FR" b="1" dirty="0"/>
                <a:t>() → Trouve</a:t>
              </a:r>
              <a:r>
                <a:rPr lang="fr-FR" dirty="0"/>
                <a:t> un document, </a:t>
              </a:r>
              <a:r>
                <a:rPr lang="fr-FR" b="1" dirty="0"/>
                <a:t>le</a:t>
              </a:r>
              <a:r>
                <a:rPr lang="fr-FR" dirty="0"/>
                <a:t> </a:t>
              </a:r>
              <a:r>
                <a:rPr lang="fr-FR" b="1" dirty="0"/>
                <a:t>met à jour </a:t>
              </a:r>
              <a:r>
                <a:rPr lang="fr-FR" dirty="0"/>
                <a:t>et retourne l'ancien ou le nouveau document.</a:t>
              </a:r>
              <a:endParaRPr lang="fr-MA" dirty="0"/>
            </a:p>
          </p:txBody>
        </p:sp>
      </p:grpSp>
    </p:spTree>
    <p:extLst>
      <p:ext uri="{BB962C8B-B14F-4D97-AF65-F5344CB8AC3E}">
        <p14:creationId xmlns:p14="http://schemas.microsoft.com/office/powerpoint/2010/main" val="79567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B8B286CB-03D3-4B4C-B718-2E8300238ECD}"/>
              </a:ext>
            </a:extLst>
          </p:cNvPr>
          <p:cNvGrpSpPr/>
          <p:nvPr/>
        </p:nvGrpSpPr>
        <p:grpSpPr>
          <a:xfrm>
            <a:off x="0" y="0"/>
            <a:ext cx="7128000" cy="7324294"/>
            <a:chOff x="0" y="0"/>
            <a:chExt cx="7128000" cy="7324294"/>
          </a:xfrm>
        </p:grpSpPr>
        <p:sp>
          <p:nvSpPr>
            <p:cNvPr id="2" name="Rectangle 1">
              <a:extLst>
                <a:ext uri="{FF2B5EF4-FFF2-40B4-BE49-F238E27FC236}">
                  <a16:creationId xmlns:a16="http://schemas.microsoft.com/office/drawing/2014/main" id="{B16AD973-493D-4E0B-AD87-0E1F4574B5C2}"/>
                </a:ext>
              </a:extLst>
            </p:cNvPr>
            <p:cNvSpPr/>
            <p:nvPr/>
          </p:nvSpPr>
          <p:spPr>
            <a:xfrm>
              <a:off x="0" y="0"/>
              <a:ext cx="7128000" cy="6865374"/>
            </a:xfrm>
            <a:prstGeom prst="rect">
              <a:avLst/>
            </a:prstGeom>
            <a:solidFill>
              <a:srgbClr val="0172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4" name="Oval 33">
              <a:extLst>
                <a:ext uri="{FF2B5EF4-FFF2-40B4-BE49-F238E27FC236}">
                  <a16:creationId xmlns:a16="http://schemas.microsoft.com/office/drawing/2014/main" id="{BF5A72C5-5476-4C2C-98EC-49CBFC82DEB6}"/>
                </a:ext>
              </a:extLst>
            </p:cNvPr>
            <p:cNvSpPr/>
            <p:nvPr/>
          </p:nvSpPr>
          <p:spPr>
            <a:xfrm>
              <a:off x="3816691" y="1120037"/>
              <a:ext cx="1872000" cy="18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0" name="TextBox 9">
              <a:extLst>
                <a:ext uri="{FF2B5EF4-FFF2-40B4-BE49-F238E27FC236}">
                  <a16:creationId xmlns:a16="http://schemas.microsoft.com/office/drawing/2014/main" id="{166FE502-A15A-45E3-8636-16279A092D10}"/>
                </a:ext>
              </a:extLst>
            </p:cNvPr>
            <p:cNvSpPr txBox="1"/>
            <p:nvPr/>
          </p:nvSpPr>
          <p:spPr>
            <a:xfrm>
              <a:off x="4029783" y="217887"/>
              <a:ext cx="1617017" cy="923330"/>
            </a:xfrm>
            <a:prstGeom prst="rect">
              <a:avLst/>
            </a:prstGeom>
            <a:noFill/>
            <a:effectLst>
              <a:outerShdw blurRad="50800" dist="38100" dir="5400000" algn="t" rotWithShape="0">
                <a:prstClr val="black"/>
              </a:outerShdw>
            </a:effectLst>
          </p:spPr>
          <p:txBody>
            <a:bodyPr wrap="square" rtlCol="0">
              <a:spAutoFit/>
            </a:bodyPr>
            <a:lstStyle/>
            <a:p>
              <a:r>
                <a:rPr lang="fr-MA" sz="5400" b="1" dirty="0">
                  <a:solidFill>
                    <a:schemeClr val="bg1"/>
                  </a:solidFill>
                  <a:latin typeface="Aharoni" panose="02010803020104030203" pitchFamily="2" charset="-79"/>
                  <a:cs typeface="Aharoni" panose="02010803020104030203" pitchFamily="2" charset="-79"/>
                </a:rPr>
                <a:t>SQL</a:t>
              </a:r>
            </a:p>
          </p:txBody>
        </p:sp>
        <p:pic>
          <p:nvPicPr>
            <p:cNvPr id="39" name="Graphic 38">
              <a:extLst>
                <a:ext uri="{FF2B5EF4-FFF2-40B4-BE49-F238E27FC236}">
                  <a16:creationId xmlns:a16="http://schemas.microsoft.com/office/drawing/2014/main" id="{DE6F040A-9BC0-47DF-AB85-008C23E2E7F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83988" y="2937124"/>
              <a:ext cx="2056898" cy="1455310"/>
            </a:xfrm>
            <a:prstGeom prst="rect">
              <a:avLst/>
            </a:prstGeom>
          </p:spPr>
        </p:pic>
        <p:pic>
          <p:nvPicPr>
            <p:cNvPr id="41" name="Graphic 40">
              <a:extLst>
                <a:ext uri="{FF2B5EF4-FFF2-40B4-BE49-F238E27FC236}">
                  <a16:creationId xmlns:a16="http://schemas.microsoft.com/office/drawing/2014/main" id="{7A670AE6-99C4-442E-A53D-0E04AF11D04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915354" y="5319561"/>
              <a:ext cx="1219200" cy="1219200"/>
            </a:xfrm>
            <a:prstGeom prst="rect">
              <a:avLst/>
            </a:prstGeom>
          </p:spPr>
        </p:pic>
        <p:pic>
          <p:nvPicPr>
            <p:cNvPr id="45" name="Graphic 44">
              <a:extLst>
                <a:ext uri="{FF2B5EF4-FFF2-40B4-BE49-F238E27FC236}">
                  <a16:creationId xmlns:a16="http://schemas.microsoft.com/office/drawing/2014/main" id="{CD5C004A-7F66-4A15-BBE2-2A4B312A2DE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813840" y="5056004"/>
              <a:ext cx="2268290" cy="2268290"/>
            </a:xfrm>
            <a:prstGeom prst="rect">
              <a:avLst/>
            </a:prstGeom>
          </p:spPr>
        </p:pic>
        <p:pic>
          <p:nvPicPr>
            <p:cNvPr id="48" name="Picture 47">
              <a:extLst>
                <a:ext uri="{FF2B5EF4-FFF2-40B4-BE49-F238E27FC236}">
                  <a16:creationId xmlns:a16="http://schemas.microsoft.com/office/drawing/2014/main" id="{24BEC6F8-0F24-4D9F-98F5-BF1328032AEE}"/>
                </a:ext>
              </a:extLst>
            </p:cNvPr>
            <p:cNvPicPr>
              <a:picLocks noChangeAspect="1"/>
            </p:cNvPicPr>
            <p:nvPr/>
          </p:nvPicPr>
          <p:blipFill>
            <a:blip r:embed="rId9">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671326" y="4332273"/>
              <a:ext cx="1030028" cy="1030028"/>
            </a:xfrm>
            <a:prstGeom prst="rect">
              <a:avLst/>
            </a:prstGeom>
          </p:spPr>
        </p:pic>
        <p:pic>
          <p:nvPicPr>
            <p:cNvPr id="49" name="Graphic 48">
              <a:extLst>
                <a:ext uri="{FF2B5EF4-FFF2-40B4-BE49-F238E27FC236}">
                  <a16:creationId xmlns:a16="http://schemas.microsoft.com/office/drawing/2014/main" id="{871CA18E-693A-499A-9399-D8FB6C8220B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26800" y="4180068"/>
              <a:ext cx="2056898" cy="1455310"/>
            </a:xfrm>
            <a:prstGeom prst="rect">
              <a:avLst/>
            </a:prstGeom>
          </p:spPr>
        </p:pic>
        <p:pic>
          <p:nvPicPr>
            <p:cNvPr id="50" name="Picture 49">
              <a:extLst>
                <a:ext uri="{FF2B5EF4-FFF2-40B4-BE49-F238E27FC236}">
                  <a16:creationId xmlns:a16="http://schemas.microsoft.com/office/drawing/2014/main" id="{116D8734-40A6-4FA5-885B-BF3A78448335}"/>
                </a:ext>
              </a:extLst>
            </p:cNvPr>
            <p:cNvPicPr>
              <a:picLocks noChangeAspect="1"/>
            </p:cNvPicPr>
            <p:nvPr/>
          </p:nvPicPr>
          <p:blipFill>
            <a:blip r:embed="rId9">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flipH="1" flipV="1">
              <a:off x="4825621" y="3325603"/>
              <a:ext cx="1017685" cy="1017685"/>
            </a:xfrm>
            <a:prstGeom prst="rect">
              <a:avLst/>
            </a:prstGeom>
          </p:spPr>
        </p:pic>
        <p:pic>
          <p:nvPicPr>
            <p:cNvPr id="56" name="Picture 55">
              <a:extLst>
                <a:ext uri="{FF2B5EF4-FFF2-40B4-BE49-F238E27FC236}">
                  <a16:creationId xmlns:a16="http://schemas.microsoft.com/office/drawing/2014/main" id="{A547FB77-BC9B-410B-9EC9-79CF6190589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091406" y="1409992"/>
              <a:ext cx="1288314" cy="1288314"/>
            </a:xfrm>
            <a:prstGeom prst="rect">
              <a:avLst/>
            </a:prstGeom>
          </p:spPr>
        </p:pic>
        <p:sp>
          <p:nvSpPr>
            <p:cNvPr id="3" name="Rectangle 2">
              <a:extLst>
                <a:ext uri="{FF2B5EF4-FFF2-40B4-BE49-F238E27FC236}">
                  <a16:creationId xmlns:a16="http://schemas.microsoft.com/office/drawing/2014/main" id="{89CBD29E-7A5F-44E2-B38F-FB8008E3C984}"/>
                </a:ext>
              </a:extLst>
            </p:cNvPr>
            <p:cNvSpPr/>
            <p:nvPr/>
          </p:nvSpPr>
          <p:spPr>
            <a:xfrm>
              <a:off x="3209493" y="3410462"/>
              <a:ext cx="389001" cy="82308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5" name="Rectangle 34">
              <a:extLst>
                <a:ext uri="{FF2B5EF4-FFF2-40B4-BE49-F238E27FC236}">
                  <a16:creationId xmlns:a16="http://schemas.microsoft.com/office/drawing/2014/main" id="{67BFF4DD-F61B-41E2-BD4B-BC78B9EF6871}"/>
                </a:ext>
              </a:extLst>
            </p:cNvPr>
            <p:cNvSpPr/>
            <p:nvPr/>
          </p:nvSpPr>
          <p:spPr>
            <a:xfrm>
              <a:off x="5621521" y="4655509"/>
              <a:ext cx="389001" cy="82308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grpSp>
        <p:nvGrpSpPr>
          <p:cNvPr id="4" name="Group 3">
            <a:extLst>
              <a:ext uri="{FF2B5EF4-FFF2-40B4-BE49-F238E27FC236}">
                <a16:creationId xmlns:a16="http://schemas.microsoft.com/office/drawing/2014/main" id="{138C1E31-2262-4FA4-9577-E94D8247B481}"/>
              </a:ext>
            </a:extLst>
          </p:cNvPr>
          <p:cNvGrpSpPr/>
          <p:nvPr/>
        </p:nvGrpSpPr>
        <p:grpSpPr>
          <a:xfrm>
            <a:off x="7213600" y="-19050"/>
            <a:ext cx="4978400" cy="6865374"/>
            <a:chOff x="7213600" y="-19050"/>
            <a:chExt cx="4978400" cy="6865374"/>
          </a:xfrm>
        </p:grpSpPr>
        <p:sp>
          <p:nvSpPr>
            <p:cNvPr id="7" name="Rectangle 6">
              <a:extLst>
                <a:ext uri="{FF2B5EF4-FFF2-40B4-BE49-F238E27FC236}">
                  <a16:creationId xmlns:a16="http://schemas.microsoft.com/office/drawing/2014/main" id="{B6A0C567-EA80-46F4-94D5-94DFF42783B1}"/>
                </a:ext>
              </a:extLst>
            </p:cNvPr>
            <p:cNvSpPr/>
            <p:nvPr/>
          </p:nvSpPr>
          <p:spPr>
            <a:xfrm>
              <a:off x="7213600" y="-19050"/>
              <a:ext cx="4978400" cy="6865374"/>
            </a:xfrm>
            <a:prstGeom prst="rect">
              <a:avLst/>
            </a:prstGeom>
            <a:solidFill>
              <a:srgbClr val="FF0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Oval 32">
              <a:extLst>
                <a:ext uri="{FF2B5EF4-FFF2-40B4-BE49-F238E27FC236}">
                  <a16:creationId xmlns:a16="http://schemas.microsoft.com/office/drawing/2014/main" id="{6B29FA3A-A8BF-4BF8-B0DF-2AB013D1E66C}"/>
                </a:ext>
              </a:extLst>
            </p:cNvPr>
            <p:cNvSpPr/>
            <p:nvPr/>
          </p:nvSpPr>
          <p:spPr>
            <a:xfrm>
              <a:off x="8810902" y="1219812"/>
              <a:ext cx="1872000" cy="18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6" name="TextBox 15">
              <a:extLst>
                <a:ext uri="{FF2B5EF4-FFF2-40B4-BE49-F238E27FC236}">
                  <a16:creationId xmlns:a16="http://schemas.microsoft.com/office/drawing/2014/main" id="{E991F1F8-ED89-4E90-99F4-859C46A2B8A1}"/>
                </a:ext>
              </a:extLst>
            </p:cNvPr>
            <p:cNvSpPr txBox="1"/>
            <p:nvPr/>
          </p:nvSpPr>
          <p:spPr>
            <a:xfrm>
              <a:off x="8523231" y="217887"/>
              <a:ext cx="2520117" cy="923330"/>
            </a:xfrm>
            <a:prstGeom prst="rect">
              <a:avLst/>
            </a:prstGeom>
            <a:noFill/>
            <a:effectLst>
              <a:outerShdw blurRad="50800" dist="50800" dir="5400000" algn="ctr" rotWithShape="0">
                <a:schemeClr val="tx1"/>
              </a:outerShdw>
            </a:effectLst>
          </p:spPr>
          <p:txBody>
            <a:bodyPr wrap="square" rtlCol="0">
              <a:spAutoFit/>
            </a:bodyPr>
            <a:lstStyle/>
            <a:p>
              <a:r>
                <a:rPr lang="fr-MA" sz="5400" b="1" dirty="0">
                  <a:solidFill>
                    <a:schemeClr val="bg1"/>
                  </a:solidFill>
                  <a:latin typeface="Aharoni" panose="02010803020104030203" pitchFamily="2" charset="-79"/>
                  <a:cs typeface="Aharoni" panose="02010803020104030203" pitchFamily="2" charset="-79"/>
                </a:rPr>
                <a:t>NoSQL</a:t>
              </a:r>
            </a:p>
          </p:txBody>
        </p:sp>
        <p:pic>
          <p:nvPicPr>
            <p:cNvPr id="17" name="Picture 16">
              <a:extLst>
                <a:ext uri="{FF2B5EF4-FFF2-40B4-BE49-F238E27FC236}">
                  <a16:creationId xmlns:a16="http://schemas.microsoft.com/office/drawing/2014/main" id="{3D9CF366-11BC-4265-A1B3-5BE18B2630E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906878" y="1317500"/>
              <a:ext cx="1752825" cy="1752825"/>
            </a:xfrm>
            <a:prstGeom prst="rect">
              <a:avLst/>
            </a:prstGeom>
          </p:spPr>
        </p:pic>
        <p:grpSp>
          <p:nvGrpSpPr>
            <p:cNvPr id="36" name="Group 35">
              <a:extLst>
                <a:ext uri="{FF2B5EF4-FFF2-40B4-BE49-F238E27FC236}">
                  <a16:creationId xmlns:a16="http://schemas.microsoft.com/office/drawing/2014/main" id="{F6E857F8-5C2C-4855-BC26-CD4BB6F317EE}"/>
                </a:ext>
              </a:extLst>
            </p:cNvPr>
            <p:cNvGrpSpPr/>
            <p:nvPr/>
          </p:nvGrpSpPr>
          <p:grpSpPr>
            <a:xfrm>
              <a:off x="8684255" y="3346985"/>
              <a:ext cx="2359093" cy="2087506"/>
              <a:chOff x="8300610" y="3360182"/>
              <a:chExt cx="3082131" cy="2816117"/>
            </a:xfrm>
          </p:grpSpPr>
          <p:pic>
            <p:nvPicPr>
              <p:cNvPr id="22" name="Picture 21">
                <a:extLst>
                  <a:ext uri="{FF2B5EF4-FFF2-40B4-BE49-F238E27FC236}">
                    <a16:creationId xmlns:a16="http://schemas.microsoft.com/office/drawing/2014/main" id="{EA346E50-DCB6-4189-BAC2-9FBF21BA4D9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199430" y="3360182"/>
                <a:ext cx="1284275" cy="1284275"/>
              </a:xfrm>
              <a:prstGeom prst="rect">
                <a:avLst/>
              </a:prstGeom>
            </p:spPr>
          </p:pic>
          <p:pic>
            <p:nvPicPr>
              <p:cNvPr id="23" name="Picture 22">
                <a:extLst>
                  <a:ext uri="{FF2B5EF4-FFF2-40B4-BE49-F238E27FC236}">
                    <a16:creationId xmlns:a16="http://schemas.microsoft.com/office/drawing/2014/main" id="{DEC99592-3E9B-4B88-AFF3-DD4FEC9218E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750020" y="4129952"/>
                <a:ext cx="1284275" cy="1284275"/>
              </a:xfrm>
              <a:prstGeom prst="rect">
                <a:avLst/>
              </a:prstGeom>
            </p:spPr>
          </p:pic>
          <p:pic>
            <p:nvPicPr>
              <p:cNvPr id="25" name="Picture 24">
                <a:extLst>
                  <a:ext uri="{FF2B5EF4-FFF2-40B4-BE49-F238E27FC236}">
                    <a16:creationId xmlns:a16="http://schemas.microsoft.com/office/drawing/2014/main" id="{7AD03D1D-DB93-4780-8AE4-404B653915F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300610" y="4892024"/>
                <a:ext cx="1284275" cy="1284275"/>
              </a:xfrm>
              <a:prstGeom prst="rect">
                <a:avLst/>
              </a:prstGeom>
            </p:spPr>
          </p:pic>
          <p:pic>
            <p:nvPicPr>
              <p:cNvPr id="31" name="Picture 30">
                <a:extLst>
                  <a:ext uri="{FF2B5EF4-FFF2-40B4-BE49-F238E27FC236}">
                    <a16:creationId xmlns:a16="http://schemas.microsoft.com/office/drawing/2014/main" id="{14FC6044-200D-4705-B956-E7D8288A017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649056" y="4129952"/>
                <a:ext cx="1284275" cy="1284275"/>
              </a:xfrm>
              <a:prstGeom prst="rect">
                <a:avLst/>
              </a:prstGeom>
            </p:spPr>
          </p:pic>
          <p:pic>
            <p:nvPicPr>
              <p:cNvPr id="32" name="Picture 31">
                <a:extLst>
                  <a:ext uri="{FF2B5EF4-FFF2-40B4-BE49-F238E27FC236}">
                    <a16:creationId xmlns:a16="http://schemas.microsoft.com/office/drawing/2014/main" id="{E71D5718-5378-4BC1-BAC1-44EE6F4D5FDC}"/>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098466" y="4892024"/>
                <a:ext cx="1284275" cy="1284275"/>
              </a:xfrm>
              <a:prstGeom prst="rect">
                <a:avLst/>
              </a:prstGeom>
            </p:spPr>
          </p:pic>
        </p:grpSp>
        <p:pic>
          <p:nvPicPr>
            <p:cNvPr id="43" name="Picture 42">
              <a:extLst>
                <a:ext uri="{FF2B5EF4-FFF2-40B4-BE49-F238E27FC236}">
                  <a16:creationId xmlns:a16="http://schemas.microsoft.com/office/drawing/2014/main" id="{C50BE439-AC42-478F-8F34-FD168A004181}"/>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0595686" y="5569394"/>
              <a:ext cx="1269223" cy="1269223"/>
            </a:xfrm>
            <a:prstGeom prst="rect">
              <a:avLst/>
            </a:prstGeom>
          </p:spPr>
        </p:pic>
        <p:pic>
          <p:nvPicPr>
            <p:cNvPr id="46" name="Graphic 45">
              <a:extLst>
                <a:ext uri="{FF2B5EF4-FFF2-40B4-BE49-F238E27FC236}">
                  <a16:creationId xmlns:a16="http://schemas.microsoft.com/office/drawing/2014/main" id="{F340FAB5-527C-470B-BA51-6ACA5B59A7E5}"/>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rot="20129583">
              <a:off x="7274065" y="4801795"/>
              <a:ext cx="1758950" cy="1758950"/>
            </a:xfrm>
            <a:prstGeom prst="rect">
              <a:avLst/>
            </a:prstGeom>
          </p:spPr>
        </p:pic>
      </p:grpSp>
      <p:sp>
        <p:nvSpPr>
          <p:cNvPr id="53" name="Oval 52">
            <a:extLst>
              <a:ext uri="{FF2B5EF4-FFF2-40B4-BE49-F238E27FC236}">
                <a16:creationId xmlns:a16="http://schemas.microsoft.com/office/drawing/2014/main" id="{0B68B777-0347-4601-B43D-6588B6602921}"/>
              </a:ext>
            </a:extLst>
          </p:cNvPr>
          <p:cNvSpPr/>
          <p:nvPr/>
        </p:nvSpPr>
        <p:spPr>
          <a:xfrm>
            <a:off x="6683698" y="2864546"/>
            <a:ext cx="982997" cy="10176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nvGrpSpPr>
          <p:cNvPr id="12" name="Group 11">
            <a:extLst>
              <a:ext uri="{FF2B5EF4-FFF2-40B4-BE49-F238E27FC236}">
                <a16:creationId xmlns:a16="http://schemas.microsoft.com/office/drawing/2014/main" id="{CD168D4D-DE55-4A89-A94A-7928E1C8569D}"/>
              </a:ext>
            </a:extLst>
          </p:cNvPr>
          <p:cNvGrpSpPr/>
          <p:nvPr/>
        </p:nvGrpSpPr>
        <p:grpSpPr>
          <a:xfrm>
            <a:off x="-723900" y="0"/>
            <a:ext cx="3463470" cy="6858000"/>
            <a:chOff x="-723900" y="0"/>
            <a:chExt cx="3463470" cy="6858000"/>
          </a:xfrm>
        </p:grpSpPr>
        <p:sp>
          <p:nvSpPr>
            <p:cNvPr id="13" name="Rectangle: Rounded Corners 12">
              <a:extLst>
                <a:ext uri="{FF2B5EF4-FFF2-40B4-BE49-F238E27FC236}">
                  <a16:creationId xmlns:a16="http://schemas.microsoft.com/office/drawing/2014/main" id="{A9C5C862-F7B9-427F-990D-9A05964E60F7}"/>
                </a:ext>
              </a:extLst>
            </p:cNvPr>
            <p:cNvSpPr/>
            <p:nvPr/>
          </p:nvSpPr>
          <p:spPr>
            <a:xfrm>
              <a:off x="-723900" y="0"/>
              <a:ext cx="3390900" cy="6858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4" name="TextBox 13">
              <a:extLst>
                <a:ext uri="{FF2B5EF4-FFF2-40B4-BE49-F238E27FC236}">
                  <a16:creationId xmlns:a16="http://schemas.microsoft.com/office/drawing/2014/main" id="{37893571-A172-4C63-9BD6-DD2B7BFEF8D1}"/>
                </a:ext>
              </a:extLst>
            </p:cNvPr>
            <p:cNvSpPr txBox="1"/>
            <p:nvPr/>
          </p:nvSpPr>
          <p:spPr>
            <a:xfrm>
              <a:off x="72570" y="1708773"/>
              <a:ext cx="2667000" cy="584775"/>
            </a:xfrm>
            <a:prstGeom prst="rect">
              <a:avLst/>
            </a:prstGeom>
            <a:noFill/>
          </p:spPr>
          <p:txBody>
            <a:bodyPr wrap="square" rtlCol="0">
              <a:spAutoFit/>
            </a:bodyPr>
            <a:lstStyle/>
            <a:p>
              <a:r>
                <a:rPr lang="fr-MA" sz="3200" b="1" dirty="0">
                  <a:solidFill>
                    <a:schemeClr val="bg1"/>
                  </a:solidFill>
                </a:rPr>
                <a:t>Introduction :</a:t>
              </a:r>
            </a:p>
          </p:txBody>
        </p:sp>
        <p:pic>
          <p:nvPicPr>
            <p:cNvPr id="15" name="Picture 14">
              <a:extLst>
                <a:ext uri="{FF2B5EF4-FFF2-40B4-BE49-F238E27FC236}">
                  <a16:creationId xmlns:a16="http://schemas.microsoft.com/office/drawing/2014/main" id="{3916B28D-1E20-42BD-8A26-D53A545AFD8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461809" y="3135694"/>
              <a:ext cx="1733253" cy="1733253"/>
            </a:xfrm>
            <a:prstGeom prst="rect">
              <a:avLst/>
            </a:prstGeom>
          </p:spPr>
        </p:pic>
      </p:grpSp>
      <p:sp>
        <p:nvSpPr>
          <p:cNvPr id="54" name="TextBox 53">
            <a:extLst>
              <a:ext uri="{FF2B5EF4-FFF2-40B4-BE49-F238E27FC236}">
                <a16:creationId xmlns:a16="http://schemas.microsoft.com/office/drawing/2014/main" id="{2CBF4596-574F-4CFD-99C8-1A59DDBBBEBF}"/>
              </a:ext>
            </a:extLst>
          </p:cNvPr>
          <p:cNvSpPr txBox="1"/>
          <p:nvPr/>
        </p:nvSpPr>
        <p:spPr>
          <a:xfrm>
            <a:off x="6665068" y="2725438"/>
            <a:ext cx="1151063" cy="1200329"/>
          </a:xfrm>
          <a:prstGeom prst="rect">
            <a:avLst/>
          </a:prstGeom>
          <a:noFill/>
        </p:spPr>
        <p:txBody>
          <a:bodyPr wrap="square" rtlCol="0">
            <a:spAutoFit/>
          </a:bodyPr>
          <a:lstStyle/>
          <a:p>
            <a:r>
              <a:rPr lang="fr-MA" sz="7200" b="1" dirty="0">
                <a:solidFill>
                  <a:srgbClr val="017289"/>
                </a:solidFill>
              </a:rPr>
              <a:t>v</a:t>
            </a:r>
            <a:r>
              <a:rPr lang="fr-MA" sz="7200" b="1" dirty="0">
                <a:solidFill>
                  <a:srgbClr val="FF09F3"/>
                </a:solidFill>
              </a:rPr>
              <a:t>s</a:t>
            </a:r>
            <a:endParaRPr lang="fr-MA" sz="2000" b="1" dirty="0">
              <a:solidFill>
                <a:srgbClr val="FF09F3"/>
              </a:solidFill>
            </a:endParaRPr>
          </a:p>
        </p:txBody>
      </p:sp>
      <p:grpSp>
        <p:nvGrpSpPr>
          <p:cNvPr id="44" name="Group 43">
            <a:extLst>
              <a:ext uri="{FF2B5EF4-FFF2-40B4-BE49-F238E27FC236}">
                <a16:creationId xmlns:a16="http://schemas.microsoft.com/office/drawing/2014/main" id="{DB727DF6-93CA-455B-8E29-40FF0E492E81}"/>
              </a:ext>
            </a:extLst>
          </p:cNvPr>
          <p:cNvGrpSpPr/>
          <p:nvPr/>
        </p:nvGrpSpPr>
        <p:grpSpPr>
          <a:xfrm>
            <a:off x="2963637" y="11555677"/>
            <a:ext cx="5890077" cy="2977106"/>
            <a:chOff x="3281137" y="1834380"/>
            <a:chExt cx="6643913" cy="2977106"/>
          </a:xfrm>
        </p:grpSpPr>
        <p:sp>
          <p:nvSpPr>
            <p:cNvPr id="47" name="Rectangle 46">
              <a:extLst>
                <a:ext uri="{FF2B5EF4-FFF2-40B4-BE49-F238E27FC236}">
                  <a16:creationId xmlns:a16="http://schemas.microsoft.com/office/drawing/2014/main" id="{09E7FAA3-92C0-44ED-AF72-1406922F46D9}"/>
                </a:ext>
              </a:extLst>
            </p:cNvPr>
            <p:cNvSpPr/>
            <p:nvPr/>
          </p:nvSpPr>
          <p:spPr>
            <a:xfrm>
              <a:off x="3281137" y="1834380"/>
              <a:ext cx="6643913" cy="2977106"/>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1" name="TextBox 50">
              <a:extLst>
                <a:ext uri="{FF2B5EF4-FFF2-40B4-BE49-F238E27FC236}">
                  <a16:creationId xmlns:a16="http://schemas.microsoft.com/office/drawing/2014/main" id="{5EC0A1FD-D2A4-45E0-8233-03682ED3B3DF}"/>
                </a:ext>
              </a:extLst>
            </p:cNvPr>
            <p:cNvSpPr txBox="1"/>
            <p:nvPr/>
          </p:nvSpPr>
          <p:spPr>
            <a:xfrm>
              <a:off x="3467100" y="2001160"/>
              <a:ext cx="6457950" cy="2677656"/>
            </a:xfrm>
            <a:prstGeom prst="rect">
              <a:avLst/>
            </a:prstGeom>
            <a:noFill/>
          </p:spPr>
          <p:txBody>
            <a:bodyPr wrap="square" rtlCol="0">
              <a:spAutoFit/>
            </a:bodyPr>
            <a:lstStyle/>
            <a:p>
              <a:r>
                <a:rPr lang="fr-FR" sz="2400" dirty="0"/>
                <a:t>🔹 </a:t>
              </a:r>
              <a:r>
                <a:rPr lang="fr-FR" sz="2400" b="1" dirty="0"/>
                <a:t>MongoDB</a:t>
              </a:r>
              <a:r>
                <a:rPr lang="fr-FR" sz="2400" dirty="0"/>
                <a:t> est une base de données </a:t>
              </a:r>
              <a:r>
                <a:rPr lang="fr-FR" sz="2400" b="1" dirty="0"/>
                <a:t>NoSQL</a:t>
              </a:r>
              <a:r>
                <a:rPr lang="fr-FR" sz="2400" dirty="0"/>
                <a:t> qui stocke les données sous forme de </a:t>
              </a:r>
              <a:r>
                <a:rPr lang="fr-FR" sz="2400" b="1" dirty="0"/>
                <a:t>documents JSON</a:t>
              </a:r>
              <a:r>
                <a:rPr lang="fr-FR" sz="2400" dirty="0"/>
                <a:t> au lieu de tables comme en SQL.</a:t>
              </a:r>
              <a:br>
                <a:rPr lang="fr-FR" sz="2400" dirty="0"/>
              </a:br>
              <a:r>
                <a:rPr lang="fr-FR" sz="2400" dirty="0"/>
                <a:t>🔹 Elle est </a:t>
              </a:r>
              <a:r>
                <a:rPr lang="fr-FR" sz="2400" b="1" dirty="0"/>
                <a:t>flexible</a:t>
              </a:r>
              <a:r>
                <a:rPr lang="fr-FR" sz="2400" dirty="0"/>
                <a:t> et permet d’insérer, rechercher et manipuler des données de manière efficace.</a:t>
              </a:r>
              <a:endParaRPr lang="fr-FR" sz="2400" dirty="0">
                <a:solidFill>
                  <a:schemeClr val="bg1"/>
                </a:solidFill>
              </a:endParaRPr>
            </a:p>
          </p:txBody>
        </p:sp>
      </p:grpSp>
      <p:pic>
        <p:nvPicPr>
          <p:cNvPr id="52" name="Picture 9">
            <a:extLst>
              <a:ext uri="{FF2B5EF4-FFF2-40B4-BE49-F238E27FC236}">
                <a16:creationId xmlns:a16="http://schemas.microsoft.com/office/drawing/2014/main" id="{0C1233D7-60FD-4405-85C7-D84F133B2029}"/>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061860" y="11488507"/>
            <a:ext cx="2916370" cy="2783018"/>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54">
            <a:extLst>
              <a:ext uri="{FF2B5EF4-FFF2-40B4-BE49-F238E27FC236}">
                <a16:creationId xmlns:a16="http://schemas.microsoft.com/office/drawing/2014/main" id="{139C3E20-5366-4EE7-B319-5D84884206AE}"/>
              </a:ext>
            </a:extLst>
          </p:cNvPr>
          <p:cNvPicPr>
            <a:picLocks noChangeAspect="1"/>
          </p:cNvPicPr>
          <p:nvPr/>
        </p:nvPicPr>
        <p:blipFill>
          <a:blip r:embed="rId19">
            <a:duotone>
              <a:schemeClr val="accent6">
                <a:shade val="45000"/>
                <a:satMod val="135000"/>
              </a:schemeClr>
              <a:prstClr val="white"/>
            </a:duotone>
            <a:extLst>
              <a:ext uri="{BEBA8EAE-BF5A-486C-A8C5-ECC9F3942E4B}">
                <a14:imgProps xmlns:a14="http://schemas.microsoft.com/office/drawing/2010/main">
                  <a14:imgLayer r:embed="rId20">
                    <a14:imgEffect>
                      <a14:saturation sat="400000"/>
                    </a14:imgEffect>
                  </a14:imgLayer>
                </a14:imgProps>
              </a:ext>
              <a:ext uri="{28A0092B-C50C-407E-A947-70E740481C1C}">
                <a14:useLocalDpi xmlns:a14="http://schemas.microsoft.com/office/drawing/2010/main" val="0"/>
              </a:ext>
            </a:extLst>
          </a:blip>
          <a:stretch>
            <a:fillRect/>
          </a:stretch>
        </p:blipFill>
        <p:spPr>
          <a:xfrm>
            <a:off x="10158951" y="12518925"/>
            <a:ext cx="722188" cy="722188"/>
          </a:xfrm>
          <a:prstGeom prst="rect">
            <a:avLst/>
          </a:prstGeom>
        </p:spPr>
      </p:pic>
      <p:grpSp>
        <p:nvGrpSpPr>
          <p:cNvPr id="57" name="Group 56">
            <a:extLst>
              <a:ext uri="{FF2B5EF4-FFF2-40B4-BE49-F238E27FC236}">
                <a16:creationId xmlns:a16="http://schemas.microsoft.com/office/drawing/2014/main" id="{74F1B5A7-EF33-443B-982D-32F46BE45A46}"/>
              </a:ext>
            </a:extLst>
          </p:cNvPr>
          <p:cNvGrpSpPr/>
          <p:nvPr/>
        </p:nvGrpSpPr>
        <p:grpSpPr>
          <a:xfrm>
            <a:off x="4914900" y="-4139869"/>
            <a:ext cx="3269343" cy="777230"/>
            <a:chOff x="171450" y="800785"/>
            <a:chExt cx="9940123" cy="777230"/>
          </a:xfrm>
        </p:grpSpPr>
        <p:sp>
          <p:nvSpPr>
            <p:cNvPr id="58" name="Rectangle: Rounded Corners 57">
              <a:extLst>
                <a:ext uri="{FF2B5EF4-FFF2-40B4-BE49-F238E27FC236}">
                  <a16:creationId xmlns:a16="http://schemas.microsoft.com/office/drawing/2014/main" id="{8F2FF2B2-501C-4AA8-8A2A-7196310D87AB}"/>
                </a:ext>
              </a:extLst>
            </p:cNvPr>
            <p:cNvSpPr/>
            <p:nvPr/>
          </p:nvSpPr>
          <p:spPr>
            <a:xfrm>
              <a:off x="171450" y="800785"/>
              <a:ext cx="9810750"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9" name="TextBox 58">
              <a:extLst>
                <a:ext uri="{FF2B5EF4-FFF2-40B4-BE49-F238E27FC236}">
                  <a16:creationId xmlns:a16="http://schemas.microsoft.com/office/drawing/2014/main" id="{7B67D38F-0544-4728-B225-522788BC30B1}"/>
                </a:ext>
              </a:extLst>
            </p:cNvPr>
            <p:cNvSpPr txBox="1"/>
            <p:nvPr/>
          </p:nvSpPr>
          <p:spPr>
            <a:xfrm>
              <a:off x="300823" y="915085"/>
              <a:ext cx="9810750" cy="461665"/>
            </a:xfrm>
            <a:prstGeom prst="rect">
              <a:avLst/>
            </a:prstGeom>
            <a:noFill/>
          </p:spPr>
          <p:txBody>
            <a:bodyPr wrap="square">
              <a:spAutoFit/>
            </a:bodyPr>
            <a:lstStyle/>
            <a:p>
              <a:r>
                <a:rPr lang="fr-FR" sz="2400" b="1" dirty="0">
                  <a:solidFill>
                    <a:schemeClr val="tx1">
                      <a:lumMod val="75000"/>
                      <a:lumOff val="25000"/>
                    </a:schemeClr>
                  </a:solidFill>
                  <a:latin typeface="Bahnschrift SemiBold SemiConden" panose="020B0502040204020203" pitchFamily="34" charset="0"/>
                </a:rPr>
                <a:t>📌 Rappel sur MongoDB </a:t>
              </a:r>
              <a:endParaRPr lang="fr-MA" sz="2400" b="1" dirty="0">
                <a:solidFill>
                  <a:schemeClr val="tx1">
                    <a:lumMod val="75000"/>
                    <a:lumOff val="25000"/>
                  </a:schemeClr>
                </a:solidFill>
                <a:latin typeface="Bahnschrift SemiLight Condensed" panose="020B0502040204020203" pitchFamily="34" charset="0"/>
              </a:endParaRPr>
            </a:p>
          </p:txBody>
        </p:sp>
      </p:grpSp>
      <p:pic>
        <p:nvPicPr>
          <p:cNvPr id="60" name="Picture 59">
            <a:extLst>
              <a:ext uri="{FF2B5EF4-FFF2-40B4-BE49-F238E27FC236}">
                <a16:creationId xmlns:a16="http://schemas.microsoft.com/office/drawing/2014/main" id="{466EA080-ACC7-4F68-BBAF-B845ABDFCA67}"/>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3283942" y="-4456104"/>
            <a:ext cx="1409700" cy="1409700"/>
          </a:xfrm>
          <a:prstGeom prst="rect">
            <a:avLst/>
          </a:prstGeom>
        </p:spPr>
      </p:pic>
      <p:pic>
        <p:nvPicPr>
          <p:cNvPr id="61" name="Graphic 60">
            <a:extLst>
              <a:ext uri="{FF2B5EF4-FFF2-40B4-BE49-F238E27FC236}">
                <a16:creationId xmlns:a16="http://schemas.microsoft.com/office/drawing/2014/main" id="{D4AF9780-FDBE-43C6-B79D-8D2D5BCC3093}"/>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10330748" y="-4477281"/>
            <a:ext cx="1758950" cy="1758950"/>
          </a:xfrm>
          <a:prstGeom prst="rect">
            <a:avLst/>
          </a:prstGeom>
        </p:spPr>
      </p:pic>
    </p:spTree>
    <p:extLst>
      <p:ext uri="{BB962C8B-B14F-4D97-AF65-F5344CB8AC3E}">
        <p14:creationId xmlns:p14="http://schemas.microsoft.com/office/powerpoint/2010/main" val="28078633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1F5B9E34-49E1-4291-9E4A-0BB5BA6AB6CB}"/>
              </a:ext>
            </a:extLst>
          </p:cNvPr>
          <p:cNvGrpSpPr/>
          <p:nvPr/>
        </p:nvGrpSpPr>
        <p:grpSpPr>
          <a:xfrm>
            <a:off x="1086318" y="1421145"/>
            <a:ext cx="7695004" cy="3833701"/>
            <a:chOff x="1086318" y="1421145"/>
            <a:chExt cx="7695004" cy="3833701"/>
          </a:xfrm>
        </p:grpSpPr>
        <p:sp>
          <p:nvSpPr>
            <p:cNvPr id="21" name="Freeform 2">
              <a:extLst>
                <a:ext uri="{FF2B5EF4-FFF2-40B4-BE49-F238E27FC236}">
                  <a16:creationId xmlns:a16="http://schemas.microsoft.com/office/drawing/2014/main" id="{FBF7CE10-D801-4E48-8CD5-BCC40E457E7B}"/>
                </a:ext>
              </a:extLst>
            </p:cNvPr>
            <p:cNvSpPr/>
            <p:nvPr/>
          </p:nvSpPr>
          <p:spPr>
            <a:xfrm>
              <a:off x="1086318" y="1421145"/>
              <a:ext cx="7695004" cy="3833701"/>
            </a:xfrm>
            <a:custGeom>
              <a:avLst/>
              <a:gdLst/>
              <a:ahLst/>
              <a:cxnLst/>
              <a:rect l="l" t="t" r="r" b="b"/>
              <a:pathLst>
                <a:path w="7695004" h="3833701">
                  <a:moveTo>
                    <a:pt x="0" y="0"/>
                  </a:moveTo>
                  <a:lnTo>
                    <a:pt x="7695004" y="0"/>
                  </a:lnTo>
                  <a:lnTo>
                    <a:pt x="7695004" y="3833700"/>
                  </a:lnTo>
                  <a:lnTo>
                    <a:pt x="0" y="3833700"/>
                  </a:lnTo>
                  <a:lnTo>
                    <a:pt x="0" y="0"/>
                  </a:lnTo>
                  <a:close/>
                </a:path>
              </a:pathLst>
            </a:custGeom>
            <a:blipFill>
              <a:blip r:embed="rId3"/>
              <a:stretch>
                <a:fillRect l="-1674"/>
              </a:stretch>
            </a:blipFill>
          </p:spPr>
          <p:txBody>
            <a:bodyPr/>
            <a:lstStyle/>
            <a:p>
              <a:endParaRPr lang="fr-MA" dirty="0"/>
            </a:p>
          </p:txBody>
        </p:sp>
        <p:sp>
          <p:nvSpPr>
            <p:cNvPr id="2" name="Rectangle 1">
              <a:extLst>
                <a:ext uri="{FF2B5EF4-FFF2-40B4-BE49-F238E27FC236}">
                  <a16:creationId xmlns:a16="http://schemas.microsoft.com/office/drawing/2014/main" id="{7193EBF0-F0A2-48AB-BC44-13475DB57E80}"/>
                </a:ext>
              </a:extLst>
            </p:cNvPr>
            <p:cNvSpPr/>
            <p:nvPr/>
          </p:nvSpPr>
          <p:spPr>
            <a:xfrm>
              <a:off x="4078514" y="2699657"/>
              <a:ext cx="4644572" cy="21190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grpSp>
        <p:nvGrpSpPr>
          <p:cNvPr id="35" name="Group 34">
            <a:extLst>
              <a:ext uri="{FF2B5EF4-FFF2-40B4-BE49-F238E27FC236}">
                <a16:creationId xmlns:a16="http://schemas.microsoft.com/office/drawing/2014/main" id="{3EB67ED2-EB02-47B5-B836-E952A7120328}"/>
              </a:ext>
            </a:extLst>
          </p:cNvPr>
          <p:cNvGrpSpPr/>
          <p:nvPr/>
        </p:nvGrpSpPr>
        <p:grpSpPr>
          <a:xfrm>
            <a:off x="3832854" y="354477"/>
            <a:ext cx="4526292" cy="777230"/>
            <a:chOff x="171451" y="800785"/>
            <a:chExt cx="9819854"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5" name="Group 14">
            <a:extLst>
              <a:ext uri="{FF2B5EF4-FFF2-40B4-BE49-F238E27FC236}">
                <a16:creationId xmlns:a16="http://schemas.microsoft.com/office/drawing/2014/main" id="{94C3A2CC-B5C1-44EF-A991-634907022558}"/>
              </a:ext>
            </a:extLst>
          </p:cNvPr>
          <p:cNvGrpSpPr/>
          <p:nvPr/>
        </p:nvGrpSpPr>
        <p:grpSpPr>
          <a:xfrm>
            <a:off x="-1581105" y="-1620000"/>
            <a:ext cx="3320396" cy="3240000"/>
            <a:chOff x="-1731407" y="-1772400"/>
            <a:chExt cx="3320396" cy="3240000"/>
          </a:xfrm>
        </p:grpSpPr>
        <p:sp>
          <p:nvSpPr>
            <p:cNvPr id="16" name="Oval 15">
              <a:extLst>
                <a:ext uri="{FF2B5EF4-FFF2-40B4-BE49-F238E27FC236}">
                  <a16:creationId xmlns:a16="http://schemas.microsoft.com/office/drawing/2014/main" id="{31D2D3E0-DD65-49A9-8B9A-AE3D63487EB7}"/>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7" name="TextBox 16">
              <a:extLst>
                <a:ext uri="{FF2B5EF4-FFF2-40B4-BE49-F238E27FC236}">
                  <a16:creationId xmlns:a16="http://schemas.microsoft.com/office/drawing/2014/main" id="{569D1D79-F43D-437D-8EF8-82EAD1F8556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grpSp>
        <p:nvGrpSpPr>
          <p:cNvPr id="6" name="Group 5">
            <a:extLst>
              <a:ext uri="{FF2B5EF4-FFF2-40B4-BE49-F238E27FC236}">
                <a16:creationId xmlns:a16="http://schemas.microsoft.com/office/drawing/2014/main" id="{B8DEDBE3-86A6-42CD-99B1-4B629C647E72}"/>
              </a:ext>
            </a:extLst>
          </p:cNvPr>
          <p:cNvGrpSpPr/>
          <p:nvPr/>
        </p:nvGrpSpPr>
        <p:grpSpPr>
          <a:xfrm>
            <a:off x="4229100" y="2109162"/>
            <a:ext cx="7067082" cy="3290403"/>
            <a:chOff x="4229100" y="2109162"/>
            <a:chExt cx="7067082" cy="3290403"/>
          </a:xfrm>
        </p:grpSpPr>
        <p:sp>
          <p:nvSpPr>
            <p:cNvPr id="3" name="Rectangle: Rounded Corners 2">
              <a:extLst>
                <a:ext uri="{FF2B5EF4-FFF2-40B4-BE49-F238E27FC236}">
                  <a16:creationId xmlns:a16="http://schemas.microsoft.com/office/drawing/2014/main" id="{49DEF55F-C465-400E-990F-FC42CF1D5CE9}"/>
                </a:ext>
              </a:extLst>
            </p:cNvPr>
            <p:cNvSpPr/>
            <p:nvPr/>
          </p:nvSpPr>
          <p:spPr>
            <a:xfrm>
              <a:off x="4229100" y="2109162"/>
              <a:ext cx="7067082" cy="3290403"/>
            </a:xfrm>
            <a:prstGeom prst="roundRect">
              <a:avLst/>
            </a:prstGeom>
            <a:solidFill>
              <a:srgbClr val="FCE6E0"/>
            </a:solidFill>
            <a:ln w="38100">
              <a:solidFill>
                <a:srgbClr val="EE5A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 name="TextBox 3">
              <a:extLst>
                <a:ext uri="{FF2B5EF4-FFF2-40B4-BE49-F238E27FC236}">
                  <a16:creationId xmlns:a16="http://schemas.microsoft.com/office/drawing/2014/main" id="{98E72669-926A-484F-A57C-B7B802BA5FF5}"/>
                </a:ext>
              </a:extLst>
            </p:cNvPr>
            <p:cNvSpPr txBox="1"/>
            <p:nvPr/>
          </p:nvSpPr>
          <p:spPr>
            <a:xfrm>
              <a:off x="4495800" y="2343150"/>
              <a:ext cx="6800382" cy="2862322"/>
            </a:xfrm>
            <a:prstGeom prst="rect">
              <a:avLst/>
            </a:prstGeom>
            <a:noFill/>
          </p:spPr>
          <p:txBody>
            <a:bodyPr wrap="square" rtlCol="0">
              <a:spAutoFit/>
            </a:bodyPr>
            <a:lstStyle/>
            <a:p>
              <a:r>
                <a:rPr lang="fr-FR" b="1" dirty="0">
                  <a:solidFill>
                    <a:srgbClr val="EE5A25"/>
                  </a:solidFill>
                </a:rPr>
                <a:t>Opérations de Mise à Jour de Base</a:t>
              </a:r>
            </a:p>
            <a:p>
              <a:endParaRPr lang="fr-FR" b="1" dirty="0">
                <a:solidFill>
                  <a:srgbClr val="EE5A25"/>
                </a:solidFill>
              </a:endParaRPr>
            </a:p>
            <a:p>
              <a:r>
                <a:rPr lang="fr-FR" dirty="0"/>
                <a:t>MongoDB propose plusieurs méthodes pour modifier des documents :</a:t>
              </a:r>
            </a:p>
            <a:p>
              <a:endParaRPr lang="fr-FR" dirty="0"/>
            </a:p>
            <a:p>
              <a:r>
                <a:rPr lang="fr-FR" b="1" dirty="0" err="1"/>
                <a:t>updateOne</a:t>
              </a:r>
              <a:r>
                <a:rPr lang="fr-FR" b="1" dirty="0"/>
                <a:t>() → </a:t>
              </a:r>
              <a:r>
                <a:rPr lang="fr-FR" dirty="0"/>
                <a:t>Met à jour </a:t>
              </a:r>
              <a:r>
                <a:rPr lang="fr-FR" b="1" dirty="0"/>
                <a:t>un seul </a:t>
              </a:r>
              <a:r>
                <a:rPr lang="fr-FR" dirty="0"/>
                <a:t>document.</a:t>
              </a:r>
            </a:p>
            <a:p>
              <a:r>
                <a:rPr lang="fr-FR" b="1" dirty="0" err="1"/>
                <a:t>updateMany</a:t>
              </a:r>
              <a:r>
                <a:rPr lang="fr-FR" b="1" dirty="0"/>
                <a:t>() → </a:t>
              </a:r>
              <a:r>
                <a:rPr lang="fr-FR" dirty="0"/>
                <a:t>Met à jour </a:t>
              </a:r>
              <a:r>
                <a:rPr lang="fr-FR" b="1" dirty="0"/>
                <a:t>plusieurs</a:t>
              </a:r>
              <a:r>
                <a:rPr lang="fr-FR" dirty="0"/>
                <a:t> documents correspondant au filtre.</a:t>
              </a:r>
            </a:p>
            <a:p>
              <a:r>
                <a:rPr lang="fr-FR" b="1" dirty="0" err="1"/>
                <a:t>replaceOne</a:t>
              </a:r>
              <a:r>
                <a:rPr lang="fr-FR" b="1" dirty="0"/>
                <a:t>() → Remplace</a:t>
              </a:r>
              <a:r>
                <a:rPr lang="fr-FR" dirty="0"/>
                <a:t> entièrement un document existant.</a:t>
              </a:r>
            </a:p>
            <a:p>
              <a:r>
                <a:rPr lang="fr-FR" b="1" dirty="0" err="1"/>
                <a:t>findOneAndUpdate</a:t>
              </a:r>
              <a:r>
                <a:rPr lang="fr-FR" b="1" dirty="0"/>
                <a:t>() → Trouve</a:t>
              </a:r>
              <a:r>
                <a:rPr lang="fr-FR" dirty="0"/>
                <a:t> un document, </a:t>
              </a:r>
              <a:r>
                <a:rPr lang="fr-FR" b="1" dirty="0"/>
                <a:t>le</a:t>
              </a:r>
              <a:r>
                <a:rPr lang="fr-FR" dirty="0"/>
                <a:t> </a:t>
              </a:r>
              <a:r>
                <a:rPr lang="fr-FR" b="1" dirty="0"/>
                <a:t>met à jour </a:t>
              </a:r>
              <a:r>
                <a:rPr lang="fr-FR" dirty="0"/>
                <a:t>et retourne l'ancien ou le nouveau document.</a:t>
              </a:r>
              <a:endParaRPr lang="fr-MA" dirty="0"/>
            </a:p>
          </p:txBody>
        </p:sp>
      </p:grpSp>
      <p:grpSp>
        <p:nvGrpSpPr>
          <p:cNvPr id="18" name="Group 17">
            <a:extLst>
              <a:ext uri="{FF2B5EF4-FFF2-40B4-BE49-F238E27FC236}">
                <a16:creationId xmlns:a16="http://schemas.microsoft.com/office/drawing/2014/main" id="{A0D75B6B-834E-4AF1-BC8B-FFCF63ED6973}"/>
              </a:ext>
            </a:extLst>
          </p:cNvPr>
          <p:cNvGrpSpPr/>
          <p:nvPr/>
        </p:nvGrpSpPr>
        <p:grpSpPr>
          <a:xfrm>
            <a:off x="22136100" y="1620000"/>
            <a:ext cx="8267700" cy="3023657"/>
            <a:chOff x="2095500" y="1620000"/>
            <a:chExt cx="8267700" cy="3023657"/>
          </a:xfrm>
        </p:grpSpPr>
        <p:sp>
          <p:nvSpPr>
            <p:cNvPr id="19" name="Rectangle: Rounded Corners 18">
              <a:extLst>
                <a:ext uri="{FF2B5EF4-FFF2-40B4-BE49-F238E27FC236}">
                  <a16:creationId xmlns:a16="http://schemas.microsoft.com/office/drawing/2014/main" id="{325E827D-8FC2-4887-BB8E-412CC2685B34}"/>
                </a:ext>
              </a:extLst>
            </p:cNvPr>
            <p:cNvSpPr/>
            <p:nvPr/>
          </p:nvSpPr>
          <p:spPr>
            <a:xfrm>
              <a:off x="2095500" y="1620000"/>
              <a:ext cx="8267700" cy="3023657"/>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0" name="Rectangle: Rounded Corners 19">
              <a:extLst>
                <a:ext uri="{FF2B5EF4-FFF2-40B4-BE49-F238E27FC236}">
                  <a16:creationId xmlns:a16="http://schemas.microsoft.com/office/drawing/2014/main" id="{0A9D30F8-09AA-4540-8ED1-35D75E9F62E1}"/>
                </a:ext>
              </a:extLst>
            </p:cNvPr>
            <p:cNvSpPr/>
            <p:nvPr/>
          </p:nvSpPr>
          <p:spPr>
            <a:xfrm>
              <a:off x="2520174" y="2000248"/>
              <a:ext cx="7442847" cy="2249709"/>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2" name="TextBox 21">
              <a:extLst>
                <a:ext uri="{FF2B5EF4-FFF2-40B4-BE49-F238E27FC236}">
                  <a16:creationId xmlns:a16="http://schemas.microsoft.com/office/drawing/2014/main" id="{360597C6-512F-4898-9D47-97745749B31B}"/>
                </a:ext>
              </a:extLst>
            </p:cNvPr>
            <p:cNvSpPr txBox="1"/>
            <p:nvPr/>
          </p:nvSpPr>
          <p:spPr>
            <a:xfrm>
              <a:off x="2645330" y="2083481"/>
              <a:ext cx="7099376" cy="1920526"/>
            </a:xfrm>
            <a:prstGeom prst="rect">
              <a:avLst/>
            </a:prstGeom>
            <a:noFill/>
          </p:spPr>
          <p:txBody>
            <a:bodyPr wrap="square">
              <a:spAutoFit/>
            </a:bodyPr>
            <a:lstStyle/>
            <a:p>
              <a:pPr marL="12700" marR="5080" algn="justLow">
                <a:lnSpc>
                  <a:spcPct val="99000"/>
                </a:lnSpc>
                <a:spcBef>
                  <a:spcPts val="145"/>
                </a:spcBef>
              </a:pPr>
              <a:r>
                <a:rPr lang="fr-FR" sz="2000" b="1" dirty="0">
                  <a:latin typeface="Arial MT"/>
                  <a:cs typeface="Arial MT"/>
                </a:rPr>
                <a:t>La modification des documents est une opération essentielle permettant de mettre à jour les informations stockées dans la base de données. Cette partie de l’exposé détaille les différentes méthodes et techniques pour modifier efficacement les documents dans MongoDB.</a:t>
              </a:r>
            </a:p>
          </p:txBody>
        </p:sp>
      </p:grpSp>
      <p:sp>
        <p:nvSpPr>
          <p:cNvPr id="46" name="TextBox 45">
            <a:extLst>
              <a:ext uri="{FF2B5EF4-FFF2-40B4-BE49-F238E27FC236}">
                <a16:creationId xmlns:a16="http://schemas.microsoft.com/office/drawing/2014/main" id="{43A2A0E9-263B-4BA7-AC7F-299FDF30245C}"/>
              </a:ext>
            </a:extLst>
          </p:cNvPr>
          <p:cNvSpPr txBox="1"/>
          <p:nvPr/>
        </p:nvSpPr>
        <p:spPr>
          <a:xfrm>
            <a:off x="-108012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1. La Méthode </a:t>
            </a:r>
            <a:r>
              <a:rPr lang="fr-FR" sz="3200" dirty="0" err="1">
                <a:latin typeface="Bahnschrift" panose="020B0502040204020203" pitchFamily="34" charset="0"/>
                <a:cs typeface="Aharoni" panose="02010803020104030203" pitchFamily="2" charset="-79"/>
              </a:rPr>
              <a:t>updateOne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47" name="Group 46">
            <a:extLst>
              <a:ext uri="{FF2B5EF4-FFF2-40B4-BE49-F238E27FC236}">
                <a16:creationId xmlns:a16="http://schemas.microsoft.com/office/drawing/2014/main" id="{62629FF6-F0CC-4683-8A35-8B3EE55D3005}"/>
              </a:ext>
            </a:extLst>
          </p:cNvPr>
          <p:cNvGrpSpPr/>
          <p:nvPr/>
        </p:nvGrpSpPr>
        <p:grpSpPr>
          <a:xfrm>
            <a:off x="-9855340" y="2241662"/>
            <a:ext cx="2445977" cy="2438740"/>
            <a:chOff x="926960" y="2241662"/>
            <a:chExt cx="2445977" cy="2438740"/>
          </a:xfrm>
        </p:grpSpPr>
        <p:grpSp>
          <p:nvGrpSpPr>
            <p:cNvPr id="48" name="Group 47">
              <a:extLst>
                <a:ext uri="{FF2B5EF4-FFF2-40B4-BE49-F238E27FC236}">
                  <a16:creationId xmlns:a16="http://schemas.microsoft.com/office/drawing/2014/main" id="{C621AAFE-4E4B-4E95-B2AC-F4CCECD6D135}"/>
                </a:ext>
              </a:extLst>
            </p:cNvPr>
            <p:cNvGrpSpPr/>
            <p:nvPr/>
          </p:nvGrpSpPr>
          <p:grpSpPr>
            <a:xfrm>
              <a:off x="926960" y="2241662"/>
              <a:ext cx="2445977" cy="2438740"/>
              <a:chOff x="926960" y="2241662"/>
              <a:chExt cx="2445977" cy="2438740"/>
            </a:xfrm>
          </p:grpSpPr>
          <p:pic>
            <p:nvPicPr>
              <p:cNvPr id="50" name="Picture 49">
                <a:extLst>
                  <a:ext uri="{FF2B5EF4-FFF2-40B4-BE49-F238E27FC236}">
                    <a16:creationId xmlns:a16="http://schemas.microsoft.com/office/drawing/2014/main" id="{9E0E4EE1-FA95-45DD-A4B5-A78E862684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51" name="Oval 50">
                <a:extLst>
                  <a:ext uri="{FF2B5EF4-FFF2-40B4-BE49-F238E27FC236}">
                    <a16:creationId xmlns:a16="http://schemas.microsoft.com/office/drawing/2014/main" id="{05D037C9-DC92-4BB3-92CD-4D5D2A413330}"/>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49" name="Graphic 48">
              <a:extLst>
                <a:ext uri="{FF2B5EF4-FFF2-40B4-BE49-F238E27FC236}">
                  <a16:creationId xmlns:a16="http://schemas.microsoft.com/office/drawing/2014/main" id="{DC6FF0D0-C55C-436A-9E51-91567D92D41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405059" y="3640126"/>
              <a:ext cx="689127" cy="792174"/>
            </a:xfrm>
            <a:prstGeom prst="rect">
              <a:avLst/>
            </a:prstGeom>
          </p:spPr>
        </p:pic>
      </p:grpSp>
      <p:grpSp>
        <p:nvGrpSpPr>
          <p:cNvPr id="52" name="Group 51">
            <a:extLst>
              <a:ext uri="{FF2B5EF4-FFF2-40B4-BE49-F238E27FC236}">
                <a16:creationId xmlns:a16="http://schemas.microsoft.com/office/drawing/2014/main" id="{DB1119A9-4304-4D46-AA8C-9DCD7BFD1BA8}"/>
              </a:ext>
            </a:extLst>
          </p:cNvPr>
          <p:cNvGrpSpPr/>
          <p:nvPr/>
        </p:nvGrpSpPr>
        <p:grpSpPr>
          <a:xfrm>
            <a:off x="20501790" y="1620003"/>
            <a:ext cx="7329372" cy="5092387"/>
            <a:chOff x="4337546" y="1620003"/>
            <a:chExt cx="7329372" cy="5092387"/>
          </a:xfrm>
        </p:grpSpPr>
        <p:grpSp>
          <p:nvGrpSpPr>
            <p:cNvPr id="53" name="Group 52">
              <a:extLst>
                <a:ext uri="{FF2B5EF4-FFF2-40B4-BE49-F238E27FC236}">
                  <a16:creationId xmlns:a16="http://schemas.microsoft.com/office/drawing/2014/main" id="{B4257A50-131D-459A-B2F7-586CB57C306F}"/>
                </a:ext>
              </a:extLst>
            </p:cNvPr>
            <p:cNvGrpSpPr/>
            <p:nvPr/>
          </p:nvGrpSpPr>
          <p:grpSpPr>
            <a:xfrm>
              <a:off x="4337546" y="1620003"/>
              <a:ext cx="7329372" cy="5092387"/>
              <a:chOff x="4203200" y="1945509"/>
              <a:chExt cx="5776201" cy="4271735"/>
            </a:xfrm>
          </p:grpSpPr>
          <p:sp>
            <p:nvSpPr>
              <p:cNvPr id="57" name="Rectangle: Rounded Corners 56">
                <a:extLst>
                  <a:ext uri="{FF2B5EF4-FFF2-40B4-BE49-F238E27FC236}">
                    <a16:creationId xmlns:a16="http://schemas.microsoft.com/office/drawing/2014/main" id="{75E7AD78-F6A8-4D22-962A-7373EEA6D0FA}"/>
                  </a:ext>
                </a:extLst>
              </p:cNvPr>
              <p:cNvSpPr/>
              <p:nvPr/>
            </p:nvSpPr>
            <p:spPr>
              <a:xfrm rot="5400000">
                <a:off x="4970265" y="1178444"/>
                <a:ext cx="4242072"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8" name="TextBox 57">
                <a:extLst>
                  <a:ext uri="{FF2B5EF4-FFF2-40B4-BE49-F238E27FC236}">
                    <a16:creationId xmlns:a16="http://schemas.microsoft.com/office/drawing/2014/main" id="{CD133887-2B70-4CA7-A572-D38927808B9A}"/>
                  </a:ext>
                </a:extLst>
              </p:cNvPr>
              <p:cNvSpPr txBox="1"/>
              <p:nvPr/>
            </p:nvSpPr>
            <p:spPr>
              <a:xfrm>
                <a:off x="4387758" y="1957315"/>
                <a:ext cx="5315576" cy="4259929"/>
              </a:xfrm>
              <a:prstGeom prst="rect">
                <a:avLst/>
              </a:prstGeom>
              <a:noFill/>
            </p:spPr>
            <p:txBody>
              <a:bodyPr wrap="square" rtlCol="0">
                <a:spAutoFit/>
              </a:bodyPr>
              <a:lstStyle/>
              <a:p>
                <a:pPr>
                  <a:buNone/>
                </a:pPr>
                <a:r>
                  <a:rPr lang="fr-FR" b="1" dirty="0"/>
                  <a:t>✅ Définition</a:t>
                </a:r>
              </a:p>
              <a:p>
                <a:pPr lvl="1"/>
                <a:r>
                  <a:rPr lang="fr-FR" b="1" dirty="0">
                    <a:solidFill>
                      <a:schemeClr val="bg1"/>
                    </a:solidFill>
                  </a:rPr>
                  <a:t>Modifie seul le premier document correspondant aux critères de recherche.</a:t>
                </a:r>
                <a:endParaRPr lang="fr-FR" b="1" dirty="0"/>
              </a:p>
              <a:p>
                <a:pPr>
                  <a:buNone/>
                </a:pPr>
                <a:r>
                  <a:rPr lang="fr-FR" b="1" dirty="0"/>
                  <a:t>🛠 Syntaxe</a:t>
                </a:r>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r>
                  <a:rPr lang="fr-FR" b="1" dirty="0"/>
                  <a:t>📌 Exemple</a:t>
                </a:r>
              </a:p>
              <a:p>
                <a:pPr lvl="1"/>
                <a:r>
                  <a:rPr lang="fr-FR" b="1" dirty="0">
                    <a:solidFill>
                      <a:schemeClr val="bg1"/>
                    </a:solidFill>
                  </a:rPr>
                  <a:t>Met à jour l’âge et la ville du premier utilisateur nommé "Dupont".</a:t>
                </a:r>
              </a:p>
              <a:p>
                <a:pPr>
                  <a:buNone/>
                </a:pPr>
                <a:endParaRPr lang="fr-FR" b="1" dirty="0"/>
              </a:p>
              <a:p>
                <a:pPr>
                  <a:buNone/>
                </a:pPr>
                <a:endParaRPr lang="fr-FR" b="1" dirty="0"/>
              </a:p>
              <a:p>
                <a:pPr>
                  <a:buNone/>
                </a:pPr>
                <a:endParaRPr lang="fr-FR" b="1" dirty="0"/>
              </a:p>
              <a:p>
                <a:pPr>
                  <a:buNone/>
                </a:pPr>
                <a:endParaRPr lang="fr-FR" b="1" dirty="0"/>
              </a:p>
              <a:p>
                <a:pPr lvl="1"/>
                <a:r>
                  <a:rPr lang="fr-FR" b="1" dirty="0">
                    <a:solidFill>
                      <a:schemeClr val="bg1"/>
                    </a:solidFill>
                  </a:rPr>
                  <a:t>👉 Seul le premier document trouvé avec nom: "Dupont" sera modifié.</a:t>
                </a:r>
                <a:endParaRPr lang="fr-FR" dirty="0">
                  <a:solidFill>
                    <a:schemeClr val="bg1"/>
                  </a:solidFill>
                </a:endParaRPr>
              </a:p>
            </p:txBody>
          </p:sp>
        </p:grpSp>
        <p:pic>
          <p:nvPicPr>
            <p:cNvPr id="55" name="Picture 54">
              <a:extLst>
                <a:ext uri="{FF2B5EF4-FFF2-40B4-BE49-F238E27FC236}">
                  <a16:creationId xmlns:a16="http://schemas.microsoft.com/office/drawing/2014/main" id="{729AB233-AC57-4B7A-8B63-C74926589445}"/>
                </a:ext>
              </a:extLst>
            </p:cNvPr>
            <p:cNvPicPr>
              <a:picLocks noChangeAspect="1"/>
            </p:cNvPicPr>
            <p:nvPr/>
          </p:nvPicPr>
          <p:blipFill>
            <a:blip r:embed="rId7"/>
            <a:stretch>
              <a:fillRect/>
            </a:stretch>
          </p:blipFill>
          <p:spPr>
            <a:xfrm>
              <a:off x="5180385" y="2880980"/>
              <a:ext cx="5052187" cy="11682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6" name="Picture 55">
              <a:extLst>
                <a:ext uri="{FF2B5EF4-FFF2-40B4-BE49-F238E27FC236}">
                  <a16:creationId xmlns:a16="http://schemas.microsoft.com/office/drawing/2014/main" id="{AF06226B-5EC1-4923-A2C7-46C2D9444D2D}"/>
                </a:ext>
              </a:extLst>
            </p:cNvPr>
            <p:cNvPicPr>
              <a:picLocks noChangeAspect="1"/>
            </p:cNvPicPr>
            <p:nvPr/>
          </p:nvPicPr>
          <p:blipFill>
            <a:blip r:embed="rId8"/>
            <a:stretch>
              <a:fillRect/>
            </a:stretch>
          </p:blipFill>
          <p:spPr>
            <a:xfrm>
              <a:off x="5180385" y="4992806"/>
              <a:ext cx="3442317" cy="9726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3184154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832854" y="354477"/>
            <a:ext cx="4526292" cy="777230"/>
            <a:chOff x="171451" y="800785"/>
            <a:chExt cx="9819854"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5" name="Group 14">
            <a:extLst>
              <a:ext uri="{FF2B5EF4-FFF2-40B4-BE49-F238E27FC236}">
                <a16:creationId xmlns:a16="http://schemas.microsoft.com/office/drawing/2014/main" id="{94C3A2CC-B5C1-44EF-A991-634907022558}"/>
              </a:ext>
            </a:extLst>
          </p:cNvPr>
          <p:cNvGrpSpPr/>
          <p:nvPr/>
        </p:nvGrpSpPr>
        <p:grpSpPr>
          <a:xfrm>
            <a:off x="-1581105" y="-1620000"/>
            <a:ext cx="3320396" cy="3240000"/>
            <a:chOff x="-1731407" y="-1772400"/>
            <a:chExt cx="3320396" cy="3240000"/>
          </a:xfrm>
        </p:grpSpPr>
        <p:sp>
          <p:nvSpPr>
            <p:cNvPr id="16" name="Oval 15">
              <a:extLst>
                <a:ext uri="{FF2B5EF4-FFF2-40B4-BE49-F238E27FC236}">
                  <a16:creationId xmlns:a16="http://schemas.microsoft.com/office/drawing/2014/main" id="{31D2D3E0-DD65-49A9-8B9A-AE3D63487EB7}"/>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7" name="TextBox 16">
              <a:extLst>
                <a:ext uri="{FF2B5EF4-FFF2-40B4-BE49-F238E27FC236}">
                  <a16:creationId xmlns:a16="http://schemas.microsoft.com/office/drawing/2014/main" id="{569D1D79-F43D-437D-8EF8-82EAD1F8556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sp>
        <p:nvSpPr>
          <p:cNvPr id="11" name="TextBox 10">
            <a:extLst>
              <a:ext uri="{FF2B5EF4-FFF2-40B4-BE49-F238E27FC236}">
                <a16:creationId xmlns:a16="http://schemas.microsoft.com/office/drawing/2014/main" id="{3558A598-ABD8-4873-B184-3E7BB75EF499}"/>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1. La Méthode </a:t>
            </a:r>
            <a:r>
              <a:rPr lang="fr-FR" sz="3200" dirty="0" err="1">
                <a:latin typeface="Bahnschrift" panose="020B0502040204020203" pitchFamily="34" charset="0"/>
                <a:cs typeface="Aharoni" panose="02010803020104030203" pitchFamily="2" charset="-79"/>
              </a:rPr>
              <a:t>updateOne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3" name="Group 2">
            <a:extLst>
              <a:ext uri="{FF2B5EF4-FFF2-40B4-BE49-F238E27FC236}">
                <a16:creationId xmlns:a16="http://schemas.microsoft.com/office/drawing/2014/main" id="{342AB4CF-BC25-4FA7-B800-CBD8DDB23AF1}"/>
              </a:ext>
            </a:extLst>
          </p:cNvPr>
          <p:cNvGrpSpPr/>
          <p:nvPr/>
        </p:nvGrpSpPr>
        <p:grpSpPr>
          <a:xfrm>
            <a:off x="926960" y="2241662"/>
            <a:ext cx="2445977" cy="2438740"/>
            <a:chOff x="926960" y="2241662"/>
            <a:chExt cx="2445977" cy="2438740"/>
          </a:xfrm>
        </p:grpSpPr>
        <p:grpSp>
          <p:nvGrpSpPr>
            <p:cNvPr id="13" name="Group 12">
              <a:extLst>
                <a:ext uri="{FF2B5EF4-FFF2-40B4-BE49-F238E27FC236}">
                  <a16:creationId xmlns:a16="http://schemas.microsoft.com/office/drawing/2014/main" id="{FDCA5756-BAEA-466B-AB86-1AB096FAA66A}"/>
                </a:ext>
              </a:extLst>
            </p:cNvPr>
            <p:cNvGrpSpPr/>
            <p:nvPr/>
          </p:nvGrpSpPr>
          <p:grpSpPr>
            <a:xfrm>
              <a:off x="926960" y="2241662"/>
              <a:ext cx="2445977" cy="2438740"/>
              <a:chOff x="926960" y="2241662"/>
              <a:chExt cx="2445977" cy="2438740"/>
            </a:xfrm>
          </p:grpSpPr>
          <p:pic>
            <p:nvPicPr>
              <p:cNvPr id="18" name="Picture 17">
                <a:extLst>
                  <a:ext uri="{FF2B5EF4-FFF2-40B4-BE49-F238E27FC236}">
                    <a16:creationId xmlns:a16="http://schemas.microsoft.com/office/drawing/2014/main" id="{CD612037-E911-4F37-8D2C-9B45981370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19" name="Oval 18">
                <a:extLst>
                  <a:ext uri="{FF2B5EF4-FFF2-40B4-BE49-F238E27FC236}">
                    <a16:creationId xmlns:a16="http://schemas.microsoft.com/office/drawing/2014/main" id="{74258CAD-561E-4FA5-B7FE-B5C151AA22A3}"/>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5" name="Graphic 4">
              <a:extLst>
                <a:ext uri="{FF2B5EF4-FFF2-40B4-BE49-F238E27FC236}">
                  <a16:creationId xmlns:a16="http://schemas.microsoft.com/office/drawing/2014/main" id="{01728018-B8F1-4FEE-A453-CDE49F0538C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405059" y="3640126"/>
              <a:ext cx="689127" cy="792174"/>
            </a:xfrm>
            <a:prstGeom prst="rect">
              <a:avLst/>
            </a:prstGeom>
          </p:spPr>
        </p:pic>
      </p:grpSp>
      <p:grpSp>
        <p:nvGrpSpPr>
          <p:cNvPr id="2" name="Group 1">
            <a:extLst>
              <a:ext uri="{FF2B5EF4-FFF2-40B4-BE49-F238E27FC236}">
                <a16:creationId xmlns:a16="http://schemas.microsoft.com/office/drawing/2014/main" id="{BE096BAB-2050-46FD-BD7D-16406FD2C659}"/>
              </a:ext>
            </a:extLst>
          </p:cNvPr>
          <p:cNvGrpSpPr/>
          <p:nvPr/>
        </p:nvGrpSpPr>
        <p:grpSpPr>
          <a:xfrm>
            <a:off x="4337546" y="1620003"/>
            <a:ext cx="7329372" cy="5092387"/>
            <a:chOff x="4337546" y="1620003"/>
            <a:chExt cx="7329372" cy="5092387"/>
          </a:xfrm>
        </p:grpSpPr>
        <p:grpSp>
          <p:nvGrpSpPr>
            <p:cNvPr id="20" name="Group 19">
              <a:extLst>
                <a:ext uri="{FF2B5EF4-FFF2-40B4-BE49-F238E27FC236}">
                  <a16:creationId xmlns:a16="http://schemas.microsoft.com/office/drawing/2014/main" id="{9D9F189A-AC5D-4639-B093-2A5980DF63E7}"/>
                </a:ext>
              </a:extLst>
            </p:cNvPr>
            <p:cNvGrpSpPr/>
            <p:nvPr/>
          </p:nvGrpSpPr>
          <p:grpSpPr>
            <a:xfrm>
              <a:off x="4337546" y="1620003"/>
              <a:ext cx="7329372" cy="5092387"/>
              <a:chOff x="4203200" y="1945509"/>
              <a:chExt cx="5776201" cy="4271735"/>
            </a:xfrm>
          </p:grpSpPr>
          <p:sp>
            <p:nvSpPr>
              <p:cNvPr id="22" name="Rectangle: Rounded Corners 21">
                <a:extLst>
                  <a:ext uri="{FF2B5EF4-FFF2-40B4-BE49-F238E27FC236}">
                    <a16:creationId xmlns:a16="http://schemas.microsoft.com/office/drawing/2014/main" id="{ACFE6D58-6FF8-4AB5-9A9F-0A1E3EBB382C}"/>
                  </a:ext>
                </a:extLst>
              </p:cNvPr>
              <p:cNvSpPr/>
              <p:nvPr/>
            </p:nvSpPr>
            <p:spPr>
              <a:xfrm rot="5400000">
                <a:off x="4970265" y="1178444"/>
                <a:ext cx="4242072"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A9547902-49B6-402E-A73C-A581E5A5DF21}"/>
                  </a:ext>
                </a:extLst>
              </p:cNvPr>
              <p:cNvSpPr txBox="1"/>
              <p:nvPr/>
            </p:nvSpPr>
            <p:spPr>
              <a:xfrm>
                <a:off x="4387758" y="1957315"/>
                <a:ext cx="5315576" cy="4259929"/>
              </a:xfrm>
              <a:prstGeom prst="rect">
                <a:avLst/>
              </a:prstGeom>
              <a:noFill/>
            </p:spPr>
            <p:txBody>
              <a:bodyPr wrap="square" rtlCol="0">
                <a:spAutoFit/>
              </a:bodyPr>
              <a:lstStyle/>
              <a:p>
                <a:pPr>
                  <a:buNone/>
                </a:pPr>
                <a:r>
                  <a:rPr lang="fr-FR" b="1" dirty="0"/>
                  <a:t>✅ Définition</a:t>
                </a:r>
              </a:p>
              <a:p>
                <a:pPr lvl="1"/>
                <a:r>
                  <a:rPr lang="fr-FR" b="1" dirty="0">
                    <a:solidFill>
                      <a:schemeClr val="bg1"/>
                    </a:solidFill>
                  </a:rPr>
                  <a:t>Modifie seul le premier document correspondant aux critères de recherche.</a:t>
                </a:r>
                <a:endParaRPr lang="fr-FR" b="1" dirty="0"/>
              </a:p>
              <a:p>
                <a:pPr>
                  <a:buNone/>
                </a:pPr>
                <a:r>
                  <a:rPr lang="fr-FR" b="1" dirty="0"/>
                  <a:t>🛠 Syntaxe</a:t>
                </a:r>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r>
                  <a:rPr lang="fr-FR" b="1" dirty="0"/>
                  <a:t>📌 Exemple</a:t>
                </a:r>
              </a:p>
              <a:p>
                <a:pPr lvl="1"/>
                <a:r>
                  <a:rPr lang="fr-FR" b="1" dirty="0">
                    <a:solidFill>
                      <a:schemeClr val="bg1"/>
                    </a:solidFill>
                  </a:rPr>
                  <a:t>Met à jour l’âge et la ville du premier utilisateur nommé "Dupont".</a:t>
                </a:r>
              </a:p>
              <a:p>
                <a:pPr>
                  <a:buNone/>
                </a:pPr>
                <a:endParaRPr lang="fr-FR" b="1" dirty="0"/>
              </a:p>
              <a:p>
                <a:pPr>
                  <a:buNone/>
                </a:pPr>
                <a:endParaRPr lang="fr-FR" b="1" dirty="0"/>
              </a:p>
              <a:p>
                <a:pPr>
                  <a:buNone/>
                </a:pPr>
                <a:endParaRPr lang="fr-FR" b="1" dirty="0"/>
              </a:p>
              <a:p>
                <a:pPr>
                  <a:buNone/>
                </a:pPr>
                <a:endParaRPr lang="fr-FR" b="1" dirty="0"/>
              </a:p>
              <a:p>
                <a:pPr lvl="1"/>
                <a:r>
                  <a:rPr lang="fr-FR" b="1" dirty="0">
                    <a:solidFill>
                      <a:schemeClr val="bg1"/>
                    </a:solidFill>
                  </a:rPr>
                  <a:t>👉 Seul le premier document trouvé avec nom: "Dupont" sera modifié.</a:t>
                </a:r>
                <a:endParaRPr lang="fr-FR" dirty="0">
                  <a:solidFill>
                    <a:schemeClr val="bg1"/>
                  </a:solidFill>
                </a:endParaRPr>
              </a:p>
            </p:txBody>
          </p:sp>
        </p:grpSp>
        <p:pic>
          <p:nvPicPr>
            <p:cNvPr id="7" name="Picture 6">
              <a:extLst>
                <a:ext uri="{FF2B5EF4-FFF2-40B4-BE49-F238E27FC236}">
                  <a16:creationId xmlns:a16="http://schemas.microsoft.com/office/drawing/2014/main" id="{777B5013-1F14-4620-B21B-31D7D76F0433}"/>
                </a:ext>
              </a:extLst>
            </p:cNvPr>
            <p:cNvPicPr>
              <a:picLocks noChangeAspect="1"/>
            </p:cNvPicPr>
            <p:nvPr/>
          </p:nvPicPr>
          <p:blipFill>
            <a:blip r:embed="rId6"/>
            <a:stretch>
              <a:fillRect/>
            </a:stretch>
          </p:blipFill>
          <p:spPr>
            <a:xfrm>
              <a:off x="5180385" y="2880980"/>
              <a:ext cx="5052187" cy="11682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8">
              <a:extLst>
                <a:ext uri="{FF2B5EF4-FFF2-40B4-BE49-F238E27FC236}">
                  <a16:creationId xmlns:a16="http://schemas.microsoft.com/office/drawing/2014/main" id="{1C1864CB-4CE9-4617-A413-82AC666F0121}"/>
                </a:ext>
              </a:extLst>
            </p:cNvPr>
            <p:cNvPicPr>
              <a:picLocks noChangeAspect="1"/>
            </p:cNvPicPr>
            <p:nvPr/>
          </p:nvPicPr>
          <p:blipFill>
            <a:blip r:embed="rId7"/>
            <a:stretch>
              <a:fillRect/>
            </a:stretch>
          </p:blipFill>
          <p:spPr>
            <a:xfrm>
              <a:off x="5180385" y="4992806"/>
              <a:ext cx="3442317" cy="9726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1" name="Group 20">
            <a:extLst>
              <a:ext uri="{FF2B5EF4-FFF2-40B4-BE49-F238E27FC236}">
                <a16:creationId xmlns:a16="http://schemas.microsoft.com/office/drawing/2014/main" id="{9651BEB7-CC1B-4901-B0AC-6754863BDF66}"/>
              </a:ext>
            </a:extLst>
          </p:cNvPr>
          <p:cNvGrpSpPr/>
          <p:nvPr/>
        </p:nvGrpSpPr>
        <p:grpSpPr>
          <a:xfrm>
            <a:off x="1086318" y="14613580"/>
            <a:ext cx="7695004" cy="3833701"/>
            <a:chOff x="1086318" y="1421145"/>
            <a:chExt cx="7695004" cy="3833701"/>
          </a:xfrm>
        </p:grpSpPr>
        <p:sp>
          <p:nvSpPr>
            <p:cNvPr id="24" name="Freeform 2">
              <a:extLst>
                <a:ext uri="{FF2B5EF4-FFF2-40B4-BE49-F238E27FC236}">
                  <a16:creationId xmlns:a16="http://schemas.microsoft.com/office/drawing/2014/main" id="{96F7C9C5-F86B-4DBF-832F-699EBE821CF5}"/>
                </a:ext>
              </a:extLst>
            </p:cNvPr>
            <p:cNvSpPr/>
            <p:nvPr/>
          </p:nvSpPr>
          <p:spPr>
            <a:xfrm>
              <a:off x="1086318" y="1421145"/>
              <a:ext cx="7695004" cy="3833701"/>
            </a:xfrm>
            <a:custGeom>
              <a:avLst/>
              <a:gdLst/>
              <a:ahLst/>
              <a:cxnLst/>
              <a:rect l="l" t="t" r="r" b="b"/>
              <a:pathLst>
                <a:path w="7695004" h="3833701">
                  <a:moveTo>
                    <a:pt x="0" y="0"/>
                  </a:moveTo>
                  <a:lnTo>
                    <a:pt x="7695004" y="0"/>
                  </a:lnTo>
                  <a:lnTo>
                    <a:pt x="7695004" y="3833700"/>
                  </a:lnTo>
                  <a:lnTo>
                    <a:pt x="0" y="3833700"/>
                  </a:lnTo>
                  <a:lnTo>
                    <a:pt x="0" y="0"/>
                  </a:lnTo>
                  <a:close/>
                </a:path>
              </a:pathLst>
            </a:custGeom>
            <a:blipFill>
              <a:blip r:embed="rId8"/>
              <a:stretch>
                <a:fillRect l="-1674"/>
              </a:stretch>
            </a:blipFill>
          </p:spPr>
          <p:txBody>
            <a:bodyPr/>
            <a:lstStyle/>
            <a:p>
              <a:endParaRPr lang="fr-MA" dirty="0"/>
            </a:p>
          </p:txBody>
        </p:sp>
        <p:sp>
          <p:nvSpPr>
            <p:cNvPr id="25" name="Rectangle 24">
              <a:extLst>
                <a:ext uri="{FF2B5EF4-FFF2-40B4-BE49-F238E27FC236}">
                  <a16:creationId xmlns:a16="http://schemas.microsoft.com/office/drawing/2014/main" id="{CA0184B7-3710-4F83-894B-345CA636DD49}"/>
                </a:ext>
              </a:extLst>
            </p:cNvPr>
            <p:cNvSpPr/>
            <p:nvPr/>
          </p:nvSpPr>
          <p:spPr>
            <a:xfrm>
              <a:off x="4078514" y="2699657"/>
              <a:ext cx="4644572" cy="21190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grpSp>
        <p:nvGrpSpPr>
          <p:cNvPr id="26" name="Group 25">
            <a:extLst>
              <a:ext uri="{FF2B5EF4-FFF2-40B4-BE49-F238E27FC236}">
                <a16:creationId xmlns:a16="http://schemas.microsoft.com/office/drawing/2014/main" id="{EFF3933F-F3D7-4B2D-942E-713C428FC012}"/>
              </a:ext>
            </a:extLst>
          </p:cNvPr>
          <p:cNvGrpSpPr/>
          <p:nvPr/>
        </p:nvGrpSpPr>
        <p:grpSpPr>
          <a:xfrm>
            <a:off x="4229100" y="18730597"/>
            <a:ext cx="7067082" cy="3290403"/>
            <a:chOff x="4229100" y="2109162"/>
            <a:chExt cx="7067082" cy="3290403"/>
          </a:xfrm>
        </p:grpSpPr>
        <p:sp>
          <p:nvSpPr>
            <p:cNvPr id="27" name="Rectangle: Rounded Corners 26">
              <a:extLst>
                <a:ext uri="{FF2B5EF4-FFF2-40B4-BE49-F238E27FC236}">
                  <a16:creationId xmlns:a16="http://schemas.microsoft.com/office/drawing/2014/main" id="{EF2DD1EC-68BB-4718-9628-51E1537ADAB2}"/>
                </a:ext>
              </a:extLst>
            </p:cNvPr>
            <p:cNvSpPr/>
            <p:nvPr/>
          </p:nvSpPr>
          <p:spPr>
            <a:xfrm>
              <a:off x="4229100" y="2109162"/>
              <a:ext cx="7067082" cy="3290403"/>
            </a:xfrm>
            <a:prstGeom prst="roundRect">
              <a:avLst/>
            </a:prstGeom>
            <a:solidFill>
              <a:srgbClr val="FCE6E0"/>
            </a:solidFill>
            <a:ln w="38100">
              <a:solidFill>
                <a:srgbClr val="EE5A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8" name="TextBox 27">
              <a:extLst>
                <a:ext uri="{FF2B5EF4-FFF2-40B4-BE49-F238E27FC236}">
                  <a16:creationId xmlns:a16="http://schemas.microsoft.com/office/drawing/2014/main" id="{C4E8E2AA-7F09-4275-8C95-A8077C1FBC66}"/>
                </a:ext>
              </a:extLst>
            </p:cNvPr>
            <p:cNvSpPr txBox="1"/>
            <p:nvPr/>
          </p:nvSpPr>
          <p:spPr>
            <a:xfrm>
              <a:off x="4495800" y="2343150"/>
              <a:ext cx="6800382" cy="2862322"/>
            </a:xfrm>
            <a:prstGeom prst="rect">
              <a:avLst/>
            </a:prstGeom>
            <a:noFill/>
          </p:spPr>
          <p:txBody>
            <a:bodyPr wrap="square" rtlCol="0">
              <a:spAutoFit/>
            </a:bodyPr>
            <a:lstStyle/>
            <a:p>
              <a:r>
                <a:rPr lang="fr-FR" b="1" dirty="0">
                  <a:solidFill>
                    <a:srgbClr val="EE5A25"/>
                  </a:solidFill>
                </a:rPr>
                <a:t>Opérations de Mise à Jour de Base</a:t>
              </a:r>
            </a:p>
            <a:p>
              <a:endParaRPr lang="fr-FR" b="1" dirty="0">
                <a:solidFill>
                  <a:srgbClr val="EE5A25"/>
                </a:solidFill>
              </a:endParaRPr>
            </a:p>
            <a:p>
              <a:r>
                <a:rPr lang="fr-FR" dirty="0"/>
                <a:t>MongoDB propose plusieurs méthodes pour modifier des documents :</a:t>
              </a:r>
            </a:p>
            <a:p>
              <a:endParaRPr lang="fr-FR" dirty="0"/>
            </a:p>
            <a:p>
              <a:r>
                <a:rPr lang="fr-FR" b="1" dirty="0" err="1"/>
                <a:t>updateOne</a:t>
              </a:r>
              <a:r>
                <a:rPr lang="fr-FR" b="1" dirty="0"/>
                <a:t>() → </a:t>
              </a:r>
              <a:r>
                <a:rPr lang="fr-FR" dirty="0"/>
                <a:t>Met à jour </a:t>
              </a:r>
              <a:r>
                <a:rPr lang="fr-FR" b="1" dirty="0"/>
                <a:t>un seul </a:t>
              </a:r>
              <a:r>
                <a:rPr lang="fr-FR" dirty="0"/>
                <a:t>document.</a:t>
              </a:r>
            </a:p>
            <a:p>
              <a:r>
                <a:rPr lang="fr-FR" b="1" dirty="0" err="1"/>
                <a:t>updateMany</a:t>
              </a:r>
              <a:r>
                <a:rPr lang="fr-FR" b="1" dirty="0"/>
                <a:t>() → </a:t>
              </a:r>
              <a:r>
                <a:rPr lang="fr-FR" dirty="0"/>
                <a:t>Met à jour </a:t>
              </a:r>
              <a:r>
                <a:rPr lang="fr-FR" b="1" dirty="0"/>
                <a:t>plusieurs</a:t>
              </a:r>
              <a:r>
                <a:rPr lang="fr-FR" dirty="0"/>
                <a:t> documents correspondant au filtre.</a:t>
              </a:r>
            </a:p>
            <a:p>
              <a:r>
                <a:rPr lang="fr-FR" b="1" dirty="0" err="1"/>
                <a:t>replaceOne</a:t>
              </a:r>
              <a:r>
                <a:rPr lang="fr-FR" b="1" dirty="0"/>
                <a:t>() → Remplace</a:t>
              </a:r>
              <a:r>
                <a:rPr lang="fr-FR" dirty="0"/>
                <a:t> entièrement un document existant.</a:t>
              </a:r>
            </a:p>
            <a:p>
              <a:r>
                <a:rPr lang="fr-FR" b="1" dirty="0" err="1"/>
                <a:t>findOneAndUpdate</a:t>
              </a:r>
              <a:r>
                <a:rPr lang="fr-FR" b="1" dirty="0"/>
                <a:t>() → Trouve</a:t>
              </a:r>
              <a:r>
                <a:rPr lang="fr-FR" dirty="0"/>
                <a:t> un document, </a:t>
              </a:r>
              <a:r>
                <a:rPr lang="fr-FR" b="1" dirty="0"/>
                <a:t>le</a:t>
              </a:r>
              <a:r>
                <a:rPr lang="fr-FR" dirty="0"/>
                <a:t> </a:t>
              </a:r>
              <a:r>
                <a:rPr lang="fr-FR" b="1" dirty="0"/>
                <a:t>met à jour </a:t>
              </a:r>
              <a:r>
                <a:rPr lang="fr-FR" dirty="0"/>
                <a:t>et retourne l'ancien ou le nouveau document.</a:t>
              </a:r>
              <a:endParaRPr lang="fr-MA" dirty="0"/>
            </a:p>
          </p:txBody>
        </p:sp>
      </p:grpSp>
      <p:sp>
        <p:nvSpPr>
          <p:cNvPr id="32" name="TextBox 31">
            <a:extLst>
              <a:ext uri="{FF2B5EF4-FFF2-40B4-BE49-F238E27FC236}">
                <a16:creationId xmlns:a16="http://schemas.microsoft.com/office/drawing/2014/main" id="{AFB4131F-04C4-4A1B-88D0-35057B844412}"/>
              </a:ext>
            </a:extLst>
          </p:cNvPr>
          <p:cNvSpPr txBox="1"/>
          <p:nvPr/>
        </p:nvSpPr>
        <p:spPr>
          <a:xfrm>
            <a:off x="-13998" y="8161030"/>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2. La Méthode </a:t>
            </a:r>
            <a:r>
              <a:rPr lang="fr-FR" sz="3200" dirty="0" err="1">
                <a:latin typeface="Bahnschrift" panose="020B0502040204020203" pitchFamily="34" charset="0"/>
                <a:cs typeface="Aharoni" panose="02010803020104030203" pitchFamily="2" charset="-79"/>
              </a:rPr>
              <a:t>updateMany</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33" name="Group 32">
            <a:extLst>
              <a:ext uri="{FF2B5EF4-FFF2-40B4-BE49-F238E27FC236}">
                <a16:creationId xmlns:a16="http://schemas.microsoft.com/office/drawing/2014/main" id="{6DEC80D0-844D-4B77-8EDA-4ABBD93E9D2C}"/>
              </a:ext>
            </a:extLst>
          </p:cNvPr>
          <p:cNvGrpSpPr/>
          <p:nvPr/>
        </p:nvGrpSpPr>
        <p:grpSpPr>
          <a:xfrm>
            <a:off x="13511051" y="1620003"/>
            <a:ext cx="7329373" cy="5057026"/>
            <a:chOff x="4337546" y="1620003"/>
            <a:chExt cx="7329373" cy="5057026"/>
          </a:xfrm>
        </p:grpSpPr>
        <p:grpSp>
          <p:nvGrpSpPr>
            <p:cNvPr id="34" name="Group 33">
              <a:extLst>
                <a:ext uri="{FF2B5EF4-FFF2-40B4-BE49-F238E27FC236}">
                  <a16:creationId xmlns:a16="http://schemas.microsoft.com/office/drawing/2014/main" id="{E42798C6-867A-4860-AE95-F19549C24824}"/>
                </a:ext>
              </a:extLst>
            </p:cNvPr>
            <p:cNvGrpSpPr/>
            <p:nvPr/>
          </p:nvGrpSpPr>
          <p:grpSpPr>
            <a:xfrm>
              <a:off x="4337546" y="1620003"/>
              <a:ext cx="7329373" cy="5057026"/>
              <a:chOff x="4203200" y="1945509"/>
              <a:chExt cx="5776202" cy="4242072"/>
            </a:xfrm>
          </p:grpSpPr>
          <p:sp>
            <p:nvSpPr>
              <p:cNvPr id="39" name="Rectangle: Rounded Corners 38">
                <a:extLst>
                  <a:ext uri="{FF2B5EF4-FFF2-40B4-BE49-F238E27FC236}">
                    <a16:creationId xmlns:a16="http://schemas.microsoft.com/office/drawing/2014/main" id="{DFD24FAF-9655-4584-BF0F-75223CCA9BB1}"/>
                  </a:ext>
                </a:extLst>
              </p:cNvPr>
              <p:cNvSpPr/>
              <p:nvPr/>
            </p:nvSpPr>
            <p:spPr>
              <a:xfrm rot="5400000">
                <a:off x="4970265" y="1178444"/>
                <a:ext cx="4242072"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TextBox 39">
                <a:extLst>
                  <a:ext uri="{FF2B5EF4-FFF2-40B4-BE49-F238E27FC236}">
                    <a16:creationId xmlns:a16="http://schemas.microsoft.com/office/drawing/2014/main" id="{38AB240D-110A-488E-83D5-BF216C2525CC}"/>
                  </a:ext>
                </a:extLst>
              </p:cNvPr>
              <p:cNvSpPr txBox="1"/>
              <p:nvPr/>
            </p:nvSpPr>
            <p:spPr>
              <a:xfrm>
                <a:off x="4387758" y="1957315"/>
                <a:ext cx="5591644" cy="4027569"/>
              </a:xfrm>
              <a:prstGeom prst="rect">
                <a:avLst/>
              </a:prstGeom>
              <a:noFill/>
            </p:spPr>
            <p:txBody>
              <a:bodyPr wrap="square" rtlCol="0">
                <a:spAutoFit/>
              </a:bodyPr>
              <a:lstStyle/>
              <a:p>
                <a:pPr>
                  <a:buNone/>
                </a:pPr>
                <a:r>
                  <a:rPr lang="fr-FR" b="1" dirty="0"/>
                  <a:t>✅ Définition</a:t>
                </a:r>
              </a:p>
              <a:p>
                <a:pPr lvl="1"/>
                <a:r>
                  <a:rPr lang="fr-FR" b="1" dirty="0">
                    <a:solidFill>
                      <a:schemeClr val="bg1"/>
                    </a:solidFill>
                  </a:rPr>
                  <a:t>Applique la mise à jour à tous les documents correspondant au filtre.</a:t>
                </a:r>
              </a:p>
              <a:p>
                <a:pPr>
                  <a:buNone/>
                </a:pPr>
                <a:r>
                  <a:rPr lang="fr-FR" b="1" dirty="0"/>
                  <a:t>🛠 Syntaxe</a:t>
                </a:r>
              </a:p>
              <a:p>
                <a:pPr>
                  <a:buNone/>
                </a:pPr>
                <a:endParaRPr lang="fr-FR" b="1" dirty="0"/>
              </a:p>
              <a:p>
                <a:pPr>
                  <a:buNone/>
                </a:pPr>
                <a:endParaRPr lang="fr-FR" b="1" dirty="0"/>
              </a:p>
              <a:p>
                <a:pPr>
                  <a:buNone/>
                </a:pPr>
                <a:endParaRPr lang="fr-FR" b="1" dirty="0"/>
              </a:p>
              <a:p>
                <a:pPr>
                  <a:buNone/>
                </a:pPr>
                <a:endParaRPr lang="fr-FR" b="1" dirty="0"/>
              </a:p>
              <a:p>
                <a:pPr>
                  <a:buNone/>
                </a:pPr>
                <a:r>
                  <a:rPr lang="fr-FR" b="1" dirty="0"/>
                  <a:t>📌 Exemple</a:t>
                </a:r>
              </a:p>
              <a:p>
                <a:pPr lvl="1"/>
                <a:r>
                  <a:rPr lang="fr-FR" b="1" dirty="0">
                    <a:solidFill>
                      <a:schemeClr val="bg1"/>
                    </a:solidFill>
                  </a:rPr>
                  <a:t>Met à jour la nationalité en « Marocaine" pour tous les utilisateurs dont le pays est « Maroc".</a:t>
                </a:r>
              </a:p>
              <a:p>
                <a:pPr>
                  <a:buNone/>
                </a:pPr>
                <a:endParaRPr lang="fr-FR" b="1" dirty="0"/>
              </a:p>
              <a:p>
                <a:pPr>
                  <a:buNone/>
                </a:pPr>
                <a:endParaRPr lang="fr-FR" b="1" dirty="0"/>
              </a:p>
              <a:p>
                <a:pPr>
                  <a:buNone/>
                </a:pPr>
                <a:endParaRPr lang="fr-FR" b="1" dirty="0"/>
              </a:p>
              <a:p>
                <a:pPr>
                  <a:buNone/>
                </a:pPr>
                <a:endParaRPr lang="fr-FR" b="1" dirty="0"/>
              </a:p>
              <a:p>
                <a:pPr>
                  <a:buNone/>
                </a:pPr>
                <a:r>
                  <a:rPr lang="fr-FR" b="1" dirty="0">
                    <a:solidFill>
                      <a:schemeClr val="bg1"/>
                    </a:solidFill>
                  </a:rPr>
                  <a:t>👉 Si 50 documents correspondent, les 50 seront mis à jour en une seule opération.</a:t>
                </a:r>
              </a:p>
            </p:txBody>
          </p:sp>
        </p:grpSp>
        <p:pic>
          <p:nvPicPr>
            <p:cNvPr id="37" name="Picture 36">
              <a:extLst>
                <a:ext uri="{FF2B5EF4-FFF2-40B4-BE49-F238E27FC236}">
                  <a16:creationId xmlns:a16="http://schemas.microsoft.com/office/drawing/2014/main" id="{468CE754-3DE5-45BA-9AA9-6E6A1561119B}"/>
                </a:ext>
              </a:extLst>
            </p:cNvPr>
            <p:cNvPicPr>
              <a:picLocks noChangeAspect="1"/>
            </p:cNvPicPr>
            <p:nvPr/>
          </p:nvPicPr>
          <p:blipFill>
            <a:blip r:embed="rId9"/>
            <a:stretch>
              <a:fillRect/>
            </a:stretch>
          </p:blipFill>
          <p:spPr>
            <a:xfrm>
              <a:off x="5556966" y="2859339"/>
              <a:ext cx="4522097" cy="8617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8" name="Picture 37">
              <a:extLst>
                <a:ext uri="{FF2B5EF4-FFF2-40B4-BE49-F238E27FC236}">
                  <a16:creationId xmlns:a16="http://schemas.microsoft.com/office/drawing/2014/main" id="{90628B3D-EE75-41AD-B624-7B0244603456}"/>
                </a:ext>
              </a:extLst>
            </p:cNvPr>
            <p:cNvPicPr>
              <a:picLocks noChangeAspect="1"/>
            </p:cNvPicPr>
            <p:nvPr/>
          </p:nvPicPr>
          <p:blipFill>
            <a:blip r:embed="rId10"/>
            <a:stretch>
              <a:fillRect/>
            </a:stretch>
          </p:blipFill>
          <p:spPr>
            <a:xfrm>
              <a:off x="5556966" y="4785836"/>
              <a:ext cx="3272709" cy="9129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25611957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832854" y="354477"/>
            <a:ext cx="4526292" cy="777230"/>
            <a:chOff x="171451" y="800785"/>
            <a:chExt cx="9819854"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5" name="Group 14">
            <a:extLst>
              <a:ext uri="{FF2B5EF4-FFF2-40B4-BE49-F238E27FC236}">
                <a16:creationId xmlns:a16="http://schemas.microsoft.com/office/drawing/2014/main" id="{94C3A2CC-B5C1-44EF-A991-634907022558}"/>
              </a:ext>
            </a:extLst>
          </p:cNvPr>
          <p:cNvGrpSpPr/>
          <p:nvPr/>
        </p:nvGrpSpPr>
        <p:grpSpPr>
          <a:xfrm>
            <a:off x="-1581105" y="-1620000"/>
            <a:ext cx="3320396" cy="3240000"/>
            <a:chOff x="-1731407" y="-1772400"/>
            <a:chExt cx="3320396" cy="3240000"/>
          </a:xfrm>
        </p:grpSpPr>
        <p:sp>
          <p:nvSpPr>
            <p:cNvPr id="16" name="Oval 15">
              <a:extLst>
                <a:ext uri="{FF2B5EF4-FFF2-40B4-BE49-F238E27FC236}">
                  <a16:creationId xmlns:a16="http://schemas.microsoft.com/office/drawing/2014/main" id="{31D2D3E0-DD65-49A9-8B9A-AE3D63487EB7}"/>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7" name="TextBox 16">
              <a:extLst>
                <a:ext uri="{FF2B5EF4-FFF2-40B4-BE49-F238E27FC236}">
                  <a16:creationId xmlns:a16="http://schemas.microsoft.com/office/drawing/2014/main" id="{569D1D79-F43D-437D-8EF8-82EAD1F8556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sp>
        <p:nvSpPr>
          <p:cNvPr id="11" name="TextBox 10">
            <a:extLst>
              <a:ext uri="{FF2B5EF4-FFF2-40B4-BE49-F238E27FC236}">
                <a16:creationId xmlns:a16="http://schemas.microsoft.com/office/drawing/2014/main" id="{3558A598-ABD8-4873-B184-3E7BB75EF499}"/>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2. La Méthode </a:t>
            </a:r>
            <a:r>
              <a:rPr lang="fr-FR" sz="3200" dirty="0" err="1">
                <a:latin typeface="Bahnschrift" panose="020B0502040204020203" pitchFamily="34" charset="0"/>
                <a:cs typeface="Aharoni" panose="02010803020104030203" pitchFamily="2" charset="-79"/>
              </a:rPr>
              <a:t>updateMany</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29677038-2BB3-4625-BA8C-A3AE51F2C89C}"/>
              </a:ext>
            </a:extLst>
          </p:cNvPr>
          <p:cNvGrpSpPr/>
          <p:nvPr/>
        </p:nvGrpSpPr>
        <p:grpSpPr>
          <a:xfrm>
            <a:off x="926960" y="2241662"/>
            <a:ext cx="2445977" cy="2438740"/>
            <a:chOff x="926960" y="2241662"/>
            <a:chExt cx="2445977" cy="2438740"/>
          </a:xfrm>
        </p:grpSpPr>
        <p:grpSp>
          <p:nvGrpSpPr>
            <p:cNvPr id="13" name="Group 12">
              <a:extLst>
                <a:ext uri="{FF2B5EF4-FFF2-40B4-BE49-F238E27FC236}">
                  <a16:creationId xmlns:a16="http://schemas.microsoft.com/office/drawing/2014/main" id="{FDCA5756-BAEA-466B-AB86-1AB096FAA66A}"/>
                </a:ext>
              </a:extLst>
            </p:cNvPr>
            <p:cNvGrpSpPr/>
            <p:nvPr/>
          </p:nvGrpSpPr>
          <p:grpSpPr>
            <a:xfrm>
              <a:off x="926960" y="2241662"/>
              <a:ext cx="2445977" cy="2438740"/>
              <a:chOff x="926960" y="2241662"/>
              <a:chExt cx="2445977" cy="2438740"/>
            </a:xfrm>
          </p:grpSpPr>
          <p:pic>
            <p:nvPicPr>
              <p:cNvPr id="18" name="Picture 17">
                <a:extLst>
                  <a:ext uri="{FF2B5EF4-FFF2-40B4-BE49-F238E27FC236}">
                    <a16:creationId xmlns:a16="http://schemas.microsoft.com/office/drawing/2014/main" id="{CD612037-E911-4F37-8D2C-9B45981370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19" name="Oval 18">
                <a:extLst>
                  <a:ext uri="{FF2B5EF4-FFF2-40B4-BE49-F238E27FC236}">
                    <a16:creationId xmlns:a16="http://schemas.microsoft.com/office/drawing/2014/main" id="{74258CAD-561E-4FA5-B7FE-B5C151AA22A3}"/>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5" name="Graphic 4">
              <a:extLst>
                <a:ext uri="{FF2B5EF4-FFF2-40B4-BE49-F238E27FC236}">
                  <a16:creationId xmlns:a16="http://schemas.microsoft.com/office/drawing/2014/main" id="{01728018-B8F1-4FEE-A453-CDE49F0538C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405059" y="3640126"/>
              <a:ext cx="689127" cy="792174"/>
            </a:xfrm>
            <a:prstGeom prst="rect">
              <a:avLst/>
            </a:prstGeom>
          </p:spPr>
        </p:pic>
      </p:grpSp>
      <p:grpSp>
        <p:nvGrpSpPr>
          <p:cNvPr id="4" name="Group 3">
            <a:extLst>
              <a:ext uri="{FF2B5EF4-FFF2-40B4-BE49-F238E27FC236}">
                <a16:creationId xmlns:a16="http://schemas.microsoft.com/office/drawing/2014/main" id="{9EAF2C9F-7763-4DA0-8708-D49A3D4925D3}"/>
              </a:ext>
            </a:extLst>
          </p:cNvPr>
          <p:cNvGrpSpPr/>
          <p:nvPr/>
        </p:nvGrpSpPr>
        <p:grpSpPr>
          <a:xfrm>
            <a:off x="4337546" y="1620003"/>
            <a:ext cx="7329373" cy="5057026"/>
            <a:chOff x="4337546" y="1620003"/>
            <a:chExt cx="7329373" cy="5057026"/>
          </a:xfrm>
        </p:grpSpPr>
        <p:grpSp>
          <p:nvGrpSpPr>
            <p:cNvPr id="20" name="Group 19">
              <a:extLst>
                <a:ext uri="{FF2B5EF4-FFF2-40B4-BE49-F238E27FC236}">
                  <a16:creationId xmlns:a16="http://schemas.microsoft.com/office/drawing/2014/main" id="{9D9F189A-AC5D-4639-B093-2A5980DF63E7}"/>
                </a:ext>
              </a:extLst>
            </p:cNvPr>
            <p:cNvGrpSpPr/>
            <p:nvPr/>
          </p:nvGrpSpPr>
          <p:grpSpPr>
            <a:xfrm>
              <a:off x="4337546" y="1620003"/>
              <a:ext cx="7329373" cy="5057026"/>
              <a:chOff x="4203200" y="1945509"/>
              <a:chExt cx="5776202" cy="4242072"/>
            </a:xfrm>
          </p:grpSpPr>
          <p:sp>
            <p:nvSpPr>
              <p:cNvPr id="22" name="Rectangle: Rounded Corners 21">
                <a:extLst>
                  <a:ext uri="{FF2B5EF4-FFF2-40B4-BE49-F238E27FC236}">
                    <a16:creationId xmlns:a16="http://schemas.microsoft.com/office/drawing/2014/main" id="{ACFE6D58-6FF8-4AB5-9A9F-0A1E3EBB382C}"/>
                  </a:ext>
                </a:extLst>
              </p:cNvPr>
              <p:cNvSpPr/>
              <p:nvPr/>
            </p:nvSpPr>
            <p:spPr>
              <a:xfrm rot="5400000">
                <a:off x="4970265" y="1178444"/>
                <a:ext cx="4242072"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A9547902-49B6-402E-A73C-A581E5A5DF21}"/>
                  </a:ext>
                </a:extLst>
              </p:cNvPr>
              <p:cNvSpPr txBox="1"/>
              <p:nvPr/>
            </p:nvSpPr>
            <p:spPr>
              <a:xfrm>
                <a:off x="4387758" y="1957315"/>
                <a:ext cx="5591644" cy="4027569"/>
              </a:xfrm>
              <a:prstGeom prst="rect">
                <a:avLst/>
              </a:prstGeom>
              <a:noFill/>
            </p:spPr>
            <p:txBody>
              <a:bodyPr wrap="square" rtlCol="0">
                <a:spAutoFit/>
              </a:bodyPr>
              <a:lstStyle/>
              <a:p>
                <a:pPr>
                  <a:buNone/>
                </a:pPr>
                <a:r>
                  <a:rPr lang="fr-FR" b="1" dirty="0"/>
                  <a:t>✅ Définition</a:t>
                </a:r>
              </a:p>
              <a:p>
                <a:pPr lvl="1"/>
                <a:r>
                  <a:rPr lang="fr-FR" b="1" dirty="0">
                    <a:solidFill>
                      <a:schemeClr val="bg1"/>
                    </a:solidFill>
                  </a:rPr>
                  <a:t>Applique la mise à jour à tous les documents correspondant au filtre.</a:t>
                </a:r>
              </a:p>
              <a:p>
                <a:pPr>
                  <a:buNone/>
                </a:pPr>
                <a:r>
                  <a:rPr lang="fr-FR" b="1" dirty="0"/>
                  <a:t>🛠 Syntaxe</a:t>
                </a:r>
              </a:p>
              <a:p>
                <a:pPr>
                  <a:buNone/>
                </a:pPr>
                <a:endParaRPr lang="fr-FR" b="1" dirty="0"/>
              </a:p>
              <a:p>
                <a:pPr>
                  <a:buNone/>
                </a:pPr>
                <a:endParaRPr lang="fr-FR" b="1" dirty="0"/>
              </a:p>
              <a:p>
                <a:pPr>
                  <a:buNone/>
                </a:pPr>
                <a:endParaRPr lang="fr-FR" b="1" dirty="0"/>
              </a:p>
              <a:p>
                <a:pPr>
                  <a:buNone/>
                </a:pPr>
                <a:endParaRPr lang="fr-FR" b="1" dirty="0"/>
              </a:p>
              <a:p>
                <a:pPr>
                  <a:buNone/>
                </a:pPr>
                <a:r>
                  <a:rPr lang="fr-FR" b="1" dirty="0"/>
                  <a:t>📌 Exemple</a:t>
                </a:r>
              </a:p>
              <a:p>
                <a:pPr lvl="1"/>
                <a:r>
                  <a:rPr lang="fr-FR" b="1" dirty="0">
                    <a:solidFill>
                      <a:schemeClr val="bg1"/>
                    </a:solidFill>
                  </a:rPr>
                  <a:t>Met à jour la nationalité en « Marocaine" pour tous les utilisateurs dont le pays est « Maroc".</a:t>
                </a:r>
              </a:p>
              <a:p>
                <a:pPr>
                  <a:buNone/>
                </a:pPr>
                <a:endParaRPr lang="fr-FR" b="1" dirty="0"/>
              </a:p>
              <a:p>
                <a:pPr>
                  <a:buNone/>
                </a:pPr>
                <a:endParaRPr lang="fr-FR" b="1" dirty="0"/>
              </a:p>
              <a:p>
                <a:pPr>
                  <a:buNone/>
                </a:pPr>
                <a:endParaRPr lang="fr-FR" b="1" dirty="0"/>
              </a:p>
              <a:p>
                <a:pPr>
                  <a:buNone/>
                </a:pPr>
                <a:endParaRPr lang="fr-FR" b="1" dirty="0"/>
              </a:p>
              <a:p>
                <a:pPr>
                  <a:buNone/>
                </a:pPr>
                <a:r>
                  <a:rPr lang="fr-FR" b="1" dirty="0">
                    <a:solidFill>
                      <a:schemeClr val="bg1"/>
                    </a:solidFill>
                  </a:rPr>
                  <a:t>👉 Si 50 documents correspondent, les 50 seront mis à jour en une seule opération.</a:t>
                </a:r>
              </a:p>
            </p:txBody>
          </p:sp>
        </p:grpSp>
        <p:pic>
          <p:nvPicPr>
            <p:cNvPr id="3" name="Picture 2">
              <a:extLst>
                <a:ext uri="{FF2B5EF4-FFF2-40B4-BE49-F238E27FC236}">
                  <a16:creationId xmlns:a16="http://schemas.microsoft.com/office/drawing/2014/main" id="{FB467CCB-BA5D-407C-A17E-60BB6192E082}"/>
                </a:ext>
              </a:extLst>
            </p:cNvPr>
            <p:cNvPicPr>
              <a:picLocks noChangeAspect="1"/>
            </p:cNvPicPr>
            <p:nvPr/>
          </p:nvPicPr>
          <p:blipFill>
            <a:blip r:embed="rId6"/>
            <a:stretch>
              <a:fillRect/>
            </a:stretch>
          </p:blipFill>
          <p:spPr>
            <a:xfrm>
              <a:off x="5556966" y="2859339"/>
              <a:ext cx="4522097" cy="8617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Picture 5">
              <a:extLst>
                <a:ext uri="{FF2B5EF4-FFF2-40B4-BE49-F238E27FC236}">
                  <a16:creationId xmlns:a16="http://schemas.microsoft.com/office/drawing/2014/main" id="{E525CD8F-C68C-47F8-88B5-7D21A5E0C580}"/>
                </a:ext>
              </a:extLst>
            </p:cNvPr>
            <p:cNvPicPr>
              <a:picLocks noChangeAspect="1"/>
            </p:cNvPicPr>
            <p:nvPr/>
          </p:nvPicPr>
          <p:blipFill>
            <a:blip r:embed="rId7"/>
            <a:stretch>
              <a:fillRect/>
            </a:stretch>
          </p:blipFill>
          <p:spPr>
            <a:xfrm>
              <a:off x="5556966" y="4785836"/>
              <a:ext cx="3272709" cy="9129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1" name="Group 20">
            <a:extLst>
              <a:ext uri="{FF2B5EF4-FFF2-40B4-BE49-F238E27FC236}">
                <a16:creationId xmlns:a16="http://schemas.microsoft.com/office/drawing/2014/main" id="{4C6E84C8-38F4-426F-8D33-49D61ADEDB41}"/>
              </a:ext>
            </a:extLst>
          </p:cNvPr>
          <p:cNvGrpSpPr/>
          <p:nvPr/>
        </p:nvGrpSpPr>
        <p:grpSpPr>
          <a:xfrm>
            <a:off x="4337546" y="13126205"/>
            <a:ext cx="7329372" cy="5092387"/>
            <a:chOff x="4337546" y="1620003"/>
            <a:chExt cx="7329372" cy="5092387"/>
          </a:xfrm>
        </p:grpSpPr>
        <p:grpSp>
          <p:nvGrpSpPr>
            <p:cNvPr id="24" name="Group 23">
              <a:extLst>
                <a:ext uri="{FF2B5EF4-FFF2-40B4-BE49-F238E27FC236}">
                  <a16:creationId xmlns:a16="http://schemas.microsoft.com/office/drawing/2014/main" id="{808F2AD9-675B-482D-A400-44A8743E7412}"/>
                </a:ext>
              </a:extLst>
            </p:cNvPr>
            <p:cNvGrpSpPr/>
            <p:nvPr/>
          </p:nvGrpSpPr>
          <p:grpSpPr>
            <a:xfrm>
              <a:off x="4337546" y="1620003"/>
              <a:ext cx="7329372" cy="5092387"/>
              <a:chOff x="4203200" y="1945509"/>
              <a:chExt cx="5776201" cy="4271735"/>
            </a:xfrm>
          </p:grpSpPr>
          <p:sp>
            <p:nvSpPr>
              <p:cNvPr id="27" name="Rectangle: Rounded Corners 26">
                <a:extLst>
                  <a:ext uri="{FF2B5EF4-FFF2-40B4-BE49-F238E27FC236}">
                    <a16:creationId xmlns:a16="http://schemas.microsoft.com/office/drawing/2014/main" id="{1D1E6ABF-9EC9-484D-A964-398F844B13F7}"/>
                  </a:ext>
                </a:extLst>
              </p:cNvPr>
              <p:cNvSpPr/>
              <p:nvPr/>
            </p:nvSpPr>
            <p:spPr>
              <a:xfrm rot="5400000">
                <a:off x="4970265" y="1178444"/>
                <a:ext cx="4242072"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8" name="TextBox 27">
                <a:extLst>
                  <a:ext uri="{FF2B5EF4-FFF2-40B4-BE49-F238E27FC236}">
                    <a16:creationId xmlns:a16="http://schemas.microsoft.com/office/drawing/2014/main" id="{7F125B37-FF48-4226-A58F-2ED3396EA1F8}"/>
                  </a:ext>
                </a:extLst>
              </p:cNvPr>
              <p:cNvSpPr txBox="1"/>
              <p:nvPr/>
            </p:nvSpPr>
            <p:spPr>
              <a:xfrm>
                <a:off x="4387758" y="1957315"/>
                <a:ext cx="5315576" cy="4259929"/>
              </a:xfrm>
              <a:prstGeom prst="rect">
                <a:avLst/>
              </a:prstGeom>
              <a:noFill/>
            </p:spPr>
            <p:txBody>
              <a:bodyPr wrap="square" rtlCol="0">
                <a:spAutoFit/>
              </a:bodyPr>
              <a:lstStyle/>
              <a:p>
                <a:pPr>
                  <a:buNone/>
                </a:pPr>
                <a:r>
                  <a:rPr lang="fr-FR" b="1" dirty="0"/>
                  <a:t>✅ Définition</a:t>
                </a:r>
              </a:p>
              <a:p>
                <a:pPr lvl="1"/>
                <a:r>
                  <a:rPr lang="fr-FR" b="1" dirty="0">
                    <a:solidFill>
                      <a:schemeClr val="bg1"/>
                    </a:solidFill>
                  </a:rPr>
                  <a:t>Modifie seul le premier document correspondant aux critères de recherche.</a:t>
                </a:r>
                <a:endParaRPr lang="fr-FR" b="1" dirty="0"/>
              </a:p>
              <a:p>
                <a:pPr>
                  <a:buNone/>
                </a:pPr>
                <a:r>
                  <a:rPr lang="fr-FR" b="1" dirty="0"/>
                  <a:t>🛠 Syntaxe</a:t>
                </a:r>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r>
                  <a:rPr lang="fr-FR" b="1" dirty="0"/>
                  <a:t>📌 Exemple</a:t>
                </a:r>
              </a:p>
              <a:p>
                <a:pPr lvl="1"/>
                <a:r>
                  <a:rPr lang="fr-FR" b="1" dirty="0">
                    <a:solidFill>
                      <a:schemeClr val="bg1"/>
                    </a:solidFill>
                  </a:rPr>
                  <a:t>Met à jour l’âge et la ville du premier utilisateur nommé "Dupont".</a:t>
                </a:r>
              </a:p>
              <a:p>
                <a:pPr>
                  <a:buNone/>
                </a:pPr>
                <a:endParaRPr lang="fr-FR" b="1" dirty="0"/>
              </a:p>
              <a:p>
                <a:pPr>
                  <a:buNone/>
                </a:pPr>
                <a:endParaRPr lang="fr-FR" b="1" dirty="0"/>
              </a:p>
              <a:p>
                <a:pPr>
                  <a:buNone/>
                </a:pPr>
                <a:endParaRPr lang="fr-FR" b="1" dirty="0"/>
              </a:p>
              <a:p>
                <a:pPr>
                  <a:buNone/>
                </a:pPr>
                <a:endParaRPr lang="fr-FR" b="1" dirty="0"/>
              </a:p>
              <a:p>
                <a:pPr lvl="1"/>
                <a:r>
                  <a:rPr lang="fr-FR" b="1" dirty="0">
                    <a:solidFill>
                      <a:schemeClr val="bg1"/>
                    </a:solidFill>
                  </a:rPr>
                  <a:t>👉 Seul le premier document trouvé avec nom: "Dupont" sera modifié.</a:t>
                </a:r>
                <a:endParaRPr lang="fr-FR" dirty="0">
                  <a:solidFill>
                    <a:schemeClr val="bg1"/>
                  </a:solidFill>
                </a:endParaRPr>
              </a:p>
            </p:txBody>
          </p:sp>
        </p:grpSp>
        <p:pic>
          <p:nvPicPr>
            <p:cNvPr id="25" name="Picture 24">
              <a:extLst>
                <a:ext uri="{FF2B5EF4-FFF2-40B4-BE49-F238E27FC236}">
                  <a16:creationId xmlns:a16="http://schemas.microsoft.com/office/drawing/2014/main" id="{411F4116-96AA-4275-9CB2-592F0AB6864C}"/>
                </a:ext>
              </a:extLst>
            </p:cNvPr>
            <p:cNvPicPr>
              <a:picLocks noChangeAspect="1"/>
            </p:cNvPicPr>
            <p:nvPr/>
          </p:nvPicPr>
          <p:blipFill>
            <a:blip r:embed="rId8"/>
            <a:stretch>
              <a:fillRect/>
            </a:stretch>
          </p:blipFill>
          <p:spPr>
            <a:xfrm>
              <a:off x="5180385" y="2880980"/>
              <a:ext cx="5052187" cy="11682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6" name="Picture 25">
              <a:extLst>
                <a:ext uri="{FF2B5EF4-FFF2-40B4-BE49-F238E27FC236}">
                  <a16:creationId xmlns:a16="http://schemas.microsoft.com/office/drawing/2014/main" id="{2C511429-701C-4CFB-BE9C-B34BC9A4960A}"/>
                </a:ext>
              </a:extLst>
            </p:cNvPr>
            <p:cNvPicPr>
              <a:picLocks noChangeAspect="1"/>
            </p:cNvPicPr>
            <p:nvPr/>
          </p:nvPicPr>
          <p:blipFill>
            <a:blip r:embed="rId9"/>
            <a:stretch>
              <a:fillRect/>
            </a:stretch>
          </p:blipFill>
          <p:spPr>
            <a:xfrm>
              <a:off x="5180385" y="4992806"/>
              <a:ext cx="3442317" cy="9726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29" name="TextBox 28">
            <a:extLst>
              <a:ext uri="{FF2B5EF4-FFF2-40B4-BE49-F238E27FC236}">
                <a16:creationId xmlns:a16="http://schemas.microsoft.com/office/drawing/2014/main" id="{4450793E-D709-4A01-B783-7B202D680AD4}"/>
              </a:ext>
            </a:extLst>
          </p:cNvPr>
          <p:cNvSpPr txBox="1"/>
          <p:nvPr/>
        </p:nvSpPr>
        <p:spPr>
          <a:xfrm>
            <a:off x="-11547243" y="4680410"/>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1. La Méthode </a:t>
            </a:r>
            <a:r>
              <a:rPr lang="fr-FR" sz="3200" dirty="0" err="1">
                <a:latin typeface="Bahnschrift" panose="020B0502040204020203" pitchFamily="34" charset="0"/>
                <a:cs typeface="Aharoni" panose="02010803020104030203" pitchFamily="2" charset="-79"/>
              </a:rPr>
              <a:t>updateOne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30" name="Group 29">
            <a:extLst>
              <a:ext uri="{FF2B5EF4-FFF2-40B4-BE49-F238E27FC236}">
                <a16:creationId xmlns:a16="http://schemas.microsoft.com/office/drawing/2014/main" id="{9331C216-46D8-47D6-A460-E7E9AEA313D8}"/>
              </a:ext>
            </a:extLst>
          </p:cNvPr>
          <p:cNvGrpSpPr/>
          <p:nvPr/>
        </p:nvGrpSpPr>
        <p:grpSpPr>
          <a:xfrm>
            <a:off x="13810932" y="1624918"/>
            <a:ext cx="7329373" cy="5057026"/>
            <a:chOff x="4337546" y="1620003"/>
            <a:chExt cx="7329373" cy="5057026"/>
          </a:xfrm>
        </p:grpSpPr>
        <p:grpSp>
          <p:nvGrpSpPr>
            <p:cNvPr id="31" name="Group 30">
              <a:extLst>
                <a:ext uri="{FF2B5EF4-FFF2-40B4-BE49-F238E27FC236}">
                  <a16:creationId xmlns:a16="http://schemas.microsoft.com/office/drawing/2014/main" id="{3C5DDD3D-7BB9-4452-B054-27C5B7206F3E}"/>
                </a:ext>
              </a:extLst>
            </p:cNvPr>
            <p:cNvGrpSpPr/>
            <p:nvPr/>
          </p:nvGrpSpPr>
          <p:grpSpPr>
            <a:xfrm>
              <a:off x="4337546" y="1620003"/>
              <a:ext cx="7329373" cy="5057026"/>
              <a:chOff x="4203200" y="1945509"/>
              <a:chExt cx="5776202" cy="4242072"/>
            </a:xfrm>
          </p:grpSpPr>
          <p:sp>
            <p:nvSpPr>
              <p:cNvPr id="34" name="Rectangle: Rounded Corners 33">
                <a:extLst>
                  <a:ext uri="{FF2B5EF4-FFF2-40B4-BE49-F238E27FC236}">
                    <a16:creationId xmlns:a16="http://schemas.microsoft.com/office/drawing/2014/main" id="{27A87BE7-B6F1-46AD-AD66-5BFCCE9AF118}"/>
                  </a:ext>
                </a:extLst>
              </p:cNvPr>
              <p:cNvSpPr/>
              <p:nvPr/>
            </p:nvSpPr>
            <p:spPr>
              <a:xfrm rot="5400000">
                <a:off x="4970265" y="1178444"/>
                <a:ext cx="4242072"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7" name="TextBox 36">
                <a:extLst>
                  <a:ext uri="{FF2B5EF4-FFF2-40B4-BE49-F238E27FC236}">
                    <a16:creationId xmlns:a16="http://schemas.microsoft.com/office/drawing/2014/main" id="{EB6104EC-AD98-4B04-A20E-561E39FFA5F6}"/>
                  </a:ext>
                </a:extLst>
              </p:cNvPr>
              <p:cNvSpPr txBox="1"/>
              <p:nvPr/>
            </p:nvSpPr>
            <p:spPr>
              <a:xfrm>
                <a:off x="4387758" y="1957315"/>
                <a:ext cx="5591644" cy="4027569"/>
              </a:xfrm>
              <a:prstGeom prst="rect">
                <a:avLst/>
              </a:prstGeom>
              <a:noFill/>
            </p:spPr>
            <p:txBody>
              <a:bodyPr wrap="square" rtlCol="0">
                <a:spAutoFit/>
              </a:bodyPr>
              <a:lstStyle/>
              <a:p>
                <a:pPr>
                  <a:buNone/>
                </a:pPr>
                <a:r>
                  <a:rPr lang="fr-FR" b="1" dirty="0"/>
                  <a:t>✅ Définition</a:t>
                </a:r>
              </a:p>
              <a:p>
                <a:pPr lvl="1"/>
                <a:r>
                  <a:rPr lang="fr-FR" b="1" dirty="0">
                    <a:solidFill>
                      <a:schemeClr val="bg1"/>
                    </a:solidFill>
                  </a:rPr>
                  <a:t>Remplace complètement un document existant par un nouveau document.</a:t>
                </a:r>
                <a:endParaRPr lang="fr-FR" b="1" dirty="0"/>
              </a:p>
              <a:p>
                <a:pPr>
                  <a:buNone/>
                </a:pPr>
                <a:r>
                  <a:rPr lang="fr-FR" b="1" dirty="0"/>
                  <a:t>🛠 Syntaxe</a:t>
                </a:r>
              </a:p>
              <a:p>
                <a:pPr>
                  <a:buNone/>
                </a:pPr>
                <a:endParaRPr lang="fr-FR" b="1" dirty="0"/>
              </a:p>
              <a:p>
                <a:pPr>
                  <a:buNone/>
                </a:pPr>
                <a:endParaRPr lang="fr-FR" b="1" dirty="0"/>
              </a:p>
              <a:p>
                <a:pPr>
                  <a:buNone/>
                </a:pPr>
                <a:endParaRPr lang="fr-FR" b="1" dirty="0"/>
              </a:p>
              <a:p>
                <a:pPr>
                  <a:buNone/>
                </a:pPr>
                <a:endParaRPr lang="fr-FR" b="1" dirty="0"/>
              </a:p>
              <a:p>
                <a:pPr>
                  <a:buNone/>
                </a:pPr>
                <a:r>
                  <a:rPr lang="fr-FR" b="1" dirty="0"/>
                  <a:t>📌 Exemple</a:t>
                </a:r>
              </a:p>
              <a:p>
                <a:pPr lvl="1"/>
                <a:r>
                  <a:rPr lang="fr-FR" b="1" dirty="0">
                    <a:solidFill>
                      <a:schemeClr val="bg1"/>
                    </a:solidFill>
                  </a:rPr>
                  <a:t>Remplace un utilisateur (identifié par son ID unique) par un nouveau document.</a:t>
                </a:r>
              </a:p>
              <a:p>
                <a:pPr>
                  <a:buNone/>
                </a:pPr>
                <a:endParaRPr lang="fr-FR" b="1" dirty="0"/>
              </a:p>
              <a:p>
                <a:pPr>
                  <a:buNone/>
                </a:pPr>
                <a:endParaRPr lang="fr-FR" b="1" dirty="0"/>
              </a:p>
              <a:p>
                <a:pPr>
                  <a:buNone/>
                </a:pPr>
                <a:endParaRPr lang="fr-FR" b="1" dirty="0"/>
              </a:p>
              <a:p>
                <a:pPr>
                  <a:buNone/>
                </a:pPr>
                <a:endParaRPr lang="fr-FR" b="1" dirty="0"/>
              </a:p>
              <a:p>
                <a:r>
                  <a:rPr lang="fr-FR" b="1" dirty="0">
                    <a:solidFill>
                      <a:schemeClr val="bg1"/>
                    </a:solidFill>
                  </a:rPr>
                  <a:t>👉 Tous les champs non mentionnés seront supprimés (ex. : email, téléphone).</a:t>
                </a:r>
              </a:p>
            </p:txBody>
          </p:sp>
        </p:grpSp>
        <p:pic>
          <p:nvPicPr>
            <p:cNvPr id="32" name="Picture 31">
              <a:extLst>
                <a:ext uri="{FF2B5EF4-FFF2-40B4-BE49-F238E27FC236}">
                  <a16:creationId xmlns:a16="http://schemas.microsoft.com/office/drawing/2014/main" id="{D0C1B47C-30C5-4AF5-B2C6-7743F00C9721}"/>
                </a:ext>
              </a:extLst>
            </p:cNvPr>
            <p:cNvPicPr>
              <a:picLocks noChangeAspect="1"/>
            </p:cNvPicPr>
            <p:nvPr/>
          </p:nvPicPr>
          <p:blipFill>
            <a:blip r:embed="rId10"/>
            <a:stretch>
              <a:fillRect/>
            </a:stretch>
          </p:blipFill>
          <p:spPr>
            <a:xfrm>
              <a:off x="5152571" y="2847311"/>
              <a:ext cx="3985404" cy="9264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3" name="Picture 32">
              <a:extLst>
                <a:ext uri="{FF2B5EF4-FFF2-40B4-BE49-F238E27FC236}">
                  <a16:creationId xmlns:a16="http://schemas.microsoft.com/office/drawing/2014/main" id="{09774803-42F4-46C8-AEDE-069B176F6E33}"/>
                </a:ext>
              </a:extLst>
            </p:cNvPr>
            <p:cNvPicPr>
              <a:picLocks noChangeAspect="1"/>
            </p:cNvPicPr>
            <p:nvPr/>
          </p:nvPicPr>
          <p:blipFill>
            <a:blip r:embed="rId11"/>
            <a:stretch>
              <a:fillRect/>
            </a:stretch>
          </p:blipFill>
          <p:spPr>
            <a:xfrm>
              <a:off x="5152571" y="4753742"/>
              <a:ext cx="4818743" cy="10279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38" name="TextBox 37">
            <a:extLst>
              <a:ext uri="{FF2B5EF4-FFF2-40B4-BE49-F238E27FC236}">
                <a16:creationId xmlns:a16="http://schemas.microsoft.com/office/drawing/2014/main" id="{E7350982-1EAC-4BA5-A46D-BE31C74ED7C8}"/>
              </a:ext>
            </a:extLst>
          </p:cNvPr>
          <p:cNvSpPr txBox="1"/>
          <p:nvPr/>
        </p:nvSpPr>
        <p:spPr>
          <a:xfrm>
            <a:off x="-43495" y="7305629"/>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3. La Méthode </a:t>
            </a:r>
            <a:r>
              <a:rPr lang="fr-FR" sz="3200" dirty="0" err="1">
                <a:latin typeface="Bahnschrift" panose="020B0502040204020203" pitchFamily="34" charset="0"/>
                <a:cs typeface="Aharoni" panose="02010803020104030203" pitchFamily="2" charset="-79"/>
              </a:rPr>
              <a:t>replaceOne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spTree>
    <p:extLst>
      <p:ext uri="{BB962C8B-B14F-4D97-AF65-F5344CB8AC3E}">
        <p14:creationId xmlns:p14="http://schemas.microsoft.com/office/powerpoint/2010/main" val="16491327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832854" y="354477"/>
            <a:ext cx="4526292" cy="777230"/>
            <a:chOff x="171451" y="800785"/>
            <a:chExt cx="9819854"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5" name="Group 14">
            <a:extLst>
              <a:ext uri="{FF2B5EF4-FFF2-40B4-BE49-F238E27FC236}">
                <a16:creationId xmlns:a16="http://schemas.microsoft.com/office/drawing/2014/main" id="{94C3A2CC-B5C1-44EF-A991-634907022558}"/>
              </a:ext>
            </a:extLst>
          </p:cNvPr>
          <p:cNvGrpSpPr/>
          <p:nvPr/>
        </p:nvGrpSpPr>
        <p:grpSpPr>
          <a:xfrm>
            <a:off x="-1581105" y="-1620000"/>
            <a:ext cx="3320396" cy="3240000"/>
            <a:chOff x="-1731407" y="-1772400"/>
            <a:chExt cx="3320396" cy="3240000"/>
          </a:xfrm>
        </p:grpSpPr>
        <p:sp>
          <p:nvSpPr>
            <p:cNvPr id="16" name="Oval 15">
              <a:extLst>
                <a:ext uri="{FF2B5EF4-FFF2-40B4-BE49-F238E27FC236}">
                  <a16:creationId xmlns:a16="http://schemas.microsoft.com/office/drawing/2014/main" id="{31D2D3E0-DD65-49A9-8B9A-AE3D63487EB7}"/>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7" name="TextBox 16">
              <a:extLst>
                <a:ext uri="{FF2B5EF4-FFF2-40B4-BE49-F238E27FC236}">
                  <a16:creationId xmlns:a16="http://schemas.microsoft.com/office/drawing/2014/main" id="{569D1D79-F43D-437D-8EF8-82EAD1F8556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sp>
        <p:nvSpPr>
          <p:cNvPr id="11" name="TextBox 10">
            <a:extLst>
              <a:ext uri="{FF2B5EF4-FFF2-40B4-BE49-F238E27FC236}">
                <a16:creationId xmlns:a16="http://schemas.microsoft.com/office/drawing/2014/main" id="{3558A598-ABD8-4873-B184-3E7BB75EF499}"/>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3. La Méthode </a:t>
            </a:r>
            <a:r>
              <a:rPr lang="fr-FR" sz="3200" dirty="0" err="1">
                <a:latin typeface="Bahnschrift" panose="020B0502040204020203" pitchFamily="34" charset="0"/>
                <a:cs typeface="Aharoni" panose="02010803020104030203" pitchFamily="2" charset="-79"/>
              </a:rPr>
              <a:t>replaceOne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387EB0B8-9D62-4D19-8C4F-110464E9C282}"/>
              </a:ext>
            </a:extLst>
          </p:cNvPr>
          <p:cNvGrpSpPr/>
          <p:nvPr/>
        </p:nvGrpSpPr>
        <p:grpSpPr>
          <a:xfrm>
            <a:off x="4337546" y="1620003"/>
            <a:ext cx="7329373" cy="5057026"/>
            <a:chOff x="4337546" y="1620003"/>
            <a:chExt cx="7329373" cy="5057026"/>
          </a:xfrm>
        </p:grpSpPr>
        <p:grpSp>
          <p:nvGrpSpPr>
            <p:cNvPr id="20" name="Group 19">
              <a:extLst>
                <a:ext uri="{FF2B5EF4-FFF2-40B4-BE49-F238E27FC236}">
                  <a16:creationId xmlns:a16="http://schemas.microsoft.com/office/drawing/2014/main" id="{9D9F189A-AC5D-4639-B093-2A5980DF63E7}"/>
                </a:ext>
              </a:extLst>
            </p:cNvPr>
            <p:cNvGrpSpPr/>
            <p:nvPr/>
          </p:nvGrpSpPr>
          <p:grpSpPr>
            <a:xfrm>
              <a:off x="4337546" y="1620003"/>
              <a:ext cx="7329373" cy="5057026"/>
              <a:chOff x="4203200" y="1945509"/>
              <a:chExt cx="5776202" cy="4242072"/>
            </a:xfrm>
          </p:grpSpPr>
          <p:sp>
            <p:nvSpPr>
              <p:cNvPr id="22" name="Rectangle: Rounded Corners 21">
                <a:extLst>
                  <a:ext uri="{FF2B5EF4-FFF2-40B4-BE49-F238E27FC236}">
                    <a16:creationId xmlns:a16="http://schemas.microsoft.com/office/drawing/2014/main" id="{ACFE6D58-6FF8-4AB5-9A9F-0A1E3EBB382C}"/>
                  </a:ext>
                </a:extLst>
              </p:cNvPr>
              <p:cNvSpPr/>
              <p:nvPr/>
            </p:nvSpPr>
            <p:spPr>
              <a:xfrm rot="5400000">
                <a:off x="4970265" y="1178444"/>
                <a:ext cx="4242072"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A9547902-49B6-402E-A73C-A581E5A5DF21}"/>
                  </a:ext>
                </a:extLst>
              </p:cNvPr>
              <p:cNvSpPr txBox="1"/>
              <p:nvPr/>
            </p:nvSpPr>
            <p:spPr>
              <a:xfrm>
                <a:off x="4387758" y="1957315"/>
                <a:ext cx="5591644" cy="4027569"/>
              </a:xfrm>
              <a:prstGeom prst="rect">
                <a:avLst/>
              </a:prstGeom>
              <a:noFill/>
            </p:spPr>
            <p:txBody>
              <a:bodyPr wrap="square" rtlCol="0">
                <a:spAutoFit/>
              </a:bodyPr>
              <a:lstStyle/>
              <a:p>
                <a:pPr>
                  <a:buNone/>
                </a:pPr>
                <a:r>
                  <a:rPr lang="fr-FR" b="1" dirty="0"/>
                  <a:t>✅ Définition</a:t>
                </a:r>
              </a:p>
              <a:p>
                <a:pPr lvl="1"/>
                <a:r>
                  <a:rPr lang="fr-FR" b="1" dirty="0">
                    <a:solidFill>
                      <a:schemeClr val="bg1"/>
                    </a:solidFill>
                  </a:rPr>
                  <a:t>Remplace complètement un document existant par un nouveau document.</a:t>
                </a:r>
                <a:endParaRPr lang="fr-FR" b="1" dirty="0"/>
              </a:p>
              <a:p>
                <a:pPr>
                  <a:buNone/>
                </a:pPr>
                <a:r>
                  <a:rPr lang="fr-FR" b="1" dirty="0"/>
                  <a:t>🛠 Syntaxe</a:t>
                </a:r>
              </a:p>
              <a:p>
                <a:pPr>
                  <a:buNone/>
                </a:pPr>
                <a:endParaRPr lang="fr-FR" b="1" dirty="0"/>
              </a:p>
              <a:p>
                <a:pPr>
                  <a:buNone/>
                </a:pPr>
                <a:endParaRPr lang="fr-FR" b="1" dirty="0"/>
              </a:p>
              <a:p>
                <a:pPr>
                  <a:buNone/>
                </a:pPr>
                <a:endParaRPr lang="fr-FR" b="1" dirty="0"/>
              </a:p>
              <a:p>
                <a:pPr>
                  <a:buNone/>
                </a:pPr>
                <a:endParaRPr lang="fr-FR" b="1" dirty="0"/>
              </a:p>
              <a:p>
                <a:pPr>
                  <a:buNone/>
                </a:pPr>
                <a:r>
                  <a:rPr lang="fr-FR" b="1" dirty="0"/>
                  <a:t>📌 Exemple</a:t>
                </a:r>
              </a:p>
              <a:p>
                <a:pPr lvl="1"/>
                <a:r>
                  <a:rPr lang="fr-FR" b="1" dirty="0">
                    <a:solidFill>
                      <a:schemeClr val="bg1"/>
                    </a:solidFill>
                  </a:rPr>
                  <a:t>Remplace un utilisateur (identifié par son ID unique) par un nouveau document.</a:t>
                </a:r>
              </a:p>
              <a:p>
                <a:pPr>
                  <a:buNone/>
                </a:pPr>
                <a:endParaRPr lang="fr-FR" b="1" dirty="0"/>
              </a:p>
              <a:p>
                <a:pPr>
                  <a:buNone/>
                </a:pPr>
                <a:endParaRPr lang="fr-FR" b="1" dirty="0"/>
              </a:p>
              <a:p>
                <a:pPr>
                  <a:buNone/>
                </a:pPr>
                <a:endParaRPr lang="fr-FR" b="1" dirty="0"/>
              </a:p>
              <a:p>
                <a:pPr>
                  <a:buNone/>
                </a:pPr>
                <a:endParaRPr lang="fr-FR" b="1" dirty="0"/>
              </a:p>
              <a:p>
                <a:r>
                  <a:rPr lang="fr-FR" b="1" dirty="0">
                    <a:solidFill>
                      <a:schemeClr val="bg1"/>
                    </a:solidFill>
                  </a:rPr>
                  <a:t>👉 Tous les champs non mentionnés seront supprimés (ex. : email, téléphone).</a:t>
                </a:r>
              </a:p>
            </p:txBody>
          </p:sp>
        </p:grpSp>
        <p:pic>
          <p:nvPicPr>
            <p:cNvPr id="4" name="Picture 3">
              <a:extLst>
                <a:ext uri="{FF2B5EF4-FFF2-40B4-BE49-F238E27FC236}">
                  <a16:creationId xmlns:a16="http://schemas.microsoft.com/office/drawing/2014/main" id="{EE360F4D-363A-4FFA-9716-A0E0F0EA51B0}"/>
                </a:ext>
              </a:extLst>
            </p:cNvPr>
            <p:cNvPicPr>
              <a:picLocks noChangeAspect="1"/>
            </p:cNvPicPr>
            <p:nvPr/>
          </p:nvPicPr>
          <p:blipFill>
            <a:blip r:embed="rId3"/>
            <a:stretch>
              <a:fillRect/>
            </a:stretch>
          </p:blipFill>
          <p:spPr>
            <a:xfrm>
              <a:off x="5152571" y="2847311"/>
              <a:ext cx="3985404" cy="9264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B2106FA1-6765-47AD-9EE7-E6F0079D1753}"/>
                </a:ext>
              </a:extLst>
            </p:cNvPr>
            <p:cNvPicPr>
              <a:picLocks noChangeAspect="1"/>
            </p:cNvPicPr>
            <p:nvPr/>
          </p:nvPicPr>
          <p:blipFill>
            <a:blip r:embed="rId4"/>
            <a:stretch>
              <a:fillRect/>
            </a:stretch>
          </p:blipFill>
          <p:spPr>
            <a:xfrm>
              <a:off x="5152571" y="4753742"/>
              <a:ext cx="4818743" cy="10279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1" name="Group 20">
            <a:extLst>
              <a:ext uri="{FF2B5EF4-FFF2-40B4-BE49-F238E27FC236}">
                <a16:creationId xmlns:a16="http://schemas.microsoft.com/office/drawing/2014/main" id="{4CB2834F-6151-4A71-B3FF-EFAD77C02075}"/>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60C646F1-B075-4EEF-960C-E8A9AD635170}"/>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CA559BF4-9EF4-44AA-A228-8CA0A07AD3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BCA3C3C1-A6AB-4DBA-9C86-E77B747F4808}"/>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25" name="Graphic 24">
              <a:extLst>
                <a:ext uri="{FF2B5EF4-FFF2-40B4-BE49-F238E27FC236}">
                  <a16:creationId xmlns:a16="http://schemas.microsoft.com/office/drawing/2014/main" id="{E0086DDB-114D-4368-B6CD-7D211FB1367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405059" y="3640126"/>
              <a:ext cx="689127" cy="792174"/>
            </a:xfrm>
            <a:prstGeom prst="rect">
              <a:avLst/>
            </a:prstGeom>
          </p:spPr>
        </p:pic>
      </p:grpSp>
      <p:grpSp>
        <p:nvGrpSpPr>
          <p:cNvPr id="28" name="Group 27">
            <a:extLst>
              <a:ext uri="{FF2B5EF4-FFF2-40B4-BE49-F238E27FC236}">
                <a16:creationId xmlns:a16="http://schemas.microsoft.com/office/drawing/2014/main" id="{9428D76F-D373-4DF5-A480-027A28DA98BE}"/>
              </a:ext>
            </a:extLst>
          </p:cNvPr>
          <p:cNvGrpSpPr/>
          <p:nvPr/>
        </p:nvGrpSpPr>
        <p:grpSpPr>
          <a:xfrm>
            <a:off x="4342461" y="15222941"/>
            <a:ext cx="7329373" cy="5057026"/>
            <a:chOff x="4337546" y="1620003"/>
            <a:chExt cx="7329373" cy="5057026"/>
          </a:xfrm>
        </p:grpSpPr>
        <p:grpSp>
          <p:nvGrpSpPr>
            <p:cNvPr id="29" name="Group 28">
              <a:extLst>
                <a:ext uri="{FF2B5EF4-FFF2-40B4-BE49-F238E27FC236}">
                  <a16:creationId xmlns:a16="http://schemas.microsoft.com/office/drawing/2014/main" id="{722D45B0-2C6F-43A2-AE90-91DF6CB01849}"/>
                </a:ext>
              </a:extLst>
            </p:cNvPr>
            <p:cNvGrpSpPr/>
            <p:nvPr/>
          </p:nvGrpSpPr>
          <p:grpSpPr>
            <a:xfrm>
              <a:off x="4337546" y="1620003"/>
              <a:ext cx="7329373" cy="5057026"/>
              <a:chOff x="4203200" y="1945509"/>
              <a:chExt cx="5776202" cy="4242072"/>
            </a:xfrm>
          </p:grpSpPr>
          <p:sp>
            <p:nvSpPr>
              <p:cNvPr id="32" name="Rectangle: Rounded Corners 31">
                <a:extLst>
                  <a:ext uri="{FF2B5EF4-FFF2-40B4-BE49-F238E27FC236}">
                    <a16:creationId xmlns:a16="http://schemas.microsoft.com/office/drawing/2014/main" id="{253AC08B-11D9-418E-A2CB-FFE385C06319}"/>
                  </a:ext>
                </a:extLst>
              </p:cNvPr>
              <p:cNvSpPr/>
              <p:nvPr/>
            </p:nvSpPr>
            <p:spPr>
              <a:xfrm rot="5400000">
                <a:off x="4970265" y="1178444"/>
                <a:ext cx="4242072"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TextBox 32">
                <a:extLst>
                  <a:ext uri="{FF2B5EF4-FFF2-40B4-BE49-F238E27FC236}">
                    <a16:creationId xmlns:a16="http://schemas.microsoft.com/office/drawing/2014/main" id="{72674F93-304D-461B-A814-D3DD3E9D3822}"/>
                  </a:ext>
                </a:extLst>
              </p:cNvPr>
              <p:cNvSpPr txBox="1"/>
              <p:nvPr/>
            </p:nvSpPr>
            <p:spPr>
              <a:xfrm>
                <a:off x="4387758" y="1957315"/>
                <a:ext cx="5591644" cy="4027569"/>
              </a:xfrm>
              <a:prstGeom prst="rect">
                <a:avLst/>
              </a:prstGeom>
              <a:noFill/>
            </p:spPr>
            <p:txBody>
              <a:bodyPr wrap="square" rtlCol="0">
                <a:spAutoFit/>
              </a:bodyPr>
              <a:lstStyle/>
              <a:p>
                <a:pPr>
                  <a:buNone/>
                </a:pPr>
                <a:r>
                  <a:rPr lang="fr-FR" b="1" dirty="0"/>
                  <a:t>✅ Définition</a:t>
                </a:r>
              </a:p>
              <a:p>
                <a:pPr lvl="1"/>
                <a:r>
                  <a:rPr lang="fr-FR" b="1" dirty="0">
                    <a:solidFill>
                      <a:schemeClr val="bg1"/>
                    </a:solidFill>
                  </a:rPr>
                  <a:t>Applique la mise à jour à tous les documents correspondant au filtre.</a:t>
                </a:r>
              </a:p>
              <a:p>
                <a:pPr>
                  <a:buNone/>
                </a:pPr>
                <a:r>
                  <a:rPr lang="fr-FR" b="1" dirty="0"/>
                  <a:t>🛠 Syntaxe</a:t>
                </a:r>
              </a:p>
              <a:p>
                <a:pPr>
                  <a:buNone/>
                </a:pPr>
                <a:endParaRPr lang="fr-FR" b="1" dirty="0"/>
              </a:p>
              <a:p>
                <a:pPr>
                  <a:buNone/>
                </a:pPr>
                <a:endParaRPr lang="fr-FR" b="1" dirty="0"/>
              </a:p>
              <a:p>
                <a:pPr>
                  <a:buNone/>
                </a:pPr>
                <a:endParaRPr lang="fr-FR" b="1" dirty="0"/>
              </a:p>
              <a:p>
                <a:pPr>
                  <a:buNone/>
                </a:pPr>
                <a:endParaRPr lang="fr-FR" b="1" dirty="0"/>
              </a:p>
              <a:p>
                <a:pPr>
                  <a:buNone/>
                </a:pPr>
                <a:r>
                  <a:rPr lang="fr-FR" b="1" dirty="0"/>
                  <a:t>📌 Exemple</a:t>
                </a:r>
              </a:p>
              <a:p>
                <a:pPr lvl="1"/>
                <a:r>
                  <a:rPr lang="fr-FR" b="1" dirty="0">
                    <a:solidFill>
                      <a:schemeClr val="bg1"/>
                    </a:solidFill>
                  </a:rPr>
                  <a:t>Met à jour la nationalité en « Marocaine" pour tous les utilisateurs dont le pays est « Maroc".</a:t>
                </a:r>
              </a:p>
              <a:p>
                <a:pPr>
                  <a:buNone/>
                </a:pPr>
                <a:endParaRPr lang="fr-FR" b="1" dirty="0"/>
              </a:p>
              <a:p>
                <a:pPr>
                  <a:buNone/>
                </a:pPr>
                <a:endParaRPr lang="fr-FR" b="1" dirty="0"/>
              </a:p>
              <a:p>
                <a:pPr>
                  <a:buNone/>
                </a:pPr>
                <a:endParaRPr lang="fr-FR" b="1" dirty="0"/>
              </a:p>
              <a:p>
                <a:pPr>
                  <a:buNone/>
                </a:pPr>
                <a:endParaRPr lang="fr-FR" b="1" dirty="0"/>
              </a:p>
              <a:p>
                <a:pPr>
                  <a:buNone/>
                </a:pPr>
                <a:r>
                  <a:rPr lang="fr-FR" b="1" dirty="0">
                    <a:solidFill>
                      <a:schemeClr val="bg1"/>
                    </a:solidFill>
                  </a:rPr>
                  <a:t>👉 Si 50 documents correspondent, les 50 seront mis à jour en une seule opération.</a:t>
                </a:r>
              </a:p>
            </p:txBody>
          </p:sp>
        </p:grpSp>
        <p:pic>
          <p:nvPicPr>
            <p:cNvPr id="30" name="Picture 29">
              <a:extLst>
                <a:ext uri="{FF2B5EF4-FFF2-40B4-BE49-F238E27FC236}">
                  <a16:creationId xmlns:a16="http://schemas.microsoft.com/office/drawing/2014/main" id="{A0F4268F-1220-48FD-BDFF-00D62C2C957E}"/>
                </a:ext>
              </a:extLst>
            </p:cNvPr>
            <p:cNvPicPr>
              <a:picLocks noChangeAspect="1"/>
            </p:cNvPicPr>
            <p:nvPr/>
          </p:nvPicPr>
          <p:blipFill>
            <a:blip r:embed="rId8"/>
            <a:stretch>
              <a:fillRect/>
            </a:stretch>
          </p:blipFill>
          <p:spPr>
            <a:xfrm>
              <a:off x="5556966" y="2859339"/>
              <a:ext cx="4522097" cy="8617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1" name="Picture 30">
              <a:extLst>
                <a:ext uri="{FF2B5EF4-FFF2-40B4-BE49-F238E27FC236}">
                  <a16:creationId xmlns:a16="http://schemas.microsoft.com/office/drawing/2014/main" id="{8F54A687-7F29-4A68-B846-F6D1CE483C27}"/>
                </a:ext>
              </a:extLst>
            </p:cNvPr>
            <p:cNvPicPr>
              <a:picLocks noChangeAspect="1"/>
            </p:cNvPicPr>
            <p:nvPr/>
          </p:nvPicPr>
          <p:blipFill>
            <a:blip r:embed="rId9"/>
            <a:stretch>
              <a:fillRect/>
            </a:stretch>
          </p:blipFill>
          <p:spPr>
            <a:xfrm>
              <a:off x="5556966" y="4785836"/>
              <a:ext cx="3272709" cy="9129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34" name="TextBox 33">
            <a:extLst>
              <a:ext uri="{FF2B5EF4-FFF2-40B4-BE49-F238E27FC236}">
                <a16:creationId xmlns:a16="http://schemas.microsoft.com/office/drawing/2014/main" id="{99500E55-47AC-43DE-BE0C-0CD88C52A4A5}"/>
              </a:ext>
            </a:extLst>
          </p:cNvPr>
          <p:cNvSpPr txBox="1"/>
          <p:nvPr/>
        </p:nvSpPr>
        <p:spPr>
          <a:xfrm>
            <a:off x="-9216996" y="4680410"/>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2. La Méthode </a:t>
            </a:r>
            <a:r>
              <a:rPr lang="fr-FR" sz="3200" dirty="0" err="1">
                <a:latin typeface="Bahnschrift" panose="020B0502040204020203" pitchFamily="34" charset="0"/>
                <a:cs typeface="Aharoni" panose="02010803020104030203" pitchFamily="2" charset="-79"/>
              </a:rPr>
              <a:t>updateMany</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sp>
        <p:nvSpPr>
          <p:cNvPr id="37" name="TextBox 36">
            <a:extLst>
              <a:ext uri="{FF2B5EF4-FFF2-40B4-BE49-F238E27FC236}">
                <a16:creationId xmlns:a16="http://schemas.microsoft.com/office/drawing/2014/main" id="{4A8234D1-38F9-49C7-8D98-AF8E72D1E60B}"/>
              </a:ext>
            </a:extLst>
          </p:cNvPr>
          <p:cNvSpPr txBox="1"/>
          <p:nvPr/>
        </p:nvSpPr>
        <p:spPr>
          <a:xfrm>
            <a:off x="74493" y="7541602"/>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Opérateurs de Mise à Jour</a:t>
            </a:r>
            <a:endParaRPr lang="fr-MA" sz="3200" dirty="0">
              <a:latin typeface="Bahnschrift" panose="020B0502040204020203" pitchFamily="34" charset="0"/>
              <a:cs typeface="Aharoni" panose="02010803020104030203" pitchFamily="2" charset="-79"/>
            </a:endParaRPr>
          </a:p>
        </p:txBody>
      </p:sp>
      <p:sp>
        <p:nvSpPr>
          <p:cNvPr id="39" name="Rectangle: Rounded Corners 38">
            <a:extLst>
              <a:ext uri="{FF2B5EF4-FFF2-40B4-BE49-F238E27FC236}">
                <a16:creationId xmlns:a16="http://schemas.microsoft.com/office/drawing/2014/main" id="{71389420-97DC-428A-AD3D-5B618E041B90}"/>
              </a:ext>
            </a:extLst>
          </p:cNvPr>
          <p:cNvSpPr/>
          <p:nvPr/>
        </p:nvSpPr>
        <p:spPr>
          <a:xfrm rot="5400000">
            <a:off x="15256864" y="395749"/>
            <a:ext cx="4132710" cy="7329372"/>
          </a:xfrm>
          <a:prstGeom prst="roundRect">
            <a:avLst>
              <a:gd name="adj" fmla="val 5784"/>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TextBox 39">
            <a:extLst>
              <a:ext uri="{FF2B5EF4-FFF2-40B4-BE49-F238E27FC236}">
                <a16:creationId xmlns:a16="http://schemas.microsoft.com/office/drawing/2014/main" id="{8EE7D374-F65C-4890-8A39-4B85E35D399D}"/>
              </a:ext>
            </a:extLst>
          </p:cNvPr>
          <p:cNvSpPr txBox="1"/>
          <p:nvPr/>
        </p:nvSpPr>
        <p:spPr>
          <a:xfrm>
            <a:off x="13892716" y="2077348"/>
            <a:ext cx="7095189" cy="646331"/>
          </a:xfrm>
          <a:prstGeom prst="rect">
            <a:avLst/>
          </a:prstGeom>
          <a:noFill/>
        </p:spPr>
        <p:txBody>
          <a:bodyPr wrap="square" rtlCol="0">
            <a:spAutoFit/>
          </a:bodyPr>
          <a:lstStyle/>
          <a:p>
            <a:pPr>
              <a:buNone/>
            </a:pPr>
            <a:r>
              <a:rPr lang="fr-FR" b="1" dirty="0">
                <a:solidFill>
                  <a:schemeClr val="bg1"/>
                </a:solidFill>
              </a:rPr>
              <a:t>MongoDB propose plusieurs opérateurs puissants pour modifier des documents.</a:t>
            </a:r>
          </a:p>
        </p:txBody>
      </p:sp>
      <p:pic>
        <p:nvPicPr>
          <p:cNvPr id="41" name="Picture 40">
            <a:extLst>
              <a:ext uri="{FF2B5EF4-FFF2-40B4-BE49-F238E27FC236}">
                <a16:creationId xmlns:a16="http://schemas.microsoft.com/office/drawing/2014/main" id="{B15A1CBD-9134-4F8B-BBC0-3A0E1018BA43}"/>
              </a:ext>
            </a:extLst>
          </p:cNvPr>
          <p:cNvPicPr>
            <a:picLocks noChangeAspect="1"/>
          </p:cNvPicPr>
          <p:nvPr/>
        </p:nvPicPr>
        <p:blipFill rotWithShape="1">
          <a:blip r:embed="rId10"/>
          <a:srcRect l="655" t="905" r="-1" b="372"/>
          <a:stretch/>
        </p:blipFill>
        <p:spPr>
          <a:xfrm>
            <a:off x="13863149" y="3293708"/>
            <a:ext cx="6920139" cy="2628165"/>
          </a:xfrm>
          <a:prstGeom prst="roundRect">
            <a:avLst>
              <a:gd name="adj" fmla="val 1652"/>
            </a:avLst>
          </a:prstGeom>
          <a:solidFill>
            <a:srgbClr val="FFFFFF">
              <a:shade val="85000"/>
            </a:srgbClr>
          </a:solidFill>
          <a:ln>
            <a:noFill/>
          </a:ln>
          <a:effectLst/>
        </p:spPr>
      </p:pic>
      <p:sp>
        <p:nvSpPr>
          <p:cNvPr id="42" name="TextBox 41">
            <a:extLst>
              <a:ext uri="{FF2B5EF4-FFF2-40B4-BE49-F238E27FC236}">
                <a16:creationId xmlns:a16="http://schemas.microsoft.com/office/drawing/2014/main" id="{3A8F6EB7-2A32-4AC6-9816-F896D3B57225}"/>
              </a:ext>
            </a:extLst>
          </p:cNvPr>
          <p:cNvSpPr txBox="1"/>
          <p:nvPr/>
        </p:nvSpPr>
        <p:spPr>
          <a:xfrm>
            <a:off x="13887188" y="2904125"/>
            <a:ext cx="6896100" cy="369332"/>
          </a:xfrm>
          <a:prstGeom prst="rect">
            <a:avLst/>
          </a:prstGeom>
          <a:noFill/>
        </p:spPr>
        <p:txBody>
          <a:bodyPr wrap="square">
            <a:spAutoFit/>
          </a:bodyPr>
          <a:lstStyle/>
          <a:p>
            <a:pPr>
              <a:buNone/>
            </a:pPr>
            <a:r>
              <a:rPr lang="fr-FR" b="1" dirty="0">
                <a:solidFill>
                  <a:srgbClr val="3A76A5"/>
                </a:solidFill>
              </a:rPr>
              <a:t>🔹 </a:t>
            </a:r>
            <a:r>
              <a:rPr lang="fr-FR" b="1" dirty="0">
                <a:solidFill>
                  <a:srgbClr val="0078D7"/>
                </a:solidFill>
              </a:rPr>
              <a:t>1. Opérateurs de Champs</a:t>
            </a:r>
          </a:p>
        </p:txBody>
      </p:sp>
    </p:spTree>
    <p:extLst>
      <p:ext uri="{BB962C8B-B14F-4D97-AF65-F5344CB8AC3E}">
        <p14:creationId xmlns:p14="http://schemas.microsoft.com/office/powerpoint/2010/main" val="842309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832854" y="354477"/>
            <a:ext cx="4526292" cy="777230"/>
            <a:chOff x="171451" y="800785"/>
            <a:chExt cx="9819854"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5" name="Group 14">
            <a:extLst>
              <a:ext uri="{FF2B5EF4-FFF2-40B4-BE49-F238E27FC236}">
                <a16:creationId xmlns:a16="http://schemas.microsoft.com/office/drawing/2014/main" id="{94C3A2CC-B5C1-44EF-A991-634907022558}"/>
              </a:ext>
            </a:extLst>
          </p:cNvPr>
          <p:cNvGrpSpPr/>
          <p:nvPr/>
        </p:nvGrpSpPr>
        <p:grpSpPr>
          <a:xfrm>
            <a:off x="-1581105" y="-1620000"/>
            <a:ext cx="3320396" cy="3240000"/>
            <a:chOff x="-1731407" y="-1772400"/>
            <a:chExt cx="3320396" cy="3240000"/>
          </a:xfrm>
        </p:grpSpPr>
        <p:sp>
          <p:nvSpPr>
            <p:cNvPr id="16" name="Oval 15">
              <a:extLst>
                <a:ext uri="{FF2B5EF4-FFF2-40B4-BE49-F238E27FC236}">
                  <a16:creationId xmlns:a16="http://schemas.microsoft.com/office/drawing/2014/main" id="{31D2D3E0-DD65-49A9-8B9A-AE3D63487EB7}"/>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7" name="TextBox 16">
              <a:extLst>
                <a:ext uri="{FF2B5EF4-FFF2-40B4-BE49-F238E27FC236}">
                  <a16:creationId xmlns:a16="http://schemas.microsoft.com/office/drawing/2014/main" id="{569D1D79-F43D-437D-8EF8-82EAD1F8556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sp>
        <p:nvSpPr>
          <p:cNvPr id="11" name="TextBox 10">
            <a:extLst>
              <a:ext uri="{FF2B5EF4-FFF2-40B4-BE49-F238E27FC236}">
                <a16:creationId xmlns:a16="http://schemas.microsoft.com/office/drawing/2014/main" id="{3558A598-ABD8-4873-B184-3E7BB75EF499}"/>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Opérateurs de Mise à Jour</a:t>
            </a:r>
            <a:endParaRPr lang="fr-MA" sz="3200" dirty="0">
              <a:latin typeface="Bahnschrift" panose="020B0502040204020203" pitchFamily="34" charset="0"/>
              <a:cs typeface="Aharoni" panose="02010803020104030203" pitchFamily="2" charset="-79"/>
            </a:endParaRPr>
          </a:p>
        </p:txBody>
      </p:sp>
      <p:sp>
        <p:nvSpPr>
          <p:cNvPr id="22" name="Rectangle: Rounded Corners 21">
            <a:extLst>
              <a:ext uri="{FF2B5EF4-FFF2-40B4-BE49-F238E27FC236}">
                <a16:creationId xmlns:a16="http://schemas.microsoft.com/office/drawing/2014/main" id="{ACFE6D58-6FF8-4AB5-9A9F-0A1E3EBB382C}"/>
              </a:ext>
            </a:extLst>
          </p:cNvPr>
          <p:cNvSpPr/>
          <p:nvPr/>
        </p:nvSpPr>
        <p:spPr>
          <a:xfrm rot="5400000">
            <a:off x="5935878" y="395749"/>
            <a:ext cx="4132710" cy="7329372"/>
          </a:xfrm>
          <a:prstGeom prst="roundRect">
            <a:avLst>
              <a:gd name="adj" fmla="val 5784"/>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A9547902-49B6-402E-A73C-A581E5A5DF21}"/>
              </a:ext>
            </a:extLst>
          </p:cNvPr>
          <p:cNvSpPr txBox="1"/>
          <p:nvPr/>
        </p:nvSpPr>
        <p:spPr>
          <a:xfrm>
            <a:off x="4571730" y="2077348"/>
            <a:ext cx="7095189" cy="646331"/>
          </a:xfrm>
          <a:prstGeom prst="rect">
            <a:avLst/>
          </a:prstGeom>
          <a:noFill/>
        </p:spPr>
        <p:txBody>
          <a:bodyPr wrap="square" rtlCol="0">
            <a:spAutoFit/>
          </a:bodyPr>
          <a:lstStyle/>
          <a:p>
            <a:pPr>
              <a:buNone/>
            </a:pPr>
            <a:r>
              <a:rPr lang="fr-FR" b="1" dirty="0">
                <a:solidFill>
                  <a:schemeClr val="bg1"/>
                </a:solidFill>
              </a:rPr>
              <a:t>MongoDB propose plusieurs opérateurs puissants pour modifier des documents.</a:t>
            </a:r>
          </a:p>
        </p:txBody>
      </p:sp>
      <p:pic>
        <p:nvPicPr>
          <p:cNvPr id="3" name="Picture 2">
            <a:extLst>
              <a:ext uri="{FF2B5EF4-FFF2-40B4-BE49-F238E27FC236}">
                <a16:creationId xmlns:a16="http://schemas.microsoft.com/office/drawing/2014/main" id="{EE96FC93-8090-4CD0-9B3D-F9299B0FADE0}"/>
              </a:ext>
            </a:extLst>
          </p:cNvPr>
          <p:cNvPicPr>
            <a:picLocks noChangeAspect="1"/>
          </p:cNvPicPr>
          <p:nvPr/>
        </p:nvPicPr>
        <p:blipFill rotWithShape="1">
          <a:blip r:embed="rId3"/>
          <a:srcRect l="655" t="905" r="-1" b="372"/>
          <a:stretch/>
        </p:blipFill>
        <p:spPr>
          <a:xfrm>
            <a:off x="4542163" y="3293708"/>
            <a:ext cx="6920139" cy="2628165"/>
          </a:xfrm>
          <a:prstGeom prst="roundRect">
            <a:avLst>
              <a:gd name="adj" fmla="val 1652"/>
            </a:avLst>
          </a:prstGeom>
          <a:solidFill>
            <a:srgbClr val="FFFFFF">
              <a:shade val="85000"/>
            </a:srgbClr>
          </a:solidFill>
          <a:ln>
            <a:noFill/>
          </a:ln>
          <a:effectLst/>
        </p:spPr>
      </p:pic>
      <p:sp>
        <p:nvSpPr>
          <p:cNvPr id="24" name="TextBox 23">
            <a:extLst>
              <a:ext uri="{FF2B5EF4-FFF2-40B4-BE49-F238E27FC236}">
                <a16:creationId xmlns:a16="http://schemas.microsoft.com/office/drawing/2014/main" id="{B38BDAEB-445C-450F-9E3A-F22B865275FA}"/>
              </a:ext>
            </a:extLst>
          </p:cNvPr>
          <p:cNvSpPr txBox="1"/>
          <p:nvPr/>
        </p:nvSpPr>
        <p:spPr>
          <a:xfrm>
            <a:off x="4566202" y="2904125"/>
            <a:ext cx="6896100" cy="369332"/>
          </a:xfrm>
          <a:prstGeom prst="rect">
            <a:avLst/>
          </a:prstGeom>
          <a:noFill/>
        </p:spPr>
        <p:txBody>
          <a:bodyPr wrap="square">
            <a:spAutoFit/>
          </a:bodyPr>
          <a:lstStyle/>
          <a:p>
            <a:pPr>
              <a:buNone/>
            </a:pPr>
            <a:r>
              <a:rPr lang="fr-FR" b="1" dirty="0">
                <a:solidFill>
                  <a:srgbClr val="3A76A5"/>
                </a:solidFill>
              </a:rPr>
              <a:t>🔹 </a:t>
            </a:r>
            <a:r>
              <a:rPr lang="fr-FR" b="1" dirty="0">
                <a:solidFill>
                  <a:srgbClr val="0078D7"/>
                </a:solidFill>
              </a:rPr>
              <a:t>1. Opérateurs de Champs</a:t>
            </a:r>
          </a:p>
        </p:txBody>
      </p:sp>
      <p:grpSp>
        <p:nvGrpSpPr>
          <p:cNvPr id="20" name="Group 19">
            <a:extLst>
              <a:ext uri="{FF2B5EF4-FFF2-40B4-BE49-F238E27FC236}">
                <a16:creationId xmlns:a16="http://schemas.microsoft.com/office/drawing/2014/main" id="{A95244B5-F1DC-4713-85ED-B21967ADF12D}"/>
              </a:ext>
            </a:extLst>
          </p:cNvPr>
          <p:cNvGrpSpPr/>
          <p:nvPr/>
        </p:nvGrpSpPr>
        <p:grpSpPr>
          <a:xfrm>
            <a:off x="926960" y="2241662"/>
            <a:ext cx="2445977" cy="2438740"/>
            <a:chOff x="926960" y="2241662"/>
            <a:chExt cx="2445977" cy="2438740"/>
          </a:xfrm>
        </p:grpSpPr>
        <p:grpSp>
          <p:nvGrpSpPr>
            <p:cNvPr id="21" name="Group 20">
              <a:extLst>
                <a:ext uri="{FF2B5EF4-FFF2-40B4-BE49-F238E27FC236}">
                  <a16:creationId xmlns:a16="http://schemas.microsoft.com/office/drawing/2014/main" id="{67DF7619-A639-4FB4-83D4-02108EC771BC}"/>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9E6C766B-5BAE-4B6F-9C42-7488BF567A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89DEADA1-A419-4064-9EE1-B14D2D4EB283}"/>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25" name="Graphic 24">
              <a:extLst>
                <a:ext uri="{FF2B5EF4-FFF2-40B4-BE49-F238E27FC236}">
                  <a16:creationId xmlns:a16="http://schemas.microsoft.com/office/drawing/2014/main" id="{441A6E9B-5334-4200-B511-1828A6C4E90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405059" y="3640126"/>
              <a:ext cx="689127" cy="792174"/>
            </a:xfrm>
            <a:prstGeom prst="rect">
              <a:avLst/>
            </a:prstGeom>
          </p:spPr>
        </p:pic>
      </p:grpSp>
      <p:grpSp>
        <p:nvGrpSpPr>
          <p:cNvPr id="28" name="Group 27">
            <a:extLst>
              <a:ext uri="{FF2B5EF4-FFF2-40B4-BE49-F238E27FC236}">
                <a16:creationId xmlns:a16="http://schemas.microsoft.com/office/drawing/2014/main" id="{32E2AF40-36AF-4CF2-B37E-E5D271ED7E81}"/>
              </a:ext>
            </a:extLst>
          </p:cNvPr>
          <p:cNvGrpSpPr/>
          <p:nvPr/>
        </p:nvGrpSpPr>
        <p:grpSpPr>
          <a:xfrm>
            <a:off x="4337546" y="14215134"/>
            <a:ext cx="7329373" cy="5057026"/>
            <a:chOff x="4337546" y="1620003"/>
            <a:chExt cx="7329373" cy="5057026"/>
          </a:xfrm>
        </p:grpSpPr>
        <p:grpSp>
          <p:nvGrpSpPr>
            <p:cNvPr id="29" name="Group 28">
              <a:extLst>
                <a:ext uri="{FF2B5EF4-FFF2-40B4-BE49-F238E27FC236}">
                  <a16:creationId xmlns:a16="http://schemas.microsoft.com/office/drawing/2014/main" id="{CEE62A9B-763D-451B-9617-443E38D598CF}"/>
                </a:ext>
              </a:extLst>
            </p:cNvPr>
            <p:cNvGrpSpPr/>
            <p:nvPr/>
          </p:nvGrpSpPr>
          <p:grpSpPr>
            <a:xfrm>
              <a:off x="4337546" y="1620003"/>
              <a:ext cx="7329373" cy="5057026"/>
              <a:chOff x="4203200" y="1945509"/>
              <a:chExt cx="5776202" cy="4242072"/>
            </a:xfrm>
          </p:grpSpPr>
          <p:sp>
            <p:nvSpPr>
              <p:cNvPr id="32" name="Rectangle: Rounded Corners 31">
                <a:extLst>
                  <a:ext uri="{FF2B5EF4-FFF2-40B4-BE49-F238E27FC236}">
                    <a16:creationId xmlns:a16="http://schemas.microsoft.com/office/drawing/2014/main" id="{727E5B32-BADE-43C5-A62B-D2624DD3864F}"/>
                  </a:ext>
                </a:extLst>
              </p:cNvPr>
              <p:cNvSpPr/>
              <p:nvPr/>
            </p:nvSpPr>
            <p:spPr>
              <a:xfrm rot="5400000">
                <a:off x="4970265" y="1178444"/>
                <a:ext cx="4242072"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TextBox 32">
                <a:extLst>
                  <a:ext uri="{FF2B5EF4-FFF2-40B4-BE49-F238E27FC236}">
                    <a16:creationId xmlns:a16="http://schemas.microsoft.com/office/drawing/2014/main" id="{B0BFA158-C724-42D8-8F4A-AB329FFE7162}"/>
                  </a:ext>
                </a:extLst>
              </p:cNvPr>
              <p:cNvSpPr txBox="1"/>
              <p:nvPr/>
            </p:nvSpPr>
            <p:spPr>
              <a:xfrm>
                <a:off x="4387758" y="1957315"/>
                <a:ext cx="5591644" cy="4027569"/>
              </a:xfrm>
              <a:prstGeom prst="rect">
                <a:avLst/>
              </a:prstGeom>
              <a:noFill/>
            </p:spPr>
            <p:txBody>
              <a:bodyPr wrap="square" rtlCol="0">
                <a:spAutoFit/>
              </a:bodyPr>
              <a:lstStyle/>
              <a:p>
                <a:pPr>
                  <a:buNone/>
                </a:pPr>
                <a:r>
                  <a:rPr lang="fr-FR" b="1" dirty="0"/>
                  <a:t>✅ Définition</a:t>
                </a:r>
              </a:p>
              <a:p>
                <a:pPr lvl="1"/>
                <a:r>
                  <a:rPr lang="fr-FR" b="1" dirty="0">
                    <a:solidFill>
                      <a:schemeClr val="bg1"/>
                    </a:solidFill>
                  </a:rPr>
                  <a:t>Remplace complètement un document existant par un nouveau document.</a:t>
                </a:r>
                <a:endParaRPr lang="fr-FR" b="1" dirty="0"/>
              </a:p>
              <a:p>
                <a:pPr>
                  <a:buNone/>
                </a:pPr>
                <a:r>
                  <a:rPr lang="fr-FR" b="1" dirty="0"/>
                  <a:t>🛠 Syntaxe</a:t>
                </a:r>
              </a:p>
              <a:p>
                <a:pPr>
                  <a:buNone/>
                </a:pPr>
                <a:endParaRPr lang="fr-FR" b="1" dirty="0"/>
              </a:p>
              <a:p>
                <a:pPr>
                  <a:buNone/>
                </a:pPr>
                <a:endParaRPr lang="fr-FR" b="1" dirty="0"/>
              </a:p>
              <a:p>
                <a:pPr>
                  <a:buNone/>
                </a:pPr>
                <a:endParaRPr lang="fr-FR" b="1" dirty="0"/>
              </a:p>
              <a:p>
                <a:pPr>
                  <a:buNone/>
                </a:pPr>
                <a:endParaRPr lang="fr-FR" b="1" dirty="0"/>
              </a:p>
              <a:p>
                <a:pPr>
                  <a:buNone/>
                </a:pPr>
                <a:r>
                  <a:rPr lang="fr-FR" b="1" dirty="0"/>
                  <a:t>📌 Exemple</a:t>
                </a:r>
              </a:p>
              <a:p>
                <a:pPr lvl="1"/>
                <a:r>
                  <a:rPr lang="fr-FR" b="1" dirty="0">
                    <a:solidFill>
                      <a:schemeClr val="bg1"/>
                    </a:solidFill>
                  </a:rPr>
                  <a:t>Remplace un utilisateur (identifié par son ID unique) par un nouveau document.</a:t>
                </a:r>
              </a:p>
              <a:p>
                <a:pPr>
                  <a:buNone/>
                </a:pPr>
                <a:endParaRPr lang="fr-FR" b="1" dirty="0"/>
              </a:p>
              <a:p>
                <a:pPr>
                  <a:buNone/>
                </a:pPr>
                <a:endParaRPr lang="fr-FR" b="1" dirty="0"/>
              </a:p>
              <a:p>
                <a:pPr>
                  <a:buNone/>
                </a:pPr>
                <a:endParaRPr lang="fr-FR" b="1" dirty="0"/>
              </a:p>
              <a:p>
                <a:pPr>
                  <a:buNone/>
                </a:pPr>
                <a:endParaRPr lang="fr-FR" b="1" dirty="0"/>
              </a:p>
              <a:p>
                <a:r>
                  <a:rPr lang="fr-FR" b="1" dirty="0">
                    <a:solidFill>
                      <a:schemeClr val="bg1"/>
                    </a:solidFill>
                  </a:rPr>
                  <a:t>👉 Tous les champs non mentionnés seront supprimés (ex. : email, téléphone).</a:t>
                </a:r>
              </a:p>
            </p:txBody>
          </p:sp>
        </p:grpSp>
        <p:pic>
          <p:nvPicPr>
            <p:cNvPr id="30" name="Picture 29">
              <a:extLst>
                <a:ext uri="{FF2B5EF4-FFF2-40B4-BE49-F238E27FC236}">
                  <a16:creationId xmlns:a16="http://schemas.microsoft.com/office/drawing/2014/main" id="{3EBB81C0-35E7-4D26-ABF1-0EC171AF1D0E}"/>
                </a:ext>
              </a:extLst>
            </p:cNvPr>
            <p:cNvPicPr>
              <a:picLocks noChangeAspect="1"/>
            </p:cNvPicPr>
            <p:nvPr/>
          </p:nvPicPr>
          <p:blipFill>
            <a:blip r:embed="rId7"/>
            <a:stretch>
              <a:fillRect/>
            </a:stretch>
          </p:blipFill>
          <p:spPr>
            <a:xfrm>
              <a:off x="5152571" y="2847311"/>
              <a:ext cx="3985404" cy="9264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1" name="Picture 30">
              <a:extLst>
                <a:ext uri="{FF2B5EF4-FFF2-40B4-BE49-F238E27FC236}">
                  <a16:creationId xmlns:a16="http://schemas.microsoft.com/office/drawing/2014/main" id="{6DE94835-E1C2-4D4B-9DDA-BAEE473368F6}"/>
                </a:ext>
              </a:extLst>
            </p:cNvPr>
            <p:cNvPicPr>
              <a:picLocks noChangeAspect="1"/>
            </p:cNvPicPr>
            <p:nvPr/>
          </p:nvPicPr>
          <p:blipFill>
            <a:blip r:embed="rId8"/>
            <a:stretch>
              <a:fillRect/>
            </a:stretch>
          </p:blipFill>
          <p:spPr>
            <a:xfrm>
              <a:off x="5152571" y="4753742"/>
              <a:ext cx="4818743" cy="10279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34" name="TextBox 33">
            <a:extLst>
              <a:ext uri="{FF2B5EF4-FFF2-40B4-BE49-F238E27FC236}">
                <a16:creationId xmlns:a16="http://schemas.microsoft.com/office/drawing/2014/main" id="{B5B10655-DBD9-48B0-BCC2-E86C0BF331F1}"/>
              </a:ext>
            </a:extLst>
          </p:cNvPr>
          <p:cNvSpPr txBox="1"/>
          <p:nvPr/>
        </p:nvSpPr>
        <p:spPr>
          <a:xfrm>
            <a:off x="-12815607" y="4650914"/>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3. La Méthode </a:t>
            </a:r>
            <a:r>
              <a:rPr lang="fr-FR" sz="3200" dirty="0" err="1">
                <a:latin typeface="Bahnschrift" panose="020B0502040204020203" pitchFamily="34" charset="0"/>
                <a:cs typeface="Aharoni" panose="02010803020104030203" pitchFamily="2" charset="-79"/>
              </a:rPr>
              <a:t>replaceOne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spTree>
    <p:extLst>
      <p:ext uri="{BB962C8B-B14F-4D97-AF65-F5344CB8AC3E}">
        <p14:creationId xmlns:p14="http://schemas.microsoft.com/office/powerpoint/2010/main" val="6981552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832854" y="354477"/>
            <a:ext cx="4526292" cy="777230"/>
            <a:chOff x="171451" y="800785"/>
            <a:chExt cx="9819854"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5" name="Group 14">
            <a:extLst>
              <a:ext uri="{FF2B5EF4-FFF2-40B4-BE49-F238E27FC236}">
                <a16:creationId xmlns:a16="http://schemas.microsoft.com/office/drawing/2014/main" id="{94C3A2CC-B5C1-44EF-A991-634907022558}"/>
              </a:ext>
            </a:extLst>
          </p:cNvPr>
          <p:cNvGrpSpPr/>
          <p:nvPr/>
        </p:nvGrpSpPr>
        <p:grpSpPr>
          <a:xfrm>
            <a:off x="-1581105" y="-1620000"/>
            <a:ext cx="3320396" cy="3240000"/>
            <a:chOff x="-1731407" y="-1772400"/>
            <a:chExt cx="3320396" cy="3240000"/>
          </a:xfrm>
        </p:grpSpPr>
        <p:sp>
          <p:nvSpPr>
            <p:cNvPr id="16" name="Oval 15">
              <a:extLst>
                <a:ext uri="{FF2B5EF4-FFF2-40B4-BE49-F238E27FC236}">
                  <a16:creationId xmlns:a16="http://schemas.microsoft.com/office/drawing/2014/main" id="{31D2D3E0-DD65-49A9-8B9A-AE3D63487EB7}"/>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7" name="TextBox 16">
              <a:extLst>
                <a:ext uri="{FF2B5EF4-FFF2-40B4-BE49-F238E27FC236}">
                  <a16:creationId xmlns:a16="http://schemas.microsoft.com/office/drawing/2014/main" id="{569D1D79-F43D-437D-8EF8-82EAD1F8556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sp>
        <p:nvSpPr>
          <p:cNvPr id="11" name="TextBox 10">
            <a:extLst>
              <a:ext uri="{FF2B5EF4-FFF2-40B4-BE49-F238E27FC236}">
                <a16:creationId xmlns:a16="http://schemas.microsoft.com/office/drawing/2014/main" id="{3558A598-ABD8-4873-B184-3E7BB75EF499}"/>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Opérateurs de Mise à Jour</a:t>
            </a:r>
            <a:endParaRPr lang="fr-MA" sz="3200" dirty="0">
              <a:latin typeface="Bahnschrift" panose="020B0502040204020203" pitchFamily="34" charset="0"/>
              <a:cs typeface="Aharoni" panose="02010803020104030203" pitchFamily="2" charset="-79"/>
            </a:endParaRPr>
          </a:p>
        </p:txBody>
      </p:sp>
      <p:sp>
        <p:nvSpPr>
          <p:cNvPr id="22" name="Rectangle: Rounded Corners 21">
            <a:extLst>
              <a:ext uri="{FF2B5EF4-FFF2-40B4-BE49-F238E27FC236}">
                <a16:creationId xmlns:a16="http://schemas.microsoft.com/office/drawing/2014/main" id="{ACFE6D58-6FF8-4AB5-9A9F-0A1E3EBB382C}"/>
              </a:ext>
            </a:extLst>
          </p:cNvPr>
          <p:cNvSpPr/>
          <p:nvPr/>
        </p:nvSpPr>
        <p:spPr>
          <a:xfrm rot="5400000">
            <a:off x="5935878" y="395749"/>
            <a:ext cx="4132710" cy="7329372"/>
          </a:xfrm>
          <a:prstGeom prst="roundRect">
            <a:avLst>
              <a:gd name="adj" fmla="val 5784"/>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A9547902-49B6-402E-A73C-A581E5A5DF21}"/>
              </a:ext>
            </a:extLst>
          </p:cNvPr>
          <p:cNvSpPr txBox="1"/>
          <p:nvPr/>
        </p:nvSpPr>
        <p:spPr>
          <a:xfrm>
            <a:off x="4571730" y="2808793"/>
            <a:ext cx="7095189" cy="369332"/>
          </a:xfrm>
          <a:prstGeom prst="rect">
            <a:avLst/>
          </a:prstGeom>
          <a:noFill/>
        </p:spPr>
        <p:txBody>
          <a:bodyPr wrap="square" rtlCol="0">
            <a:spAutoFit/>
          </a:bodyPr>
          <a:lstStyle/>
          <a:p>
            <a:pPr>
              <a:buNone/>
            </a:pPr>
            <a:r>
              <a:rPr lang="fr-FR" b="1" dirty="0">
                <a:solidFill>
                  <a:srgbClr val="3A76A5"/>
                </a:solidFill>
              </a:rPr>
              <a:t>🔹 </a:t>
            </a:r>
            <a:r>
              <a:rPr lang="fr-FR" b="1" dirty="0">
                <a:solidFill>
                  <a:srgbClr val="0078D7"/>
                </a:solidFill>
              </a:rPr>
              <a:t>2. Opérateurs pour Tableaux</a:t>
            </a:r>
          </a:p>
        </p:txBody>
      </p:sp>
      <p:pic>
        <p:nvPicPr>
          <p:cNvPr id="21" name="Picture 20">
            <a:extLst>
              <a:ext uri="{FF2B5EF4-FFF2-40B4-BE49-F238E27FC236}">
                <a16:creationId xmlns:a16="http://schemas.microsoft.com/office/drawing/2014/main" id="{0334EF7F-786D-423F-A1CE-6A212D5B28DC}"/>
              </a:ext>
            </a:extLst>
          </p:cNvPr>
          <p:cNvPicPr>
            <a:picLocks noChangeAspect="1"/>
          </p:cNvPicPr>
          <p:nvPr/>
        </p:nvPicPr>
        <p:blipFill rotWithShape="1">
          <a:blip r:embed="rId3"/>
          <a:srcRect l="226" t="839" r="217" b="488"/>
          <a:stretch/>
        </p:blipFill>
        <p:spPr>
          <a:xfrm>
            <a:off x="4789601" y="3263239"/>
            <a:ext cx="6659445" cy="2338122"/>
          </a:xfrm>
          <a:prstGeom prst="roundRect">
            <a:avLst>
              <a:gd name="adj" fmla="val 2459"/>
            </a:avLst>
          </a:prstGeom>
          <a:solidFill>
            <a:srgbClr val="FFFFFF">
              <a:shade val="85000"/>
            </a:srgbClr>
          </a:solidFill>
          <a:ln>
            <a:noFill/>
          </a:ln>
          <a:effectLst/>
        </p:spPr>
      </p:pic>
      <p:sp>
        <p:nvSpPr>
          <p:cNvPr id="24" name="TextBox 23">
            <a:extLst>
              <a:ext uri="{FF2B5EF4-FFF2-40B4-BE49-F238E27FC236}">
                <a16:creationId xmlns:a16="http://schemas.microsoft.com/office/drawing/2014/main" id="{39A2F636-EDA4-4D61-8B1F-51AF46AD70AF}"/>
              </a:ext>
            </a:extLst>
          </p:cNvPr>
          <p:cNvSpPr txBox="1"/>
          <p:nvPr/>
        </p:nvSpPr>
        <p:spPr>
          <a:xfrm>
            <a:off x="4571730" y="2077348"/>
            <a:ext cx="7095189" cy="646331"/>
          </a:xfrm>
          <a:prstGeom prst="rect">
            <a:avLst/>
          </a:prstGeom>
          <a:noFill/>
        </p:spPr>
        <p:txBody>
          <a:bodyPr wrap="square" rtlCol="0">
            <a:spAutoFit/>
          </a:bodyPr>
          <a:lstStyle/>
          <a:p>
            <a:pPr>
              <a:buNone/>
            </a:pPr>
            <a:r>
              <a:rPr lang="fr-FR" b="1" dirty="0">
                <a:solidFill>
                  <a:schemeClr val="bg1"/>
                </a:solidFill>
              </a:rPr>
              <a:t>MongoDB propose plusieurs opérateurs puissants pour modifier des documents.</a:t>
            </a:r>
          </a:p>
        </p:txBody>
      </p:sp>
      <p:grpSp>
        <p:nvGrpSpPr>
          <p:cNvPr id="20" name="Group 19">
            <a:extLst>
              <a:ext uri="{FF2B5EF4-FFF2-40B4-BE49-F238E27FC236}">
                <a16:creationId xmlns:a16="http://schemas.microsoft.com/office/drawing/2014/main" id="{B6F7BCBE-C6CD-4902-8AA9-C92F3AC279DF}"/>
              </a:ext>
            </a:extLst>
          </p:cNvPr>
          <p:cNvGrpSpPr/>
          <p:nvPr/>
        </p:nvGrpSpPr>
        <p:grpSpPr>
          <a:xfrm>
            <a:off x="926960" y="2241662"/>
            <a:ext cx="2445977" cy="2438740"/>
            <a:chOff x="926960" y="2241662"/>
            <a:chExt cx="2445977" cy="2438740"/>
          </a:xfrm>
        </p:grpSpPr>
        <p:grpSp>
          <p:nvGrpSpPr>
            <p:cNvPr id="25" name="Group 24">
              <a:extLst>
                <a:ext uri="{FF2B5EF4-FFF2-40B4-BE49-F238E27FC236}">
                  <a16:creationId xmlns:a16="http://schemas.microsoft.com/office/drawing/2014/main" id="{043AF040-C0A9-42AC-A9EC-046F1222FEF4}"/>
                </a:ext>
              </a:extLst>
            </p:cNvPr>
            <p:cNvGrpSpPr/>
            <p:nvPr/>
          </p:nvGrpSpPr>
          <p:grpSpPr>
            <a:xfrm>
              <a:off x="926960" y="2241662"/>
              <a:ext cx="2445977" cy="2438740"/>
              <a:chOff x="926960" y="2241662"/>
              <a:chExt cx="2445977" cy="2438740"/>
            </a:xfrm>
          </p:grpSpPr>
          <p:pic>
            <p:nvPicPr>
              <p:cNvPr id="27" name="Picture 26">
                <a:extLst>
                  <a:ext uri="{FF2B5EF4-FFF2-40B4-BE49-F238E27FC236}">
                    <a16:creationId xmlns:a16="http://schemas.microsoft.com/office/drawing/2014/main" id="{8982191F-1347-4025-8310-981EED6D5C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8" name="Oval 27">
                <a:extLst>
                  <a:ext uri="{FF2B5EF4-FFF2-40B4-BE49-F238E27FC236}">
                    <a16:creationId xmlns:a16="http://schemas.microsoft.com/office/drawing/2014/main" id="{59EB7C62-DB94-4E85-BA84-F5823E285FC7}"/>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26" name="Graphic 25">
              <a:extLst>
                <a:ext uri="{FF2B5EF4-FFF2-40B4-BE49-F238E27FC236}">
                  <a16:creationId xmlns:a16="http://schemas.microsoft.com/office/drawing/2014/main" id="{911F39DA-1690-4396-91D2-3B4C42D21C7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405059" y="3640126"/>
              <a:ext cx="689127" cy="792174"/>
            </a:xfrm>
            <a:prstGeom prst="rect">
              <a:avLst/>
            </a:prstGeom>
          </p:spPr>
        </p:pic>
      </p:grpSp>
      <p:grpSp>
        <p:nvGrpSpPr>
          <p:cNvPr id="34" name="Group 33">
            <a:extLst>
              <a:ext uri="{FF2B5EF4-FFF2-40B4-BE49-F238E27FC236}">
                <a16:creationId xmlns:a16="http://schemas.microsoft.com/office/drawing/2014/main" id="{609356C6-18CC-4A53-B1F2-47BFC910105C}"/>
              </a:ext>
            </a:extLst>
          </p:cNvPr>
          <p:cNvGrpSpPr/>
          <p:nvPr/>
        </p:nvGrpSpPr>
        <p:grpSpPr>
          <a:xfrm>
            <a:off x="13616397" y="2113958"/>
            <a:ext cx="7329373" cy="3793826"/>
            <a:chOff x="4206920" y="2084461"/>
            <a:chExt cx="7329373" cy="3793826"/>
          </a:xfrm>
        </p:grpSpPr>
        <p:grpSp>
          <p:nvGrpSpPr>
            <p:cNvPr id="37" name="Group 36">
              <a:extLst>
                <a:ext uri="{FF2B5EF4-FFF2-40B4-BE49-F238E27FC236}">
                  <a16:creationId xmlns:a16="http://schemas.microsoft.com/office/drawing/2014/main" id="{2657EC8D-DB04-4DDF-B498-2D5101B6F225}"/>
                </a:ext>
              </a:extLst>
            </p:cNvPr>
            <p:cNvGrpSpPr/>
            <p:nvPr/>
          </p:nvGrpSpPr>
          <p:grpSpPr>
            <a:xfrm>
              <a:off x="4206920" y="2084461"/>
              <a:ext cx="7329373" cy="3793826"/>
              <a:chOff x="4203200" y="1945510"/>
              <a:chExt cx="5776202" cy="3182440"/>
            </a:xfrm>
          </p:grpSpPr>
          <p:sp>
            <p:nvSpPr>
              <p:cNvPr id="39" name="Rectangle: Rounded Corners 38">
                <a:extLst>
                  <a:ext uri="{FF2B5EF4-FFF2-40B4-BE49-F238E27FC236}">
                    <a16:creationId xmlns:a16="http://schemas.microsoft.com/office/drawing/2014/main" id="{2DC7DF06-15F6-43FE-86B8-09814537E18D}"/>
                  </a:ext>
                </a:extLst>
              </p:cNvPr>
              <p:cNvSpPr/>
              <p:nvPr/>
            </p:nvSpPr>
            <p:spPr>
              <a:xfrm rot="5400000">
                <a:off x="5500081" y="648629"/>
                <a:ext cx="3182440" cy="5776201"/>
              </a:xfrm>
              <a:prstGeom prst="roundRect">
                <a:avLst>
                  <a:gd name="adj" fmla="val 5644"/>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TextBox 39">
                <a:extLst>
                  <a:ext uri="{FF2B5EF4-FFF2-40B4-BE49-F238E27FC236}">
                    <a16:creationId xmlns:a16="http://schemas.microsoft.com/office/drawing/2014/main" id="{9738DC0E-D412-4C13-9E75-28E05D79D569}"/>
                  </a:ext>
                </a:extLst>
              </p:cNvPr>
              <p:cNvSpPr txBox="1"/>
              <p:nvPr/>
            </p:nvSpPr>
            <p:spPr>
              <a:xfrm>
                <a:off x="4387758" y="2030365"/>
                <a:ext cx="5591644" cy="2865770"/>
              </a:xfrm>
              <a:prstGeom prst="rect">
                <a:avLst/>
              </a:prstGeom>
              <a:noFill/>
            </p:spPr>
            <p:txBody>
              <a:bodyPr wrap="square" rtlCol="0">
                <a:spAutoFit/>
              </a:bodyPr>
              <a:lstStyle/>
              <a:p>
                <a:pPr>
                  <a:buNone/>
                </a:pPr>
                <a:r>
                  <a:rPr lang="fr-FR" b="1" dirty="0">
                    <a:solidFill>
                      <a:srgbClr val="0078D7"/>
                    </a:solidFill>
                  </a:rPr>
                  <a:t>✅ 1. Modification avec Conditions Imbriquées</a:t>
                </a:r>
              </a:p>
              <a:p>
                <a:pPr>
                  <a:buNone/>
                </a:pPr>
                <a:r>
                  <a:rPr lang="fr-FR" b="1" dirty="0"/>
                  <a:t>📌 Exemple</a:t>
                </a:r>
              </a:p>
              <a:p>
                <a:pPr lvl="1"/>
                <a:r>
                  <a:rPr lang="fr-FR" b="1" dirty="0">
                    <a:solidFill>
                      <a:schemeClr val="bg1"/>
                    </a:solidFill>
                  </a:rPr>
                  <a:t>Met à jour tous les produits électroniques dont le stock est inférieur à 10.</a:t>
                </a:r>
              </a:p>
              <a:p>
                <a:pPr>
                  <a:buNone/>
                </a:pPr>
                <a:endParaRPr lang="fr-FR" b="1" dirty="0"/>
              </a:p>
              <a:p>
                <a:pPr>
                  <a:buNone/>
                </a:pPr>
                <a:endParaRPr lang="fr-FR" b="1" dirty="0"/>
              </a:p>
              <a:p>
                <a:pPr>
                  <a:buNone/>
                </a:pPr>
                <a:endParaRPr lang="fr-FR" b="1" dirty="0"/>
              </a:p>
              <a:p>
                <a:pPr>
                  <a:buNone/>
                </a:pPr>
                <a:endParaRPr lang="fr-FR" b="1" dirty="0"/>
              </a:p>
              <a:p>
                <a:pPr>
                  <a:buNone/>
                </a:pPr>
                <a:r>
                  <a:rPr lang="fr-FR" b="1" dirty="0"/>
                  <a:t>📊 Explication</a:t>
                </a:r>
              </a:p>
              <a:p>
                <a:pPr>
                  <a:buNone/>
                </a:pPr>
                <a:endParaRPr lang="fr-FR" b="1" dirty="0"/>
              </a:p>
              <a:p>
                <a:pPr marL="285750" indent="-285750">
                  <a:buFont typeface="Wingdings" panose="05000000000000000000" pitchFamily="2" charset="2"/>
                  <a:buChar char="Ø"/>
                </a:pPr>
                <a:r>
                  <a:rPr lang="fr-FR" b="1" dirty="0">
                    <a:solidFill>
                      <a:schemeClr val="bg1"/>
                    </a:solidFill>
                  </a:rPr>
                  <a:t>Sélectionne uniquement les produits électroniques avec stock &lt; 10.</a:t>
                </a:r>
              </a:p>
              <a:p>
                <a:pPr marL="285750" indent="-285750">
                  <a:buFont typeface="Wingdings" panose="05000000000000000000" pitchFamily="2" charset="2"/>
                  <a:buChar char="Ø"/>
                </a:pPr>
                <a:r>
                  <a:rPr lang="fr-FR" b="1" dirty="0">
                    <a:solidFill>
                      <a:schemeClr val="bg1"/>
                    </a:solidFill>
                  </a:rPr>
                  <a:t>Ajoute un champ statut: "Rupture de stock".</a:t>
                </a:r>
              </a:p>
            </p:txBody>
          </p:sp>
        </p:grpSp>
        <p:pic>
          <p:nvPicPr>
            <p:cNvPr id="38" name="Picture 37">
              <a:extLst>
                <a:ext uri="{FF2B5EF4-FFF2-40B4-BE49-F238E27FC236}">
                  <a16:creationId xmlns:a16="http://schemas.microsoft.com/office/drawing/2014/main" id="{083C722F-B239-4990-AA26-2FF8B8BEDE77}"/>
                </a:ext>
              </a:extLst>
            </p:cNvPr>
            <p:cNvPicPr>
              <a:picLocks noChangeAspect="1"/>
            </p:cNvPicPr>
            <p:nvPr/>
          </p:nvPicPr>
          <p:blipFill>
            <a:blip r:embed="rId7"/>
            <a:stretch>
              <a:fillRect/>
            </a:stretch>
          </p:blipFill>
          <p:spPr>
            <a:xfrm>
              <a:off x="5631543" y="3215415"/>
              <a:ext cx="4865807" cy="110687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41" name="TextBox 40">
            <a:extLst>
              <a:ext uri="{FF2B5EF4-FFF2-40B4-BE49-F238E27FC236}">
                <a16:creationId xmlns:a16="http://schemas.microsoft.com/office/drawing/2014/main" id="{69DD93EA-DB49-4C66-9F7E-6907378A9D54}"/>
              </a:ext>
            </a:extLst>
          </p:cNvPr>
          <p:cNvSpPr txBox="1"/>
          <p:nvPr/>
        </p:nvSpPr>
        <p:spPr>
          <a:xfrm>
            <a:off x="-13997" y="742361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Exemples Avancés</a:t>
            </a:r>
            <a:endParaRPr lang="fr-MA" sz="3200" dirty="0">
              <a:latin typeface="Bahnschrift" panose="020B0502040204020203" pitchFamily="34" charset="0"/>
              <a:cs typeface="Aharoni" panose="02010803020104030203" pitchFamily="2" charset="-79"/>
            </a:endParaRPr>
          </a:p>
        </p:txBody>
      </p:sp>
    </p:spTree>
    <p:extLst>
      <p:ext uri="{BB962C8B-B14F-4D97-AF65-F5344CB8AC3E}">
        <p14:creationId xmlns:p14="http://schemas.microsoft.com/office/powerpoint/2010/main" val="3769016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832854" y="354477"/>
            <a:ext cx="4526292" cy="777230"/>
            <a:chOff x="171451" y="800785"/>
            <a:chExt cx="9819854"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5" name="Group 14">
            <a:extLst>
              <a:ext uri="{FF2B5EF4-FFF2-40B4-BE49-F238E27FC236}">
                <a16:creationId xmlns:a16="http://schemas.microsoft.com/office/drawing/2014/main" id="{94C3A2CC-B5C1-44EF-A991-634907022558}"/>
              </a:ext>
            </a:extLst>
          </p:cNvPr>
          <p:cNvGrpSpPr/>
          <p:nvPr/>
        </p:nvGrpSpPr>
        <p:grpSpPr>
          <a:xfrm>
            <a:off x="-1581105" y="-1620000"/>
            <a:ext cx="3320396" cy="3240000"/>
            <a:chOff x="-1731407" y="-1772400"/>
            <a:chExt cx="3320396" cy="3240000"/>
          </a:xfrm>
        </p:grpSpPr>
        <p:sp>
          <p:nvSpPr>
            <p:cNvPr id="16" name="Oval 15">
              <a:extLst>
                <a:ext uri="{FF2B5EF4-FFF2-40B4-BE49-F238E27FC236}">
                  <a16:creationId xmlns:a16="http://schemas.microsoft.com/office/drawing/2014/main" id="{31D2D3E0-DD65-49A9-8B9A-AE3D63487EB7}"/>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7" name="TextBox 16">
              <a:extLst>
                <a:ext uri="{FF2B5EF4-FFF2-40B4-BE49-F238E27FC236}">
                  <a16:creationId xmlns:a16="http://schemas.microsoft.com/office/drawing/2014/main" id="{569D1D79-F43D-437D-8EF8-82EAD1F8556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sp>
        <p:nvSpPr>
          <p:cNvPr id="11" name="TextBox 10">
            <a:extLst>
              <a:ext uri="{FF2B5EF4-FFF2-40B4-BE49-F238E27FC236}">
                <a16:creationId xmlns:a16="http://schemas.microsoft.com/office/drawing/2014/main" id="{3558A598-ABD8-4873-B184-3E7BB75EF499}"/>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Exemples Avancés</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E6B5637E-C427-4338-AB4E-CCCCFA495E01}"/>
              </a:ext>
            </a:extLst>
          </p:cNvPr>
          <p:cNvGrpSpPr/>
          <p:nvPr/>
        </p:nvGrpSpPr>
        <p:grpSpPr>
          <a:xfrm>
            <a:off x="4206920" y="2084461"/>
            <a:ext cx="7329373" cy="3793826"/>
            <a:chOff x="4206920" y="2084461"/>
            <a:chExt cx="7329373" cy="3793826"/>
          </a:xfrm>
        </p:grpSpPr>
        <p:grpSp>
          <p:nvGrpSpPr>
            <p:cNvPr id="20" name="Group 19">
              <a:extLst>
                <a:ext uri="{FF2B5EF4-FFF2-40B4-BE49-F238E27FC236}">
                  <a16:creationId xmlns:a16="http://schemas.microsoft.com/office/drawing/2014/main" id="{9D9F189A-AC5D-4639-B093-2A5980DF63E7}"/>
                </a:ext>
              </a:extLst>
            </p:cNvPr>
            <p:cNvGrpSpPr/>
            <p:nvPr/>
          </p:nvGrpSpPr>
          <p:grpSpPr>
            <a:xfrm>
              <a:off x="4206920" y="2084461"/>
              <a:ext cx="7329373" cy="3793826"/>
              <a:chOff x="4203200" y="1945510"/>
              <a:chExt cx="5776202" cy="3182440"/>
            </a:xfrm>
          </p:grpSpPr>
          <p:sp>
            <p:nvSpPr>
              <p:cNvPr id="22" name="Rectangle: Rounded Corners 21">
                <a:extLst>
                  <a:ext uri="{FF2B5EF4-FFF2-40B4-BE49-F238E27FC236}">
                    <a16:creationId xmlns:a16="http://schemas.microsoft.com/office/drawing/2014/main" id="{ACFE6D58-6FF8-4AB5-9A9F-0A1E3EBB382C}"/>
                  </a:ext>
                </a:extLst>
              </p:cNvPr>
              <p:cNvSpPr/>
              <p:nvPr/>
            </p:nvSpPr>
            <p:spPr>
              <a:xfrm rot="5400000">
                <a:off x="5500081" y="648629"/>
                <a:ext cx="3182440" cy="5776201"/>
              </a:xfrm>
              <a:prstGeom prst="roundRect">
                <a:avLst>
                  <a:gd name="adj" fmla="val 5644"/>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A9547902-49B6-402E-A73C-A581E5A5DF21}"/>
                  </a:ext>
                </a:extLst>
              </p:cNvPr>
              <p:cNvSpPr txBox="1"/>
              <p:nvPr/>
            </p:nvSpPr>
            <p:spPr>
              <a:xfrm>
                <a:off x="4387758" y="2030365"/>
                <a:ext cx="5591644" cy="2865770"/>
              </a:xfrm>
              <a:prstGeom prst="rect">
                <a:avLst/>
              </a:prstGeom>
              <a:noFill/>
            </p:spPr>
            <p:txBody>
              <a:bodyPr wrap="square" rtlCol="0">
                <a:spAutoFit/>
              </a:bodyPr>
              <a:lstStyle/>
              <a:p>
                <a:pPr>
                  <a:buNone/>
                </a:pPr>
                <a:r>
                  <a:rPr lang="fr-FR" b="1" dirty="0">
                    <a:solidFill>
                      <a:srgbClr val="0078D7"/>
                    </a:solidFill>
                  </a:rPr>
                  <a:t>✅ 1. Modification avec Conditions Imbriquées</a:t>
                </a:r>
              </a:p>
              <a:p>
                <a:pPr>
                  <a:buNone/>
                </a:pPr>
                <a:r>
                  <a:rPr lang="fr-FR" b="1" dirty="0"/>
                  <a:t>📌 Exemple</a:t>
                </a:r>
              </a:p>
              <a:p>
                <a:pPr lvl="1"/>
                <a:r>
                  <a:rPr lang="fr-FR" b="1" dirty="0">
                    <a:solidFill>
                      <a:schemeClr val="bg1"/>
                    </a:solidFill>
                  </a:rPr>
                  <a:t>Met à jour tous les produits électroniques dont le stock est inférieur à 10.</a:t>
                </a:r>
              </a:p>
              <a:p>
                <a:pPr>
                  <a:buNone/>
                </a:pPr>
                <a:endParaRPr lang="fr-FR" b="1" dirty="0"/>
              </a:p>
              <a:p>
                <a:pPr>
                  <a:buNone/>
                </a:pPr>
                <a:endParaRPr lang="fr-FR" b="1" dirty="0"/>
              </a:p>
              <a:p>
                <a:pPr>
                  <a:buNone/>
                </a:pPr>
                <a:endParaRPr lang="fr-FR" b="1" dirty="0"/>
              </a:p>
              <a:p>
                <a:pPr>
                  <a:buNone/>
                </a:pPr>
                <a:endParaRPr lang="fr-FR" b="1" dirty="0"/>
              </a:p>
              <a:p>
                <a:pPr>
                  <a:buNone/>
                </a:pPr>
                <a:r>
                  <a:rPr lang="fr-FR" b="1" dirty="0"/>
                  <a:t>📊 Explication</a:t>
                </a:r>
              </a:p>
              <a:p>
                <a:pPr>
                  <a:buNone/>
                </a:pPr>
                <a:endParaRPr lang="fr-FR" b="1" dirty="0"/>
              </a:p>
              <a:p>
                <a:pPr marL="285750" indent="-285750">
                  <a:buFont typeface="Wingdings" panose="05000000000000000000" pitchFamily="2" charset="2"/>
                  <a:buChar char="Ø"/>
                </a:pPr>
                <a:r>
                  <a:rPr lang="fr-FR" b="1" dirty="0">
                    <a:solidFill>
                      <a:schemeClr val="bg1"/>
                    </a:solidFill>
                  </a:rPr>
                  <a:t>Sélectionne uniquement les produits électroniques avec stock &lt; 10.</a:t>
                </a:r>
              </a:p>
              <a:p>
                <a:pPr marL="285750" indent="-285750">
                  <a:buFont typeface="Wingdings" panose="05000000000000000000" pitchFamily="2" charset="2"/>
                  <a:buChar char="Ø"/>
                </a:pPr>
                <a:r>
                  <a:rPr lang="fr-FR" b="1" dirty="0">
                    <a:solidFill>
                      <a:schemeClr val="bg1"/>
                    </a:solidFill>
                  </a:rPr>
                  <a:t>Ajoute un champ statut: "Rupture de stock".</a:t>
                </a:r>
              </a:p>
            </p:txBody>
          </p:sp>
        </p:grpSp>
        <p:pic>
          <p:nvPicPr>
            <p:cNvPr id="3" name="Picture 2">
              <a:extLst>
                <a:ext uri="{FF2B5EF4-FFF2-40B4-BE49-F238E27FC236}">
                  <a16:creationId xmlns:a16="http://schemas.microsoft.com/office/drawing/2014/main" id="{E4EA89CD-36FB-47F6-9599-A4D64E896B8C}"/>
                </a:ext>
              </a:extLst>
            </p:cNvPr>
            <p:cNvPicPr>
              <a:picLocks noChangeAspect="1"/>
            </p:cNvPicPr>
            <p:nvPr/>
          </p:nvPicPr>
          <p:blipFill>
            <a:blip r:embed="rId3"/>
            <a:stretch>
              <a:fillRect/>
            </a:stretch>
          </p:blipFill>
          <p:spPr>
            <a:xfrm>
              <a:off x="5631543" y="3215415"/>
              <a:ext cx="4865807" cy="110687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1" name="Group 20">
            <a:extLst>
              <a:ext uri="{FF2B5EF4-FFF2-40B4-BE49-F238E27FC236}">
                <a16:creationId xmlns:a16="http://schemas.microsoft.com/office/drawing/2014/main" id="{87D4B9D5-3B37-4B1A-89FA-E067D31AF2A6}"/>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8E13AF66-8601-4044-B604-D795291C7875}"/>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7E238FE1-46C3-4B70-B4CD-9DB9F89286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55BACF4F-B589-40E7-809F-CCAA7B63DC9E}"/>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25" name="Graphic 24">
              <a:extLst>
                <a:ext uri="{FF2B5EF4-FFF2-40B4-BE49-F238E27FC236}">
                  <a16:creationId xmlns:a16="http://schemas.microsoft.com/office/drawing/2014/main" id="{028D93C6-BF76-4C94-A936-D01BF22F4D9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405059" y="3640126"/>
              <a:ext cx="689127" cy="792174"/>
            </a:xfrm>
            <a:prstGeom prst="rect">
              <a:avLst/>
            </a:prstGeom>
          </p:spPr>
        </p:pic>
      </p:grpSp>
      <p:sp>
        <p:nvSpPr>
          <p:cNvPr id="28" name="Rectangle: Rounded Corners 27">
            <a:extLst>
              <a:ext uri="{FF2B5EF4-FFF2-40B4-BE49-F238E27FC236}">
                <a16:creationId xmlns:a16="http://schemas.microsoft.com/office/drawing/2014/main" id="{B08EBED2-779E-40FD-827B-5B12B924077A}"/>
              </a:ext>
            </a:extLst>
          </p:cNvPr>
          <p:cNvSpPr/>
          <p:nvPr/>
        </p:nvSpPr>
        <p:spPr>
          <a:xfrm rot="5400000">
            <a:off x="5847386" y="12754908"/>
            <a:ext cx="4132710" cy="7329372"/>
          </a:xfrm>
          <a:prstGeom prst="roundRect">
            <a:avLst>
              <a:gd name="adj" fmla="val 5784"/>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9" name="TextBox 28">
            <a:extLst>
              <a:ext uri="{FF2B5EF4-FFF2-40B4-BE49-F238E27FC236}">
                <a16:creationId xmlns:a16="http://schemas.microsoft.com/office/drawing/2014/main" id="{F06F1549-1AD0-4289-8423-360420018B2D}"/>
              </a:ext>
            </a:extLst>
          </p:cNvPr>
          <p:cNvSpPr txBox="1"/>
          <p:nvPr/>
        </p:nvSpPr>
        <p:spPr>
          <a:xfrm>
            <a:off x="4483238" y="15167952"/>
            <a:ext cx="7095189" cy="369332"/>
          </a:xfrm>
          <a:prstGeom prst="rect">
            <a:avLst/>
          </a:prstGeom>
          <a:noFill/>
        </p:spPr>
        <p:txBody>
          <a:bodyPr wrap="square" rtlCol="0">
            <a:spAutoFit/>
          </a:bodyPr>
          <a:lstStyle/>
          <a:p>
            <a:pPr>
              <a:buNone/>
            </a:pPr>
            <a:r>
              <a:rPr lang="fr-FR" b="1" dirty="0">
                <a:solidFill>
                  <a:srgbClr val="3A76A5"/>
                </a:solidFill>
              </a:rPr>
              <a:t>🔹 </a:t>
            </a:r>
            <a:r>
              <a:rPr lang="fr-FR" b="1" dirty="0">
                <a:solidFill>
                  <a:srgbClr val="0078D7"/>
                </a:solidFill>
              </a:rPr>
              <a:t>2. Opérateurs pour Tableaux</a:t>
            </a:r>
          </a:p>
        </p:txBody>
      </p:sp>
      <p:pic>
        <p:nvPicPr>
          <p:cNvPr id="30" name="Picture 29">
            <a:extLst>
              <a:ext uri="{FF2B5EF4-FFF2-40B4-BE49-F238E27FC236}">
                <a16:creationId xmlns:a16="http://schemas.microsoft.com/office/drawing/2014/main" id="{93199B85-52C3-4264-B743-548669FB6AC9}"/>
              </a:ext>
            </a:extLst>
          </p:cNvPr>
          <p:cNvPicPr>
            <a:picLocks noChangeAspect="1"/>
          </p:cNvPicPr>
          <p:nvPr/>
        </p:nvPicPr>
        <p:blipFill rotWithShape="1">
          <a:blip r:embed="rId7"/>
          <a:srcRect l="226" t="839" r="217" b="488"/>
          <a:stretch/>
        </p:blipFill>
        <p:spPr>
          <a:xfrm>
            <a:off x="4701109" y="15622398"/>
            <a:ext cx="6659445" cy="2338122"/>
          </a:xfrm>
          <a:prstGeom prst="roundRect">
            <a:avLst>
              <a:gd name="adj" fmla="val 2459"/>
            </a:avLst>
          </a:prstGeom>
          <a:solidFill>
            <a:srgbClr val="FFFFFF">
              <a:shade val="85000"/>
            </a:srgbClr>
          </a:solidFill>
          <a:ln>
            <a:noFill/>
          </a:ln>
          <a:effectLst/>
        </p:spPr>
      </p:pic>
      <p:sp>
        <p:nvSpPr>
          <p:cNvPr id="31" name="TextBox 30">
            <a:extLst>
              <a:ext uri="{FF2B5EF4-FFF2-40B4-BE49-F238E27FC236}">
                <a16:creationId xmlns:a16="http://schemas.microsoft.com/office/drawing/2014/main" id="{AF398746-E6F3-4F98-B4E4-385BC9A35BFA}"/>
              </a:ext>
            </a:extLst>
          </p:cNvPr>
          <p:cNvSpPr txBox="1"/>
          <p:nvPr/>
        </p:nvSpPr>
        <p:spPr>
          <a:xfrm>
            <a:off x="4483238" y="14436507"/>
            <a:ext cx="7095189" cy="646331"/>
          </a:xfrm>
          <a:prstGeom prst="rect">
            <a:avLst/>
          </a:prstGeom>
          <a:noFill/>
        </p:spPr>
        <p:txBody>
          <a:bodyPr wrap="square" rtlCol="0">
            <a:spAutoFit/>
          </a:bodyPr>
          <a:lstStyle/>
          <a:p>
            <a:pPr>
              <a:buNone/>
            </a:pPr>
            <a:r>
              <a:rPr lang="fr-FR" b="1" dirty="0">
                <a:solidFill>
                  <a:schemeClr val="bg1"/>
                </a:solidFill>
              </a:rPr>
              <a:t>MongoDB propose plusieurs opérateurs puissants pour modifier des documents.</a:t>
            </a:r>
          </a:p>
        </p:txBody>
      </p:sp>
      <p:sp>
        <p:nvSpPr>
          <p:cNvPr id="33" name="TextBox 32">
            <a:extLst>
              <a:ext uri="{FF2B5EF4-FFF2-40B4-BE49-F238E27FC236}">
                <a16:creationId xmlns:a16="http://schemas.microsoft.com/office/drawing/2014/main" id="{6020CBD5-3325-4776-BF7A-74F5D32942CB}"/>
              </a:ext>
            </a:extLst>
          </p:cNvPr>
          <p:cNvSpPr txBox="1"/>
          <p:nvPr/>
        </p:nvSpPr>
        <p:spPr>
          <a:xfrm>
            <a:off x="-11547243" y="4680410"/>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Opérateurs de Mise à Jour</a:t>
            </a:r>
            <a:endParaRPr lang="fr-MA" sz="3200" dirty="0">
              <a:latin typeface="Bahnschrift" panose="020B0502040204020203" pitchFamily="34" charset="0"/>
              <a:cs typeface="Aharoni" panose="02010803020104030203" pitchFamily="2" charset="-79"/>
            </a:endParaRPr>
          </a:p>
        </p:txBody>
      </p:sp>
      <p:grpSp>
        <p:nvGrpSpPr>
          <p:cNvPr id="34" name="Group 33">
            <a:extLst>
              <a:ext uri="{FF2B5EF4-FFF2-40B4-BE49-F238E27FC236}">
                <a16:creationId xmlns:a16="http://schemas.microsoft.com/office/drawing/2014/main" id="{D1F82343-0B1A-4777-BB89-B7D2609F3548}"/>
              </a:ext>
            </a:extLst>
          </p:cNvPr>
          <p:cNvGrpSpPr/>
          <p:nvPr/>
        </p:nvGrpSpPr>
        <p:grpSpPr>
          <a:xfrm>
            <a:off x="13793377" y="1953835"/>
            <a:ext cx="7329373" cy="3900703"/>
            <a:chOff x="4206920" y="1953835"/>
            <a:chExt cx="7329373" cy="3900703"/>
          </a:xfrm>
        </p:grpSpPr>
        <p:grpSp>
          <p:nvGrpSpPr>
            <p:cNvPr id="37" name="Group 36">
              <a:extLst>
                <a:ext uri="{FF2B5EF4-FFF2-40B4-BE49-F238E27FC236}">
                  <a16:creationId xmlns:a16="http://schemas.microsoft.com/office/drawing/2014/main" id="{5FCB9E5E-6107-4CB8-B022-E51269EBCF67}"/>
                </a:ext>
              </a:extLst>
            </p:cNvPr>
            <p:cNvGrpSpPr/>
            <p:nvPr/>
          </p:nvGrpSpPr>
          <p:grpSpPr>
            <a:xfrm>
              <a:off x="4206920" y="1953835"/>
              <a:ext cx="7329373" cy="3900703"/>
              <a:chOff x="4203200" y="1945510"/>
              <a:chExt cx="5776202" cy="3272093"/>
            </a:xfrm>
          </p:grpSpPr>
          <p:sp>
            <p:nvSpPr>
              <p:cNvPr id="39" name="Rectangle: Rounded Corners 38">
                <a:extLst>
                  <a:ext uri="{FF2B5EF4-FFF2-40B4-BE49-F238E27FC236}">
                    <a16:creationId xmlns:a16="http://schemas.microsoft.com/office/drawing/2014/main" id="{E02DF2BC-F595-49CE-8F7F-64D79A27F7B3}"/>
                  </a:ext>
                </a:extLst>
              </p:cNvPr>
              <p:cNvSpPr/>
              <p:nvPr/>
            </p:nvSpPr>
            <p:spPr>
              <a:xfrm rot="5400000">
                <a:off x="5455254" y="693456"/>
                <a:ext cx="3272093" cy="5776201"/>
              </a:xfrm>
              <a:prstGeom prst="roundRect">
                <a:avLst>
                  <a:gd name="adj" fmla="val 5644"/>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TextBox 39">
                <a:extLst>
                  <a:ext uri="{FF2B5EF4-FFF2-40B4-BE49-F238E27FC236}">
                    <a16:creationId xmlns:a16="http://schemas.microsoft.com/office/drawing/2014/main" id="{43A156C1-9024-46F4-8D0D-3608D3ED2ACC}"/>
                  </a:ext>
                </a:extLst>
              </p:cNvPr>
              <p:cNvSpPr txBox="1"/>
              <p:nvPr/>
            </p:nvSpPr>
            <p:spPr>
              <a:xfrm>
                <a:off x="4387758" y="2030365"/>
                <a:ext cx="5591644" cy="3098130"/>
              </a:xfrm>
              <a:prstGeom prst="rect">
                <a:avLst/>
              </a:prstGeom>
              <a:noFill/>
            </p:spPr>
            <p:txBody>
              <a:bodyPr wrap="square" rtlCol="0">
                <a:spAutoFit/>
              </a:bodyPr>
              <a:lstStyle/>
              <a:p>
                <a:pPr>
                  <a:buNone/>
                </a:pPr>
                <a:r>
                  <a:rPr lang="fr-FR" b="1" dirty="0">
                    <a:solidFill>
                      <a:srgbClr val="0078D7"/>
                    </a:solidFill>
                  </a:rPr>
                  <a:t>✅ 2. Mise à Jour d’un Élément Spécifique dans un Tableau</a:t>
                </a:r>
              </a:p>
              <a:p>
                <a:pPr>
                  <a:buNone/>
                </a:pPr>
                <a:r>
                  <a:rPr lang="fr-FR" b="1" dirty="0"/>
                  <a:t>📌 Exemple</a:t>
                </a:r>
              </a:p>
              <a:p>
                <a:pPr lvl="1"/>
                <a:r>
                  <a:rPr lang="fr-FR" b="1" dirty="0">
                    <a:solidFill>
                      <a:schemeClr val="bg1"/>
                    </a:solidFill>
                  </a:rPr>
                  <a:t>Modifie la quantité d'un produit spécifique dans le tableau produits d'une commande.</a:t>
                </a:r>
                <a:endParaRPr lang="fr-FR" b="1" dirty="0"/>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r>
                  <a:rPr lang="fr-FR" b="1" dirty="0"/>
                  <a:t>📊 Explication</a:t>
                </a:r>
              </a:p>
              <a:p>
                <a:pPr>
                  <a:buNone/>
                </a:pPr>
                <a:endParaRPr lang="fr-FR" b="1" dirty="0"/>
              </a:p>
              <a:p>
                <a:pPr marL="285750" indent="-285750">
                  <a:buFont typeface="Wingdings" panose="05000000000000000000" pitchFamily="2" charset="2"/>
                  <a:buChar char="Ø"/>
                </a:pPr>
                <a:r>
                  <a:rPr lang="fr-FR" b="1" dirty="0">
                    <a:solidFill>
                      <a:schemeClr val="bg1"/>
                    </a:solidFill>
                  </a:rPr>
                  <a:t>Recherche une commande spécifique.</a:t>
                </a:r>
              </a:p>
              <a:p>
                <a:pPr marL="285750" indent="-285750">
                  <a:buFont typeface="Wingdings" panose="05000000000000000000" pitchFamily="2" charset="2"/>
                  <a:buChar char="Ø"/>
                </a:pPr>
                <a:r>
                  <a:rPr lang="fr-FR" b="1" dirty="0">
                    <a:solidFill>
                      <a:schemeClr val="bg1"/>
                    </a:solidFill>
                  </a:rPr>
                  <a:t>Modifie la quantité du produit "Laptop".</a:t>
                </a:r>
              </a:p>
            </p:txBody>
          </p:sp>
        </p:grpSp>
        <p:pic>
          <p:nvPicPr>
            <p:cNvPr id="38" name="Picture 37">
              <a:extLst>
                <a:ext uri="{FF2B5EF4-FFF2-40B4-BE49-F238E27FC236}">
                  <a16:creationId xmlns:a16="http://schemas.microsoft.com/office/drawing/2014/main" id="{9A7E0151-1BF2-49F6-8897-13AA0C881219}"/>
                </a:ext>
              </a:extLst>
            </p:cNvPr>
            <p:cNvPicPr>
              <a:picLocks noChangeAspect="1"/>
            </p:cNvPicPr>
            <p:nvPr/>
          </p:nvPicPr>
          <p:blipFill>
            <a:blip r:embed="rId8"/>
            <a:stretch>
              <a:fillRect/>
            </a:stretch>
          </p:blipFill>
          <p:spPr>
            <a:xfrm>
              <a:off x="5006012" y="3330177"/>
              <a:ext cx="5965371" cy="10322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26052656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3EB67ED2-EB02-47B5-B836-E952A7120328}"/>
              </a:ext>
            </a:extLst>
          </p:cNvPr>
          <p:cNvGrpSpPr/>
          <p:nvPr/>
        </p:nvGrpSpPr>
        <p:grpSpPr>
          <a:xfrm>
            <a:off x="3832854" y="354477"/>
            <a:ext cx="4526292" cy="777230"/>
            <a:chOff x="171451" y="800785"/>
            <a:chExt cx="9819854" cy="777230"/>
          </a:xfrm>
        </p:grpSpPr>
        <p:sp>
          <p:nvSpPr>
            <p:cNvPr id="36" name="Rectangle: Rounded Corners 35">
              <a:extLst>
                <a:ext uri="{FF2B5EF4-FFF2-40B4-BE49-F238E27FC236}">
                  <a16:creationId xmlns:a16="http://schemas.microsoft.com/office/drawing/2014/main" id="{C7D35F77-325C-412A-9C58-14AA0E71118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A7597E78-F018-4181-8BEF-7C68C7A0B965}"/>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5" name="Group 14">
            <a:extLst>
              <a:ext uri="{FF2B5EF4-FFF2-40B4-BE49-F238E27FC236}">
                <a16:creationId xmlns:a16="http://schemas.microsoft.com/office/drawing/2014/main" id="{94C3A2CC-B5C1-44EF-A991-634907022558}"/>
              </a:ext>
            </a:extLst>
          </p:cNvPr>
          <p:cNvGrpSpPr/>
          <p:nvPr/>
        </p:nvGrpSpPr>
        <p:grpSpPr>
          <a:xfrm>
            <a:off x="-1581105" y="-1620000"/>
            <a:ext cx="3320396" cy="3240000"/>
            <a:chOff x="-1731407" y="-1772400"/>
            <a:chExt cx="3320396" cy="3240000"/>
          </a:xfrm>
        </p:grpSpPr>
        <p:sp>
          <p:nvSpPr>
            <p:cNvPr id="16" name="Oval 15">
              <a:extLst>
                <a:ext uri="{FF2B5EF4-FFF2-40B4-BE49-F238E27FC236}">
                  <a16:creationId xmlns:a16="http://schemas.microsoft.com/office/drawing/2014/main" id="{31D2D3E0-DD65-49A9-8B9A-AE3D63487EB7}"/>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7" name="TextBox 16">
              <a:extLst>
                <a:ext uri="{FF2B5EF4-FFF2-40B4-BE49-F238E27FC236}">
                  <a16:creationId xmlns:a16="http://schemas.microsoft.com/office/drawing/2014/main" id="{569D1D79-F43D-437D-8EF8-82EAD1F8556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sp>
        <p:nvSpPr>
          <p:cNvPr id="11" name="TextBox 10">
            <a:extLst>
              <a:ext uri="{FF2B5EF4-FFF2-40B4-BE49-F238E27FC236}">
                <a16:creationId xmlns:a16="http://schemas.microsoft.com/office/drawing/2014/main" id="{3558A598-ABD8-4873-B184-3E7BB75EF499}"/>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Exemples Avancés</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B8BC3880-0225-45EA-A357-7A0EE0BC035B}"/>
              </a:ext>
            </a:extLst>
          </p:cNvPr>
          <p:cNvGrpSpPr/>
          <p:nvPr/>
        </p:nvGrpSpPr>
        <p:grpSpPr>
          <a:xfrm>
            <a:off x="4206920" y="1953835"/>
            <a:ext cx="7329373" cy="3900703"/>
            <a:chOff x="4206920" y="1953835"/>
            <a:chExt cx="7329373" cy="3900703"/>
          </a:xfrm>
        </p:grpSpPr>
        <p:grpSp>
          <p:nvGrpSpPr>
            <p:cNvPr id="20" name="Group 19">
              <a:extLst>
                <a:ext uri="{FF2B5EF4-FFF2-40B4-BE49-F238E27FC236}">
                  <a16:creationId xmlns:a16="http://schemas.microsoft.com/office/drawing/2014/main" id="{9D9F189A-AC5D-4639-B093-2A5980DF63E7}"/>
                </a:ext>
              </a:extLst>
            </p:cNvPr>
            <p:cNvGrpSpPr/>
            <p:nvPr/>
          </p:nvGrpSpPr>
          <p:grpSpPr>
            <a:xfrm>
              <a:off x="4206920" y="1953835"/>
              <a:ext cx="7329373" cy="3900703"/>
              <a:chOff x="4203200" y="1945510"/>
              <a:chExt cx="5776202" cy="3272093"/>
            </a:xfrm>
          </p:grpSpPr>
          <p:sp>
            <p:nvSpPr>
              <p:cNvPr id="22" name="Rectangle: Rounded Corners 21">
                <a:extLst>
                  <a:ext uri="{FF2B5EF4-FFF2-40B4-BE49-F238E27FC236}">
                    <a16:creationId xmlns:a16="http://schemas.microsoft.com/office/drawing/2014/main" id="{ACFE6D58-6FF8-4AB5-9A9F-0A1E3EBB382C}"/>
                  </a:ext>
                </a:extLst>
              </p:cNvPr>
              <p:cNvSpPr/>
              <p:nvPr/>
            </p:nvSpPr>
            <p:spPr>
              <a:xfrm rot="5400000">
                <a:off x="5455254" y="693456"/>
                <a:ext cx="3272093" cy="5776201"/>
              </a:xfrm>
              <a:prstGeom prst="roundRect">
                <a:avLst>
                  <a:gd name="adj" fmla="val 5644"/>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A9547902-49B6-402E-A73C-A581E5A5DF21}"/>
                  </a:ext>
                </a:extLst>
              </p:cNvPr>
              <p:cNvSpPr txBox="1"/>
              <p:nvPr/>
            </p:nvSpPr>
            <p:spPr>
              <a:xfrm>
                <a:off x="4387758" y="2030365"/>
                <a:ext cx="5591644" cy="3098130"/>
              </a:xfrm>
              <a:prstGeom prst="rect">
                <a:avLst/>
              </a:prstGeom>
              <a:noFill/>
            </p:spPr>
            <p:txBody>
              <a:bodyPr wrap="square" rtlCol="0">
                <a:spAutoFit/>
              </a:bodyPr>
              <a:lstStyle/>
              <a:p>
                <a:pPr>
                  <a:buNone/>
                </a:pPr>
                <a:r>
                  <a:rPr lang="fr-FR" b="1" dirty="0">
                    <a:solidFill>
                      <a:srgbClr val="0078D7"/>
                    </a:solidFill>
                  </a:rPr>
                  <a:t>✅ 2. Mise à Jour d’un Élément Spécifique dans un Tableau</a:t>
                </a:r>
              </a:p>
              <a:p>
                <a:pPr>
                  <a:buNone/>
                </a:pPr>
                <a:r>
                  <a:rPr lang="fr-FR" b="1" dirty="0"/>
                  <a:t>📌 Exemple</a:t>
                </a:r>
              </a:p>
              <a:p>
                <a:pPr lvl="1"/>
                <a:r>
                  <a:rPr lang="fr-FR" b="1" dirty="0">
                    <a:solidFill>
                      <a:schemeClr val="bg1"/>
                    </a:solidFill>
                  </a:rPr>
                  <a:t>Modifie la quantité d'un produit spécifique dans le tableau produits d'une commande.</a:t>
                </a:r>
                <a:endParaRPr lang="fr-FR" b="1" dirty="0"/>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r>
                  <a:rPr lang="fr-FR" b="1" dirty="0"/>
                  <a:t>📊 Explication</a:t>
                </a:r>
              </a:p>
              <a:p>
                <a:pPr>
                  <a:buNone/>
                </a:pPr>
                <a:endParaRPr lang="fr-FR" b="1" dirty="0"/>
              </a:p>
              <a:p>
                <a:pPr marL="285750" indent="-285750">
                  <a:buFont typeface="Wingdings" panose="05000000000000000000" pitchFamily="2" charset="2"/>
                  <a:buChar char="Ø"/>
                </a:pPr>
                <a:r>
                  <a:rPr lang="fr-FR" b="1" dirty="0">
                    <a:solidFill>
                      <a:schemeClr val="bg1"/>
                    </a:solidFill>
                  </a:rPr>
                  <a:t>Recherche une commande spécifique.</a:t>
                </a:r>
              </a:p>
              <a:p>
                <a:pPr marL="285750" indent="-285750">
                  <a:buFont typeface="Wingdings" panose="05000000000000000000" pitchFamily="2" charset="2"/>
                  <a:buChar char="Ø"/>
                </a:pPr>
                <a:r>
                  <a:rPr lang="fr-FR" b="1" dirty="0">
                    <a:solidFill>
                      <a:schemeClr val="bg1"/>
                    </a:solidFill>
                  </a:rPr>
                  <a:t>Modifie la quantité du produit "Laptop".</a:t>
                </a:r>
              </a:p>
            </p:txBody>
          </p:sp>
        </p:grpSp>
        <p:pic>
          <p:nvPicPr>
            <p:cNvPr id="4" name="Picture 3">
              <a:extLst>
                <a:ext uri="{FF2B5EF4-FFF2-40B4-BE49-F238E27FC236}">
                  <a16:creationId xmlns:a16="http://schemas.microsoft.com/office/drawing/2014/main" id="{02DC263C-6D79-47A7-ADBA-36DAB7B17ABE}"/>
                </a:ext>
              </a:extLst>
            </p:cNvPr>
            <p:cNvPicPr>
              <a:picLocks noChangeAspect="1"/>
            </p:cNvPicPr>
            <p:nvPr/>
          </p:nvPicPr>
          <p:blipFill>
            <a:blip r:embed="rId3"/>
            <a:stretch>
              <a:fillRect/>
            </a:stretch>
          </p:blipFill>
          <p:spPr>
            <a:xfrm>
              <a:off x="5006012" y="3330177"/>
              <a:ext cx="5965371" cy="10322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1" name="Group 20">
            <a:extLst>
              <a:ext uri="{FF2B5EF4-FFF2-40B4-BE49-F238E27FC236}">
                <a16:creationId xmlns:a16="http://schemas.microsoft.com/office/drawing/2014/main" id="{25E98FEB-5E5F-4CB9-A1E2-F10D26F55C07}"/>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E94CA2A9-8E88-4365-AC02-99CF561860D0}"/>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601EA7F6-8758-410B-AC59-FD99470B35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43777085-5EAA-42DF-B008-F338D5477C81}"/>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25" name="Graphic 24">
              <a:extLst>
                <a:ext uri="{FF2B5EF4-FFF2-40B4-BE49-F238E27FC236}">
                  <a16:creationId xmlns:a16="http://schemas.microsoft.com/office/drawing/2014/main" id="{7A56C704-1104-409D-ADDC-627A47D5F90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405059" y="3640126"/>
              <a:ext cx="689127" cy="792174"/>
            </a:xfrm>
            <a:prstGeom prst="rect">
              <a:avLst/>
            </a:prstGeom>
          </p:spPr>
        </p:pic>
      </p:grpSp>
      <p:grpSp>
        <p:nvGrpSpPr>
          <p:cNvPr id="28" name="Group 27">
            <a:extLst>
              <a:ext uri="{FF2B5EF4-FFF2-40B4-BE49-F238E27FC236}">
                <a16:creationId xmlns:a16="http://schemas.microsoft.com/office/drawing/2014/main" id="{9FCC773C-054B-4AA9-A94B-AB8B3943FE7E}"/>
              </a:ext>
            </a:extLst>
          </p:cNvPr>
          <p:cNvGrpSpPr/>
          <p:nvPr/>
        </p:nvGrpSpPr>
        <p:grpSpPr>
          <a:xfrm>
            <a:off x="4206920" y="14650095"/>
            <a:ext cx="7329373" cy="3793826"/>
            <a:chOff x="4206920" y="2084461"/>
            <a:chExt cx="7329373" cy="3793826"/>
          </a:xfrm>
        </p:grpSpPr>
        <p:grpSp>
          <p:nvGrpSpPr>
            <p:cNvPr id="29" name="Group 28">
              <a:extLst>
                <a:ext uri="{FF2B5EF4-FFF2-40B4-BE49-F238E27FC236}">
                  <a16:creationId xmlns:a16="http://schemas.microsoft.com/office/drawing/2014/main" id="{CFBB1517-1B93-458F-8890-FCEF559EA60F}"/>
                </a:ext>
              </a:extLst>
            </p:cNvPr>
            <p:cNvGrpSpPr/>
            <p:nvPr/>
          </p:nvGrpSpPr>
          <p:grpSpPr>
            <a:xfrm>
              <a:off x="4206920" y="2084461"/>
              <a:ext cx="7329373" cy="3793826"/>
              <a:chOff x="4203200" y="1945510"/>
              <a:chExt cx="5776202" cy="3182440"/>
            </a:xfrm>
          </p:grpSpPr>
          <p:sp>
            <p:nvSpPr>
              <p:cNvPr id="31" name="Rectangle: Rounded Corners 30">
                <a:extLst>
                  <a:ext uri="{FF2B5EF4-FFF2-40B4-BE49-F238E27FC236}">
                    <a16:creationId xmlns:a16="http://schemas.microsoft.com/office/drawing/2014/main" id="{634BB3C2-52B8-4654-8A1F-2A7DAD185EC7}"/>
                  </a:ext>
                </a:extLst>
              </p:cNvPr>
              <p:cNvSpPr/>
              <p:nvPr/>
            </p:nvSpPr>
            <p:spPr>
              <a:xfrm rot="5400000">
                <a:off x="5500081" y="648629"/>
                <a:ext cx="3182440" cy="5776201"/>
              </a:xfrm>
              <a:prstGeom prst="roundRect">
                <a:avLst>
                  <a:gd name="adj" fmla="val 5644"/>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E65C27F6-F17F-40A9-A388-F070B463609A}"/>
                  </a:ext>
                </a:extLst>
              </p:cNvPr>
              <p:cNvSpPr txBox="1"/>
              <p:nvPr/>
            </p:nvSpPr>
            <p:spPr>
              <a:xfrm>
                <a:off x="4387758" y="2030365"/>
                <a:ext cx="5591644" cy="2865770"/>
              </a:xfrm>
              <a:prstGeom prst="rect">
                <a:avLst/>
              </a:prstGeom>
              <a:noFill/>
            </p:spPr>
            <p:txBody>
              <a:bodyPr wrap="square" rtlCol="0">
                <a:spAutoFit/>
              </a:bodyPr>
              <a:lstStyle/>
              <a:p>
                <a:pPr>
                  <a:buNone/>
                </a:pPr>
                <a:r>
                  <a:rPr lang="fr-FR" b="1" dirty="0">
                    <a:solidFill>
                      <a:srgbClr val="0078D7"/>
                    </a:solidFill>
                  </a:rPr>
                  <a:t>✅ 1. Modification avec Conditions Imbriquées</a:t>
                </a:r>
              </a:p>
              <a:p>
                <a:pPr>
                  <a:buNone/>
                </a:pPr>
                <a:r>
                  <a:rPr lang="fr-FR" b="1" dirty="0"/>
                  <a:t>📌 Exemple</a:t>
                </a:r>
              </a:p>
              <a:p>
                <a:pPr lvl="1"/>
                <a:r>
                  <a:rPr lang="fr-FR" b="1" dirty="0">
                    <a:solidFill>
                      <a:schemeClr val="bg1"/>
                    </a:solidFill>
                  </a:rPr>
                  <a:t>Met à jour tous les produits électroniques dont le stock est inférieur à 10.</a:t>
                </a:r>
              </a:p>
              <a:p>
                <a:pPr>
                  <a:buNone/>
                </a:pPr>
                <a:endParaRPr lang="fr-FR" b="1" dirty="0"/>
              </a:p>
              <a:p>
                <a:pPr>
                  <a:buNone/>
                </a:pPr>
                <a:endParaRPr lang="fr-FR" b="1" dirty="0"/>
              </a:p>
              <a:p>
                <a:pPr>
                  <a:buNone/>
                </a:pPr>
                <a:endParaRPr lang="fr-FR" b="1" dirty="0"/>
              </a:p>
              <a:p>
                <a:pPr>
                  <a:buNone/>
                </a:pPr>
                <a:endParaRPr lang="fr-FR" b="1" dirty="0"/>
              </a:p>
              <a:p>
                <a:pPr>
                  <a:buNone/>
                </a:pPr>
                <a:r>
                  <a:rPr lang="fr-FR" b="1" dirty="0"/>
                  <a:t>📊 Explication</a:t>
                </a:r>
              </a:p>
              <a:p>
                <a:pPr>
                  <a:buNone/>
                </a:pPr>
                <a:endParaRPr lang="fr-FR" b="1" dirty="0"/>
              </a:p>
              <a:p>
                <a:pPr marL="285750" indent="-285750">
                  <a:buFont typeface="Wingdings" panose="05000000000000000000" pitchFamily="2" charset="2"/>
                  <a:buChar char="Ø"/>
                </a:pPr>
                <a:r>
                  <a:rPr lang="fr-FR" b="1" dirty="0">
                    <a:solidFill>
                      <a:schemeClr val="bg1"/>
                    </a:solidFill>
                  </a:rPr>
                  <a:t>Sélectionne uniquement les produits électroniques avec stock &lt; 10.</a:t>
                </a:r>
              </a:p>
              <a:p>
                <a:pPr marL="285750" indent="-285750">
                  <a:buFont typeface="Wingdings" panose="05000000000000000000" pitchFamily="2" charset="2"/>
                  <a:buChar char="Ø"/>
                </a:pPr>
                <a:r>
                  <a:rPr lang="fr-FR" b="1" dirty="0">
                    <a:solidFill>
                      <a:schemeClr val="bg1"/>
                    </a:solidFill>
                  </a:rPr>
                  <a:t>Ajoute un champ statut: "Rupture de stock".</a:t>
                </a:r>
              </a:p>
            </p:txBody>
          </p:sp>
        </p:grpSp>
        <p:pic>
          <p:nvPicPr>
            <p:cNvPr id="30" name="Picture 29">
              <a:extLst>
                <a:ext uri="{FF2B5EF4-FFF2-40B4-BE49-F238E27FC236}">
                  <a16:creationId xmlns:a16="http://schemas.microsoft.com/office/drawing/2014/main" id="{5F8191C1-9A49-419F-B9DD-B3A2F6049478}"/>
                </a:ext>
              </a:extLst>
            </p:cNvPr>
            <p:cNvPicPr>
              <a:picLocks noChangeAspect="1"/>
            </p:cNvPicPr>
            <p:nvPr/>
          </p:nvPicPr>
          <p:blipFill>
            <a:blip r:embed="rId7"/>
            <a:stretch>
              <a:fillRect/>
            </a:stretch>
          </p:blipFill>
          <p:spPr>
            <a:xfrm>
              <a:off x="5631543" y="3215415"/>
              <a:ext cx="4865807" cy="110687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33" name="Group 32">
            <a:extLst>
              <a:ext uri="{FF2B5EF4-FFF2-40B4-BE49-F238E27FC236}">
                <a16:creationId xmlns:a16="http://schemas.microsoft.com/office/drawing/2014/main" id="{392B1BB6-58C8-4D84-9593-1E0E985AF373}"/>
              </a:ext>
            </a:extLst>
          </p:cNvPr>
          <p:cNvGrpSpPr/>
          <p:nvPr/>
        </p:nvGrpSpPr>
        <p:grpSpPr>
          <a:xfrm>
            <a:off x="-8809881" y="2383010"/>
            <a:ext cx="6103790" cy="3850123"/>
            <a:chOff x="4033228" y="2547915"/>
            <a:chExt cx="6807499" cy="3874767"/>
          </a:xfrm>
        </p:grpSpPr>
        <p:sp>
          <p:nvSpPr>
            <p:cNvPr id="34" name="Rectangle: Rounded Corners 33">
              <a:extLst>
                <a:ext uri="{FF2B5EF4-FFF2-40B4-BE49-F238E27FC236}">
                  <a16:creationId xmlns:a16="http://schemas.microsoft.com/office/drawing/2014/main" id="{86514B90-5DA1-498F-9FCF-C5FB83F1FEF4}"/>
                </a:ext>
              </a:extLst>
            </p:cNvPr>
            <p:cNvSpPr/>
            <p:nvPr/>
          </p:nvSpPr>
          <p:spPr>
            <a:xfrm rot="5400000">
              <a:off x="5446479" y="1134664"/>
              <a:ext cx="3874767" cy="6701270"/>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7" name="TextBox 36">
              <a:extLst>
                <a:ext uri="{FF2B5EF4-FFF2-40B4-BE49-F238E27FC236}">
                  <a16:creationId xmlns:a16="http://schemas.microsoft.com/office/drawing/2014/main" id="{A0100DC6-136B-4BC4-B195-54DBAB57C04B}"/>
                </a:ext>
              </a:extLst>
            </p:cNvPr>
            <p:cNvSpPr txBox="1"/>
            <p:nvPr/>
          </p:nvSpPr>
          <p:spPr>
            <a:xfrm>
              <a:off x="4459735" y="2612795"/>
              <a:ext cx="6380992" cy="3809884"/>
            </a:xfrm>
            <a:prstGeom prst="rect">
              <a:avLst/>
            </a:prstGeom>
            <a:noFill/>
          </p:spPr>
          <p:txBody>
            <a:bodyPr wrap="square" rtlCol="0">
              <a:spAutoFit/>
            </a:bodyPr>
            <a:lstStyle/>
            <a:p>
              <a:pPr>
                <a:buNone/>
              </a:pPr>
              <a:r>
                <a:rPr lang="fr-FR" sz="2000" b="1" dirty="0">
                  <a:solidFill>
                    <a:srgbClr val="11D5FD"/>
                  </a:solidFill>
                </a:rPr>
                <a:t>🎯 1. Efficacité</a:t>
              </a:r>
            </a:p>
            <a:p>
              <a:pPr lvl="1"/>
              <a:r>
                <a:rPr lang="fr-FR" sz="2000" b="1" dirty="0">
                  <a:solidFill>
                    <a:schemeClr val="bg1"/>
                  </a:solidFill>
                </a:rPr>
                <a:t>✅ Optimisation des mises à jour → Un seul appel pour modifier plusieurs documents.</a:t>
              </a:r>
            </a:p>
            <a:p>
              <a:pPr>
                <a:buNone/>
              </a:pPr>
              <a:endParaRPr lang="fr-FR" sz="2000" b="1" dirty="0">
                <a:solidFill>
                  <a:srgbClr val="11D5FD"/>
                </a:solidFill>
              </a:endParaRPr>
            </a:p>
            <a:p>
              <a:pPr>
                <a:buNone/>
              </a:pPr>
              <a:r>
                <a:rPr lang="fr-FR" sz="2000" b="1" dirty="0">
                  <a:solidFill>
                    <a:srgbClr val="11D5FD"/>
                  </a:solidFill>
                </a:rPr>
                <a:t>📖 2. Flexibilité</a:t>
              </a:r>
            </a:p>
            <a:p>
              <a:pPr lvl="1"/>
              <a:r>
                <a:rPr lang="fr-FR" sz="2000" b="1" dirty="0">
                  <a:solidFill>
                    <a:schemeClr val="bg1"/>
                  </a:solidFill>
                </a:rPr>
                <a:t>✅ Permet de modifier des champs, des tableaux ou des documents complets.</a:t>
              </a:r>
            </a:p>
            <a:p>
              <a:pPr>
                <a:buNone/>
              </a:pPr>
              <a:endParaRPr lang="fr-FR" sz="2000" b="1" dirty="0">
                <a:solidFill>
                  <a:srgbClr val="11D5FD"/>
                </a:solidFill>
              </a:endParaRPr>
            </a:p>
            <a:p>
              <a:pPr>
                <a:buNone/>
              </a:pPr>
              <a:r>
                <a:rPr lang="fr-FR" sz="2000" b="1" dirty="0">
                  <a:solidFill>
                    <a:srgbClr val="11D5FD"/>
                  </a:solidFill>
                </a:rPr>
                <a:t>🚀 3. Performance</a:t>
              </a:r>
            </a:p>
            <a:p>
              <a:pPr lvl="1"/>
              <a:r>
                <a:rPr lang="fr-FR" sz="2000" b="1" dirty="0">
                  <a:solidFill>
                    <a:schemeClr val="bg1"/>
                  </a:solidFill>
                </a:rPr>
                <a:t>✅ Moins d’opérations = Meilleure performance et réduction du temps d’exécution.</a:t>
              </a:r>
            </a:p>
          </p:txBody>
        </p:sp>
      </p:grpSp>
      <p:grpSp>
        <p:nvGrpSpPr>
          <p:cNvPr id="38" name="Group 37">
            <a:extLst>
              <a:ext uri="{FF2B5EF4-FFF2-40B4-BE49-F238E27FC236}">
                <a16:creationId xmlns:a16="http://schemas.microsoft.com/office/drawing/2014/main" id="{C8034970-9ED1-48C5-8D41-14458499D46D}"/>
              </a:ext>
            </a:extLst>
          </p:cNvPr>
          <p:cNvGrpSpPr/>
          <p:nvPr/>
        </p:nvGrpSpPr>
        <p:grpSpPr>
          <a:xfrm>
            <a:off x="15159946" y="2401373"/>
            <a:ext cx="6008541" cy="3850123"/>
            <a:chOff x="4033229" y="2547915"/>
            <a:chExt cx="6701270" cy="3874767"/>
          </a:xfrm>
        </p:grpSpPr>
        <p:sp>
          <p:nvSpPr>
            <p:cNvPr id="39" name="Rectangle: Rounded Corners 38">
              <a:extLst>
                <a:ext uri="{FF2B5EF4-FFF2-40B4-BE49-F238E27FC236}">
                  <a16:creationId xmlns:a16="http://schemas.microsoft.com/office/drawing/2014/main" id="{FC0FE6F1-AAC9-4D0F-861A-872CD8F96E76}"/>
                </a:ext>
              </a:extLst>
            </p:cNvPr>
            <p:cNvSpPr/>
            <p:nvPr/>
          </p:nvSpPr>
          <p:spPr>
            <a:xfrm rot="16200000">
              <a:off x="5446480" y="1134664"/>
              <a:ext cx="3874767" cy="6701270"/>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TextBox 39">
              <a:extLst>
                <a:ext uri="{FF2B5EF4-FFF2-40B4-BE49-F238E27FC236}">
                  <a16:creationId xmlns:a16="http://schemas.microsoft.com/office/drawing/2014/main" id="{F0FC5EA1-DEB2-44CB-B37D-C26ABD196A78}"/>
                </a:ext>
              </a:extLst>
            </p:cNvPr>
            <p:cNvSpPr txBox="1"/>
            <p:nvPr/>
          </p:nvSpPr>
          <p:spPr>
            <a:xfrm>
              <a:off x="4098548" y="2555279"/>
              <a:ext cx="6380992" cy="3252339"/>
            </a:xfrm>
            <a:prstGeom prst="rect">
              <a:avLst/>
            </a:prstGeom>
            <a:noFill/>
          </p:spPr>
          <p:txBody>
            <a:bodyPr wrap="square" rtlCol="0">
              <a:spAutoFit/>
            </a:bodyPr>
            <a:lstStyle/>
            <a:p>
              <a:pPr>
                <a:buNone/>
              </a:pPr>
              <a:endParaRPr lang="fr-FR" sz="2000" dirty="0">
                <a:solidFill>
                  <a:srgbClr val="0078D7"/>
                </a:solidFill>
              </a:endParaRPr>
            </a:p>
            <a:p>
              <a:pPr>
                <a:buNone/>
              </a:pPr>
              <a:endParaRPr lang="fr-FR" sz="2000" dirty="0">
                <a:solidFill>
                  <a:srgbClr val="0078D7"/>
                </a:solidFill>
              </a:endParaRPr>
            </a:p>
            <a:p>
              <a:pPr>
                <a:buNone/>
              </a:pPr>
              <a:r>
                <a:rPr lang="fr-FR" sz="2400" b="1" dirty="0">
                  <a:solidFill>
                    <a:srgbClr val="0078D7"/>
                  </a:solidFill>
                </a:rPr>
                <a:t>💡 </a:t>
              </a:r>
              <a:r>
                <a:rPr lang="fr-FR" sz="2400" b="1" dirty="0">
                  <a:solidFill>
                    <a:srgbClr val="11D5FD"/>
                  </a:solidFill>
                </a:rPr>
                <a:t>En résumé :</a:t>
              </a:r>
            </a:p>
            <a:p>
              <a:pPr>
                <a:buNone/>
              </a:pPr>
              <a:br>
                <a:rPr lang="fr-FR" sz="2000" dirty="0"/>
              </a:br>
              <a:r>
                <a:rPr lang="fr-FR" sz="2400" dirty="0">
                  <a:solidFill>
                    <a:schemeClr val="bg1"/>
                  </a:solidFill>
                </a:rPr>
                <a:t>Les </a:t>
              </a:r>
              <a:r>
                <a:rPr lang="fr-FR" sz="2400" b="1" dirty="0">
                  <a:solidFill>
                    <a:schemeClr val="bg1"/>
                  </a:solidFill>
                </a:rPr>
                <a:t>méthodes de mise à jour en MongoDB</a:t>
              </a:r>
              <a:r>
                <a:rPr lang="fr-FR" sz="2400" dirty="0">
                  <a:solidFill>
                    <a:schemeClr val="bg1"/>
                  </a:solidFill>
                </a:rPr>
                <a:t> permettent de modifier efficacement des documents, en </a:t>
              </a:r>
              <a:r>
                <a:rPr lang="fr-FR" sz="2400" b="1" dirty="0">
                  <a:solidFill>
                    <a:schemeClr val="bg1"/>
                  </a:solidFill>
                </a:rPr>
                <a:t>optimisant la gestion des données</a:t>
              </a:r>
              <a:r>
                <a:rPr lang="fr-FR" sz="2400" dirty="0">
                  <a:solidFill>
                    <a:schemeClr val="bg1"/>
                  </a:solidFill>
                </a:rPr>
                <a:t> et en </a:t>
              </a:r>
              <a:r>
                <a:rPr lang="fr-FR" sz="2400" b="1" dirty="0">
                  <a:solidFill>
                    <a:schemeClr val="bg1"/>
                  </a:solidFill>
                </a:rPr>
                <a:t>améliorant les performances</a:t>
              </a:r>
              <a:r>
                <a:rPr lang="fr-FR" sz="2400" dirty="0">
                  <a:solidFill>
                    <a:schemeClr val="bg1"/>
                  </a:solidFill>
                </a:rPr>
                <a:t> des requêtes. 🚀</a:t>
              </a:r>
              <a:endParaRPr lang="fr-FR" sz="2000" b="1" dirty="0">
                <a:solidFill>
                  <a:schemeClr val="bg1"/>
                </a:solidFill>
              </a:endParaRPr>
            </a:p>
          </p:txBody>
        </p:sp>
      </p:grpSp>
    </p:spTree>
    <p:extLst>
      <p:ext uri="{BB962C8B-B14F-4D97-AF65-F5344CB8AC3E}">
        <p14:creationId xmlns:p14="http://schemas.microsoft.com/office/powerpoint/2010/main" val="384190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94C3A2CC-B5C1-44EF-A991-634907022558}"/>
              </a:ext>
            </a:extLst>
          </p:cNvPr>
          <p:cNvGrpSpPr/>
          <p:nvPr/>
        </p:nvGrpSpPr>
        <p:grpSpPr>
          <a:xfrm>
            <a:off x="-1581105" y="-1620000"/>
            <a:ext cx="3320396" cy="3240000"/>
            <a:chOff x="-1731407" y="-1772400"/>
            <a:chExt cx="3320396" cy="3240000"/>
          </a:xfrm>
        </p:grpSpPr>
        <p:sp>
          <p:nvSpPr>
            <p:cNvPr id="16" name="Oval 15">
              <a:extLst>
                <a:ext uri="{FF2B5EF4-FFF2-40B4-BE49-F238E27FC236}">
                  <a16:creationId xmlns:a16="http://schemas.microsoft.com/office/drawing/2014/main" id="{31D2D3E0-DD65-49A9-8B9A-AE3D63487EB7}"/>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7" name="TextBox 16">
              <a:extLst>
                <a:ext uri="{FF2B5EF4-FFF2-40B4-BE49-F238E27FC236}">
                  <a16:creationId xmlns:a16="http://schemas.microsoft.com/office/drawing/2014/main" id="{569D1D79-F43D-437D-8EF8-82EAD1F8556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grpSp>
        <p:nvGrpSpPr>
          <p:cNvPr id="26" name="Group 25">
            <a:extLst>
              <a:ext uri="{FF2B5EF4-FFF2-40B4-BE49-F238E27FC236}">
                <a16:creationId xmlns:a16="http://schemas.microsoft.com/office/drawing/2014/main" id="{65225367-004F-4B5C-9754-13265601B412}"/>
              </a:ext>
            </a:extLst>
          </p:cNvPr>
          <p:cNvGrpSpPr/>
          <p:nvPr/>
        </p:nvGrpSpPr>
        <p:grpSpPr>
          <a:xfrm>
            <a:off x="-314805" y="2383010"/>
            <a:ext cx="6103790" cy="3850123"/>
            <a:chOff x="4033228" y="2547915"/>
            <a:chExt cx="6807499" cy="3874767"/>
          </a:xfrm>
        </p:grpSpPr>
        <p:sp>
          <p:nvSpPr>
            <p:cNvPr id="27" name="Rectangle: Rounded Corners 26">
              <a:extLst>
                <a:ext uri="{FF2B5EF4-FFF2-40B4-BE49-F238E27FC236}">
                  <a16:creationId xmlns:a16="http://schemas.microsoft.com/office/drawing/2014/main" id="{11F391B7-7F1A-472A-90B2-046F7569E8EF}"/>
                </a:ext>
              </a:extLst>
            </p:cNvPr>
            <p:cNvSpPr/>
            <p:nvPr/>
          </p:nvSpPr>
          <p:spPr>
            <a:xfrm rot="5400000">
              <a:off x="5446479" y="1134664"/>
              <a:ext cx="3874767" cy="6701270"/>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8" name="TextBox 27">
              <a:extLst>
                <a:ext uri="{FF2B5EF4-FFF2-40B4-BE49-F238E27FC236}">
                  <a16:creationId xmlns:a16="http://schemas.microsoft.com/office/drawing/2014/main" id="{3D8A83CF-C227-422B-A74B-291A95753C99}"/>
                </a:ext>
              </a:extLst>
            </p:cNvPr>
            <p:cNvSpPr txBox="1"/>
            <p:nvPr/>
          </p:nvSpPr>
          <p:spPr>
            <a:xfrm>
              <a:off x="4459735" y="2612795"/>
              <a:ext cx="6380992" cy="3809884"/>
            </a:xfrm>
            <a:prstGeom prst="rect">
              <a:avLst/>
            </a:prstGeom>
            <a:noFill/>
          </p:spPr>
          <p:txBody>
            <a:bodyPr wrap="square" rtlCol="0">
              <a:spAutoFit/>
            </a:bodyPr>
            <a:lstStyle/>
            <a:p>
              <a:pPr>
                <a:buNone/>
              </a:pPr>
              <a:r>
                <a:rPr lang="fr-FR" sz="2000" b="1" dirty="0">
                  <a:solidFill>
                    <a:srgbClr val="11D5FD"/>
                  </a:solidFill>
                </a:rPr>
                <a:t>🎯 1. Efficacité</a:t>
              </a:r>
            </a:p>
            <a:p>
              <a:pPr lvl="1"/>
              <a:r>
                <a:rPr lang="fr-FR" sz="2000" b="1" dirty="0">
                  <a:solidFill>
                    <a:schemeClr val="bg1"/>
                  </a:solidFill>
                </a:rPr>
                <a:t>✅ Optimisation des mises à jour → Un seul appel pour modifier plusieurs documents.</a:t>
              </a:r>
            </a:p>
            <a:p>
              <a:pPr>
                <a:buNone/>
              </a:pPr>
              <a:endParaRPr lang="fr-FR" sz="2000" b="1" dirty="0">
                <a:solidFill>
                  <a:srgbClr val="11D5FD"/>
                </a:solidFill>
              </a:endParaRPr>
            </a:p>
            <a:p>
              <a:pPr>
                <a:buNone/>
              </a:pPr>
              <a:r>
                <a:rPr lang="fr-FR" sz="2000" b="1" dirty="0">
                  <a:solidFill>
                    <a:srgbClr val="11D5FD"/>
                  </a:solidFill>
                </a:rPr>
                <a:t>📖 2. Flexibilité</a:t>
              </a:r>
            </a:p>
            <a:p>
              <a:pPr lvl="1"/>
              <a:r>
                <a:rPr lang="fr-FR" sz="2000" b="1" dirty="0">
                  <a:solidFill>
                    <a:schemeClr val="bg1"/>
                  </a:solidFill>
                </a:rPr>
                <a:t>✅ Permet de modifier des champs, des tableaux ou des documents complets.</a:t>
              </a:r>
            </a:p>
            <a:p>
              <a:pPr>
                <a:buNone/>
              </a:pPr>
              <a:endParaRPr lang="fr-FR" sz="2000" b="1" dirty="0">
                <a:solidFill>
                  <a:srgbClr val="11D5FD"/>
                </a:solidFill>
              </a:endParaRPr>
            </a:p>
            <a:p>
              <a:pPr>
                <a:buNone/>
              </a:pPr>
              <a:r>
                <a:rPr lang="fr-FR" sz="2000" b="1" dirty="0">
                  <a:solidFill>
                    <a:srgbClr val="11D5FD"/>
                  </a:solidFill>
                </a:rPr>
                <a:t>🚀 3. Performance</a:t>
              </a:r>
            </a:p>
            <a:p>
              <a:pPr lvl="1"/>
              <a:r>
                <a:rPr lang="fr-FR" sz="2000" b="1" dirty="0">
                  <a:solidFill>
                    <a:schemeClr val="bg1"/>
                  </a:solidFill>
                </a:rPr>
                <a:t>✅ Moins d’opérations = Meilleure performance et réduction du temps d’exécution.</a:t>
              </a:r>
            </a:p>
          </p:txBody>
        </p:sp>
      </p:grpSp>
      <p:sp>
        <p:nvSpPr>
          <p:cNvPr id="29" name="TextBox 28">
            <a:extLst>
              <a:ext uri="{FF2B5EF4-FFF2-40B4-BE49-F238E27FC236}">
                <a16:creationId xmlns:a16="http://schemas.microsoft.com/office/drawing/2014/main" id="{355CBDF4-B77B-4CDF-BF1F-B11D85944147}"/>
              </a:ext>
            </a:extLst>
          </p:cNvPr>
          <p:cNvSpPr txBox="1"/>
          <p:nvPr/>
        </p:nvSpPr>
        <p:spPr>
          <a:xfrm>
            <a:off x="1002873" y="1383045"/>
            <a:ext cx="866761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Pourquoi Utiliser ces Méthodes ?</a:t>
            </a:r>
            <a:endParaRPr lang="fr-MA" sz="3200" dirty="0">
              <a:latin typeface="Bahnschrift" panose="020B0502040204020203" pitchFamily="34" charset="0"/>
              <a:cs typeface="Aharoni" panose="02010803020104030203" pitchFamily="2" charset="-79"/>
            </a:endParaRPr>
          </a:p>
        </p:txBody>
      </p:sp>
      <p:grpSp>
        <p:nvGrpSpPr>
          <p:cNvPr id="33" name="Group 32">
            <a:extLst>
              <a:ext uri="{FF2B5EF4-FFF2-40B4-BE49-F238E27FC236}">
                <a16:creationId xmlns:a16="http://schemas.microsoft.com/office/drawing/2014/main" id="{31B34F73-62C4-421A-90E7-9F0B1AC60A4E}"/>
              </a:ext>
            </a:extLst>
          </p:cNvPr>
          <p:cNvGrpSpPr/>
          <p:nvPr/>
        </p:nvGrpSpPr>
        <p:grpSpPr>
          <a:xfrm>
            <a:off x="6428896" y="2401373"/>
            <a:ext cx="6008541" cy="3850123"/>
            <a:chOff x="4033229" y="2547915"/>
            <a:chExt cx="6701270" cy="3874767"/>
          </a:xfrm>
        </p:grpSpPr>
        <p:sp>
          <p:nvSpPr>
            <p:cNvPr id="34" name="Rectangle: Rounded Corners 33">
              <a:extLst>
                <a:ext uri="{FF2B5EF4-FFF2-40B4-BE49-F238E27FC236}">
                  <a16:creationId xmlns:a16="http://schemas.microsoft.com/office/drawing/2014/main" id="{283387A0-3A31-4FDA-9102-A4588ECFAF2C}"/>
                </a:ext>
              </a:extLst>
            </p:cNvPr>
            <p:cNvSpPr/>
            <p:nvPr/>
          </p:nvSpPr>
          <p:spPr>
            <a:xfrm rot="16200000">
              <a:off x="5446480" y="1134664"/>
              <a:ext cx="3874767" cy="6701270"/>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7" name="TextBox 36">
              <a:extLst>
                <a:ext uri="{FF2B5EF4-FFF2-40B4-BE49-F238E27FC236}">
                  <a16:creationId xmlns:a16="http://schemas.microsoft.com/office/drawing/2014/main" id="{D604D4FD-3460-4B23-A3FE-B5AC446E2B78}"/>
                </a:ext>
              </a:extLst>
            </p:cNvPr>
            <p:cNvSpPr txBox="1"/>
            <p:nvPr/>
          </p:nvSpPr>
          <p:spPr>
            <a:xfrm>
              <a:off x="4098548" y="2555279"/>
              <a:ext cx="6380992" cy="3252339"/>
            </a:xfrm>
            <a:prstGeom prst="rect">
              <a:avLst/>
            </a:prstGeom>
            <a:noFill/>
          </p:spPr>
          <p:txBody>
            <a:bodyPr wrap="square" rtlCol="0">
              <a:spAutoFit/>
            </a:bodyPr>
            <a:lstStyle/>
            <a:p>
              <a:pPr>
                <a:buNone/>
              </a:pPr>
              <a:endParaRPr lang="fr-FR" sz="2000" dirty="0">
                <a:solidFill>
                  <a:srgbClr val="0078D7"/>
                </a:solidFill>
              </a:endParaRPr>
            </a:p>
            <a:p>
              <a:pPr>
                <a:buNone/>
              </a:pPr>
              <a:endParaRPr lang="fr-FR" sz="2000" dirty="0">
                <a:solidFill>
                  <a:srgbClr val="0078D7"/>
                </a:solidFill>
              </a:endParaRPr>
            </a:p>
            <a:p>
              <a:pPr>
                <a:buNone/>
              </a:pPr>
              <a:r>
                <a:rPr lang="fr-FR" sz="2400" b="1" dirty="0">
                  <a:solidFill>
                    <a:srgbClr val="0078D7"/>
                  </a:solidFill>
                </a:rPr>
                <a:t>💡 </a:t>
              </a:r>
              <a:r>
                <a:rPr lang="fr-FR" sz="2400" b="1" dirty="0">
                  <a:solidFill>
                    <a:srgbClr val="11D5FD"/>
                  </a:solidFill>
                </a:rPr>
                <a:t>En résumé :</a:t>
              </a:r>
            </a:p>
            <a:p>
              <a:pPr>
                <a:buNone/>
              </a:pPr>
              <a:br>
                <a:rPr lang="fr-FR" sz="2000" dirty="0"/>
              </a:br>
              <a:r>
                <a:rPr lang="fr-FR" sz="2400" dirty="0">
                  <a:solidFill>
                    <a:schemeClr val="bg1"/>
                  </a:solidFill>
                </a:rPr>
                <a:t>Les </a:t>
              </a:r>
              <a:r>
                <a:rPr lang="fr-FR" sz="2400" b="1" dirty="0">
                  <a:solidFill>
                    <a:schemeClr val="bg1"/>
                  </a:solidFill>
                </a:rPr>
                <a:t>méthodes de mise à jour en MongoDB</a:t>
              </a:r>
              <a:r>
                <a:rPr lang="fr-FR" sz="2400" dirty="0">
                  <a:solidFill>
                    <a:schemeClr val="bg1"/>
                  </a:solidFill>
                </a:rPr>
                <a:t> permettent de modifier efficacement des documents, en </a:t>
              </a:r>
              <a:r>
                <a:rPr lang="fr-FR" sz="2400" b="1" dirty="0">
                  <a:solidFill>
                    <a:schemeClr val="bg1"/>
                  </a:solidFill>
                </a:rPr>
                <a:t>optimisant la gestion des données</a:t>
              </a:r>
              <a:r>
                <a:rPr lang="fr-FR" sz="2400" dirty="0">
                  <a:solidFill>
                    <a:schemeClr val="bg1"/>
                  </a:solidFill>
                </a:rPr>
                <a:t> et en </a:t>
              </a:r>
              <a:r>
                <a:rPr lang="fr-FR" sz="2400" b="1" dirty="0">
                  <a:solidFill>
                    <a:schemeClr val="bg1"/>
                  </a:solidFill>
                </a:rPr>
                <a:t>améliorant les performances</a:t>
              </a:r>
              <a:r>
                <a:rPr lang="fr-FR" sz="2400" dirty="0">
                  <a:solidFill>
                    <a:schemeClr val="bg1"/>
                  </a:solidFill>
                </a:rPr>
                <a:t> des requêtes. 🚀</a:t>
              </a:r>
              <a:endParaRPr lang="fr-FR" sz="2000" b="1" dirty="0">
                <a:solidFill>
                  <a:schemeClr val="bg1"/>
                </a:solidFill>
              </a:endParaRPr>
            </a:p>
          </p:txBody>
        </p:sp>
      </p:grpSp>
      <p:grpSp>
        <p:nvGrpSpPr>
          <p:cNvPr id="41" name="Group 40">
            <a:extLst>
              <a:ext uri="{FF2B5EF4-FFF2-40B4-BE49-F238E27FC236}">
                <a16:creationId xmlns:a16="http://schemas.microsoft.com/office/drawing/2014/main" id="{7081FE38-771D-434D-8DDF-4116AEA643D0}"/>
              </a:ext>
            </a:extLst>
          </p:cNvPr>
          <p:cNvGrpSpPr/>
          <p:nvPr/>
        </p:nvGrpSpPr>
        <p:grpSpPr>
          <a:xfrm>
            <a:off x="3832854" y="354477"/>
            <a:ext cx="4526292" cy="777230"/>
            <a:chOff x="171451" y="800785"/>
            <a:chExt cx="9819854" cy="777230"/>
          </a:xfrm>
        </p:grpSpPr>
        <p:sp>
          <p:nvSpPr>
            <p:cNvPr id="42" name="Rectangle: Rounded Corners 41">
              <a:extLst>
                <a:ext uri="{FF2B5EF4-FFF2-40B4-BE49-F238E27FC236}">
                  <a16:creationId xmlns:a16="http://schemas.microsoft.com/office/drawing/2014/main" id="{05887137-388F-42E4-8A6B-61B5F7326F2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3" name="TextBox 42">
              <a:extLst>
                <a:ext uri="{FF2B5EF4-FFF2-40B4-BE49-F238E27FC236}">
                  <a16:creationId xmlns:a16="http://schemas.microsoft.com/office/drawing/2014/main" id="{5355FC9E-97D9-4E4C-A20E-BD3C75CDF281}"/>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44" name="Group 43">
            <a:extLst>
              <a:ext uri="{FF2B5EF4-FFF2-40B4-BE49-F238E27FC236}">
                <a16:creationId xmlns:a16="http://schemas.microsoft.com/office/drawing/2014/main" id="{10FFBC26-0AFF-4625-AD80-F8334576F425}"/>
              </a:ext>
            </a:extLst>
          </p:cNvPr>
          <p:cNvGrpSpPr/>
          <p:nvPr/>
        </p:nvGrpSpPr>
        <p:grpSpPr>
          <a:xfrm>
            <a:off x="-3400380" y="-3324975"/>
            <a:ext cx="3320396" cy="3240000"/>
            <a:chOff x="-1731407" y="-1772400"/>
            <a:chExt cx="3320396" cy="3240000"/>
          </a:xfrm>
        </p:grpSpPr>
        <p:sp>
          <p:nvSpPr>
            <p:cNvPr id="45" name="Oval 44">
              <a:extLst>
                <a:ext uri="{FF2B5EF4-FFF2-40B4-BE49-F238E27FC236}">
                  <a16:creationId xmlns:a16="http://schemas.microsoft.com/office/drawing/2014/main" id="{DA970CFE-0128-4639-B5F7-462FD348810C}"/>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6" name="TextBox 45">
              <a:extLst>
                <a:ext uri="{FF2B5EF4-FFF2-40B4-BE49-F238E27FC236}">
                  <a16:creationId xmlns:a16="http://schemas.microsoft.com/office/drawing/2014/main" id="{0843B3FE-DF33-4113-A544-0CF28C3EC13E}"/>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grpSp>
        <p:nvGrpSpPr>
          <p:cNvPr id="18" name="Group 17">
            <a:extLst>
              <a:ext uri="{FF2B5EF4-FFF2-40B4-BE49-F238E27FC236}">
                <a16:creationId xmlns:a16="http://schemas.microsoft.com/office/drawing/2014/main" id="{BB9BB26C-7527-4B83-AC3E-2CEDC0BB0272}"/>
              </a:ext>
            </a:extLst>
          </p:cNvPr>
          <p:cNvGrpSpPr/>
          <p:nvPr/>
        </p:nvGrpSpPr>
        <p:grpSpPr>
          <a:xfrm>
            <a:off x="3837769" y="-1469410"/>
            <a:ext cx="4526292" cy="777230"/>
            <a:chOff x="171451" y="800785"/>
            <a:chExt cx="9819854" cy="777230"/>
          </a:xfrm>
        </p:grpSpPr>
        <p:sp>
          <p:nvSpPr>
            <p:cNvPr id="19" name="Rectangle: Rounded Corners 18">
              <a:extLst>
                <a:ext uri="{FF2B5EF4-FFF2-40B4-BE49-F238E27FC236}">
                  <a16:creationId xmlns:a16="http://schemas.microsoft.com/office/drawing/2014/main" id="{4B63075D-A12A-4E8A-A4FF-8B27DCDED34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5FE8FE4B-DF38-4B79-8DBD-16048494C751}"/>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sp>
        <p:nvSpPr>
          <p:cNvPr id="21" name="TextBox 20">
            <a:extLst>
              <a:ext uri="{FF2B5EF4-FFF2-40B4-BE49-F238E27FC236}">
                <a16:creationId xmlns:a16="http://schemas.microsoft.com/office/drawing/2014/main" id="{64F86323-BE4D-49BD-B6F5-D2832A37ACC2}"/>
              </a:ext>
            </a:extLst>
          </p:cNvPr>
          <p:cNvSpPr txBox="1"/>
          <p:nvPr/>
        </p:nvSpPr>
        <p:spPr>
          <a:xfrm>
            <a:off x="-18913" y="17801568"/>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Exemples Avancés</a:t>
            </a:r>
            <a:endParaRPr lang="fr-MA" sz="3200" dirty="0">
              <a:latin typeface="Bahnschrift" panose="020B0502040204020203" pitchFamily="34" charset="0"/>
              <a:cs typeface="Aharoni" panose="02010803020104030203" pitchFamily="2" charset="-79"/>
            </a:endParaRPr>
          </a:p>
        </p:txBody>
      </p:sp>
      <p:grpSp>
        <p:nvGrpSpPr>
          <p:cNvPr id="22" name="Group 21">
            <a:extLst>
              <a:ext uri="{FF2B5EF4-FFF2-40B4-BE49-F238E27FC236}">
                <a16:creationId xmlns:a16="http://schemas.microsoft.com/office/drawing/2014/main" id="{212AB28A-E2BF-4535-AE20-E944E054FCFC}"/>
              </a:ext>
            </a:extLst>
          </p:cNvPr>
          <p:cNvGrpSpPr/>
          <p:nvPr/>
        </p:nvGrpSpPr>
        <p:grpSpPr>
          <a:xfrm>
            <a:off x="4206920" y="15079908"/>
            <a:ext cx="7329373" cy="3900703"/>
            <a:chOff x="4206920" y="1953835"/>
            <a:chExt cx="7329373" cy="3900703"/>
          </a:xfrm>
        </p:grpSpPr>
        <p:grpSp>
          <p:nvGrpSpPr>
            <p:cNvPr id="23" name="Group 22">
              <a:extLst>
                <a:ext uri="{FF2B5EF4-FFF2-40B4-BE49-F238E27FC236}">
                  <a16:creationId xmlns:a16="http://schemas.microsoft.com/office/drawing/2014/main" id="{A932C278-BE04-496E-9D87-9E7690309860}"/>
                </a:ext>
              </a:extLst>
            </p:cNvPr>
            <p:cNvGrpSpPr/>
            <p:nvPr/>
          </p:nvGrpSpPr>
          <p:grpSpPr>
            <a:xfrm>
              <a:off x="4206920" y="1953835"/>
              <a:ext cx="7329373" cy="3900703"/>
              <a:chOff x="4203200" y="1945510"/>
              <a:chExt cx="5776202" cy="3272093"/>
            </a:xfrm>
          </p:grpSpPr>
          <p:sp>
            <p:nvSpPr>
              <p:cNvPr id="25" name="Rectangle: Rounded Corners 24">
                <a:extLst>
                  <a:ext uri="{FF2B5EF4-FFF2-40B4-BE49-F238E27FC236}">
                    <a16:creationId xmlns:a16="http://schemas.microsoft.com/office/drawing/2014/main" id="{1DED9F2B-F15F-493A-AC7A-C4C0C0A6636E}"/>
                  </a:ext>
                </a:extLst>
              </p:cNvPr>
              <p:cNvSpPr/>
              <p:nvPr/>
            </p:nvSpPr>
            <p:spPr>
              <a:xfrm rot="5400000">
                <a:off x="5455254" y="693456"/>
                <a:ext cx="3272093" cy="5776201"/>
              </a:xfrm>
              <a:prstGeom prst="roundRect">
                <a:avLst>
                  <a:gd name="adj" fmla="val 5644"/>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0" name="TextBox 29">
                <a:extLst>
                  <a:ext uri="{FF2B5EF4-FFF2-40B4-BE49-F238E27FC236}">
                    <a16:creationId xmlns:a16="http://schemas.microsoft.com/office/drawing/2014/main" id="{3C85940C-6B7E-484E-A279-B3B65330DB73}"/>
                  </a:ext>
                </a:extLst>
              </p:cNvPr>
              <p:cNvSpPr txBox="1"/>
              <p:nvPr/>
            </p:nvSpPr>
            <p:spPr>
              <a:xfrm>
                <a:off x="4387758" y="2030365"/>
                <a:ext cx="5591644" cy="3098130"/>
              </a:xfrm>
              <a:prstGeom prst="rect">
                <a:avLst/>
              </a:prstGeom>
              <a:noFill/>
            </p:spPr>
            <p:txBody>
              <a:bodyPr wrap="square" rtlCol="0">
                <a:spAutoFit/>
              </a:bodyPr>
              <a:lstStyle/>
              <a:p>
                <a:pPr>
                  <a:buNone/>
                </a:pPr>
                <a:r>
                  <a:rPr lang="fr-FR" b="1" dirty="0">
                    <a:solidFill>
                      <a:srgbClr val="0078D7"/>
                    </a:solidFill>
                  </a:rPr>
                  <a:t>✅ 2. Mise à Jour d’un Élément Spécifique dans un Tableau</a:t>
                </a:r>
              </a:p>
              <a:p>
                <a:pPr>
                  <a:buNone/>
                </a:pPr>
                <a:r>
                  <a:rPr lang="fr-FR" b="1" dirty="0"/>
                  <a:t>📌 Exemple</a:t>
                </a:r>
              </a:p>
              <a:p>
                <a:pPr lvl="1"/>
                <a:r>
                  <a:rPr lang="fr-FR" b="1" dirty="0">
                    <a:solidFill>
                      <a:schemeClr val="bg1"/>
                    </a:solidFill>
                  </a:rPr>
                  <a:t>Modifie la quantité d'un produit spécifique dans le tableau produits d'une commande.</a:t>
                </a:r>
                <a:endParaRPr lang="fr-FR" b="1" dirty="0"/>
              </a:p>
              <a:p>
                <a:pPr>
                  <a:buNone/>
                </a:pPr>
                <a:endParaRPr lang="fr-FR" b="1" dirty="0"/>
              </a:p>
              <a:p>
                <a:pPr>
                  <a:buNone/>
                </a:pPr>
                <a:endParaRPr lang="fr-FR" b="1" dirty="0"/>
              </a:p>
              <a:p>
                <a:pPr>
                  <a:buNone/>
                </a:pPr>
                <a:endParaRPr lang="fr-FR" b="1" dirty="0"/>
              </a:p>
              <a:p>
                <a:pPr>
                  <a:buNone/>
                </a:pPr>
                <a:endParaRPr lang="fr-FR" b="1" dirty="0"/>
              </a:p>
              <a:p>
                <a:pPr>
                  <a:buNone/>
                </a:pPr>
                <a:endParaRPr lang="fr-FR" b="1" dirty="0"/>
              </a:p>
              <a:p>
                <a:pPr>
                  <a:buNone/>
                </a:pPr>
                <a:r>
                  <a:rPr lang="fr-FR" b="1" dirty="0"/>
                  <a:t>📊 Explication</a:t>
                </a:r>
              </a:p>
              <a:p>
                <a:pPr>
                  <a:buNone/>
                </a:pPr>
                <a:endParaRPr lang="fr-FR" b="1" dirty="0"/>
              </a:p>
              <a:p>
                <a:pPr marL="285750" indent="-285750">
                  <a:buFont typeface="Wingdings" panose="05000000000000000000" pitchFamily="2" charset="2"/>
                  <a:buChar char="Ø"/>
                </a:pPr>
                <a:r>
                  <a:rPr lang="fr-FR" b="1" dirty="0">
                    <a:solidFill>
                      <a:schemeClr val="bg1"/>
                    </a:solidFill>
                  </a:rPr>
                  <a:t>Recherche une commande spécifique.</a:t>
                </a:r>
              </a:p>
              <a:p>
                <a:pPr marL="285750" indent="-285750">
                  <a:buFont typeface="Wingdings" panose="05000000000000000000" pitchFamily="2" charset="2"/>
                  <a:buChar char="Ø"/>
                </a:pPr>
                <a:r>
                  <a:rPr lang="fr-FR" b="1" dirty="0">
                    <a:solidFill>
                      <a:schemeClr val="bg1"/>
                    </a:solidFill>
                  </a:rPr>
                  <a:t>Modifie la quantité du produit "Laptop".</a:t>
                </a:r>
              </a:p>
            </p:txBody>
          </p:sp>
        </p:grpSp>
        <p:pic>
          <p:nvPicPr>
            <p:cNvPr id="24" name="Picture 23">
              <a:extLst>
                <a:ext uri="{FF2B5EF4-FFF2-40B4-BE49-F238E27FC236}">
                  <a16:creationId xmlns:a16="http://schemas.microsoft.com/office/drawing/2014/main" id="{0FC90751-4D1C-4587-869E-00E9ED1D7C9B}"/>
                </a:ext>
              </a:extLst>
            </p:cNvPr>
            <p:cNvPicPr>
              <a:picLocks noChangeAspect="1"/>
            </p:cNvPicPr>
            <p:nvPr/>
          </p:nvPicPr>
          <p:blipFill>
            <a:blip r:embed="rId3"/>
            <a:stretch>
              <a:fillRect/>
            </a:stretch>
          </p:blipFill>
          <p:spPr>
            <a:xfrm>
              <a:off x="5006012" y="3330177"/>
              <a:ext cx="5965371" cy="10322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31" name="Group 30">
            <a:extLst>
              <a:ext uri="{FF2B5EF4-FFF2-40B4-BE49-F238E27FC236}">
                <a16:creationId xmlns:a16="http://schemas.microsoft.com/office/drawing/2014/main" id="{01E17CEE-A0F5-4EDF-8165-875E24A3608B}"/>
              </a:ext>
            </a:extLst>
          </p:cNvPr>
          <p:cNvGrpSpPr/>
          <p:nvPr/>
        </p:nvGrpSpPr>
        <p:grpSpPr>
          <a:xfrm>
            <a:off x="926960" y="15367735"/>
            <a:ext cx="2445977" cy="2438740"/>
            <a:chOff x="926960" y="2241662"/>
            <a:chExt cx="2445977" cy="2438740"/>
          </a:xfrm>
        </p:grpSpPr>
        <p:grpSp>
          <p:nvGrpSpPr>
            <p:cNvPr id="32" name="Group 31">
              <a:extLst>
                <a:ext uri="{FF2B5EF4-FFF2-40B4-BE49-F238E27FC236}">
                  <a16:creationId xmlns:a16="http://schemas.microsoft.com/office/drawing/2014/main" id="{5A5E985B-5D88-416A-AFBB-AF2BB2F9225F}"/>
                </a:ext>
              </a:extLst>
            </p:cNvPr>
            <p:cNvGrpSpPr/>
            <p:nvPr/>
          </p:nvGrpSpPr>
          <p:grpSpPr>
            <a:xfrm>
              <a:off x="926960" y="2241662"/>
              <a:ext cx="2445977" cy="2438740"/>
              <a:chOff x="926960" y="2241662"/>
              <a:chExt cx="2445977" cy="2438740"/>
            </a:xfrm>
          </p:grpSpPr>
          <p:pic>
            <p:nvPicPr>
              <p:cNvPr id="36" name="Picture 35">
                <a:extLst>
                  <a:ext uri="{FF2B5EF4-FFF2-40B4-BE49-F238E27FC236}">
                    <a16:creationId xmlns:a16="http://schemas.microsoft.com/office/drawing/2014/main" id="{5D4ACCDB-9DB0-4ADA-A35B-A8EE28B918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8" name="Oval 37">
                <a:extLst>
                  <a:ext uri="{FF2B5EF4-FFF2-40B4-BE49-F238E27FC236}">
                    <a16:creationId xmlns:a16="http://schemas.microsoft.com/office/drawing/2014/main" id="{0E1092DA-ABAC-4B10-A4EB-9F035FD6E412}"/>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5" name="Graphic 34">
              <a:extLst>
                <a:ext uri="{FF2B5EF4-FFF2-40B4-BE49-F238E27FC236}">
                  <a16:creationId xmlns:a16="http://schemas.microsoft.com/office/drawing/2014/main" id="{6BE235C1-90CC-42ED-8DA9-033F6DF29B3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405059" y="3640126"/>
              <a:ext cx="689127" cy="792174"/>
            </a:xfrm>
            <a:prstGeom prst="rect">
              <a:avLst/>
            </a:prstGeom>
          </p:spPr>
        </p:pic>
      </p:grpSp>
      <p:grpSp>
        <p:nvGrpSpPr>
          <p:cNvPr id="39" name="Group 38">
            <a:extLst>
              <a:ext uri="{FF2B5EF4-FFF2-40B4-BE49-F238E27FC236}">
                <a16:creationId xmlns:a16="http://schemas.microsoft.com/office/drawing/2014/main" id="{FE2B5513-3907-429D-AB5B-DE117B47B9F3}"/>
              </a:ext>
            </a:extLst>
          </p:cNvPr>
          <p:cNvGrpSpPr/>
          <p:nvPr/>
        </p:nvGrpSpPr>
        <p:grpSpPr>
          <a:xfrm>
            <a:off x="2095500" y="11841088"/>
            <a:ext cx="8267700" cy="4108378"/>
            <a:chOff x="2095500" y="1635198"/>
            <a:chExt cx="8267700" cy="4108378"/>
          </a:xfrm>
        </p:grpSpPr>
        <p:sp>
          <p:nvSpPr>
            <p:cNvPr id="40" name="Rectangle: Rounded Corners 39">
              <a:extLst>
                <a:ext uri="{FF2B5EF4-FFF2-40B4-BE49-F238E27FC236}">
                  <a16:creationId xmlns:a16="http://schemas.microsoft.com/office/drawing/2014/main" id="{448BCD2C-B75D-4789-9EAB-BF1BFD84759A}"/>
                </a:ext>
              </a:extLst>
            </p:cNvPr>
            <p:cNvSpPr/>
            <p:nvPr/>
          </p:nvSpPr>
          <p:spPr>
            <a:xfrm>
              <a:off x="2095500" y="1635198"/>
              <a:ext cx="8267700" cy="4108378"/>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7" name="Rectangle: Rounded Corners 46">
              <a:extLst>
                <a:ext uri="{FF2B5EF4-FFF2-40B4-BE49-F238E27FC236}">
                  <a16:creationId xmlns:a16="http://schemas.microsoft.com/office/drawing/2014/main" id="{E98AD8F9-7E78-4691-9CDC-D803F5A35DD3}"/>
                </a:ext>
              </a:extLst>
            </p:cNvPr>
            <p:cNvSpPr/>
            <p:nvPr/>
          </p:nvSpPr>
          <p:spPr>
            <a:xfrm>
              <a:off x="2520174" y="2000248"/>
              <a:ext cx="7442847" cy="3355109"/>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8" name="TextBox 47">
              <a:extLst>
                <a:ext uri="{FF2B5EF4-FFF2-40B4-BE49-F238E27FC236}">
                  <a16:creationId xmlns:a16="http://schemas.microsoft.com/office/drawing/2014/main" id="{3DD4A2E6-4726-4238-A1A1-B441B3D02AE6}"/>
                </a:ext>
              </a:extLst>
            </p:cNvPr>
            <p:cNvSpPr txBox="1"/>
            <p:nvPr/>
          </p:nvSpPr>
          <p:spPr>
            <a:xfrm>
              <a:off x="2645330" y="2083481"/>
              <a:ext cx="7099376" cy="3139321"/>
            </a:xfrm>
            <a:prstGeom prst="rect">
              <a:avLst/>
            </a:prstGeom>
            <a:noFill/>
          </p:spPr>
          <p:txBody>
            <a:bodyPr wrap="square">
              <a:spAutoFit/>
            </a:bodyPr>
            <a:lstStyle/>
            <a:p>
              <a:pPr marL="12700" marR="5080">
                <a:lnSpc>
                  <a:spcPct val="99000"/>
                </a:lnSpc>
                <a:spcBef>
                  <a:spcPts val="145"/>
                </a:spcBef>
              </a:pPr>
              <a:r>
                <a:rPr lang="fr-FR" sz="2000" dirty="0"/>
                <a:t>Dans MongoDB, la suppression de données est une opération essentielle pour </a:t>
              </a:r>
              <a:r>
                <a:rPr lang="fr-FR" sz="2000" b="1" dirty="0"/>
                <a:t>maintenir une base de données propre et efficace</a:t>
              </a:r>
              <a:r>
                <a:rPr lang="fr-FR" sz="2000" dirty="0"/>
                <a:t>.</a:t>
              </a:r>
              <a:br>
                <a:rPr lang="fr-FR" sz="2000" dirty="0"/>
              </a:br>
              <a:r>
                <a:rPr lang="fr-FR" sz="2000" dirty="0"/>
                <a:t>MongoDB propose plusieurs méthodes adaptées à différents besoins :</a:t>
              </a:r>
              <a:br>
                <a:rPr lang="fr-FR" sz="2000" dirty="0"/>
              </a:br>
              <a:r>
                <a:rPr lang="fr-FR" sz="2000" dirty="0"/>
                <a:t>✅ Suppression d’un ou plusieurs documents.</a:t>
              </a:r>
              <a:br>
                <a:rPr lang="fr-FR" sz="2000" dirty="0"/>
              </a:br>
              <a:r>
                <a:rPr lang="fr-FR" sz="2000" dirty="0"/>
                <a:t>✅ Suppression de tous les documents d’une collection.</a:t>
              </a:r>
              <a:br>
                <a:rPr lang="fr-FR" sz="2000" dirty="0"/>
              </a:br>
              <a:r>
                <a:rPr lang="fr-FR" sz="2000" dirty="0"/>
                <a:t>✅ Suppression complète d’une collection ou d’une base de données.</a:t>
              </a:r>
              <a:br>
                <a:rPr lang="fr-FR" sz="2000" dirty="0"/>
              </a:br>
              <a:r>
                <a:rPr lang="fr-FR" sz="2000" dirty="0"/>
                <a:t>✅ Suppression d’éléments spécifiques dans un tableau.</a:t>
              </a:r>
              <a:endParaRPr lang="fr-FR" sz="2000" b="1" dirty="0">
                <a:latin typeface="Arial MT"/>
                <a:cs typeface="Arial MT"/>
              </a:endParaRPr>
            </a:p>
          </p:txBody>
        </p:sp>
      </p:grpSp>
    </p:spTree>
    <p:extLst>
      <p:ext uri="{BB962C8B-B14F-4D97-AF65-F5344CB8AC3E}">
        <p14:creationId xmlns:p14="http://schemas.microsoft.com/office/powerpoint/2010/main" val="41055198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22" name="Group 21">
            <a:extLst>
              <a:ext uri="{FF2B5EF4-FFF2-40B4-BE49-F238E27FC236}">
                <a16:creationId xmlns:a16="http://schemas.microsoft.com/office/drawing/2014/main" id="{03AA4761-E669-4BC9-B915-8C3615496957}"/>
              </a:ext>
            </a:extLst>
          </p:cNvPr>
          <p:cNvGrpSpPr/>
          <p:nvPr/>
        </p:nvGrpSpPr>
        <p:grpSpPr>
          <a:xfrm>
            <a:off x="-1581105" y="-1620000"/>
            <a:ext cx="3320396" cy="3240000"/>
            <a:chOff x="-1731407" y="-1772400"/>
            <a:chExt cx="3320396" cy="3240000"/>
          </a:xfrm>
        </p:grpSpPr>
        <p:sp>
          <p:nvSpPr>
            <p:cNvPr id="23" name="Oval 22">
              <a:extLst>
                <a:ext uri="{FF2B5EF4-FFF2-40B4-BE49-F238E27FC236}">
                  <a16:creationId xmlns:a16="http://schemas.microsoft.com/office/drawing/2014/main" id="{D98CC2C7-43CE-412E-8265-D7401182C5E9}"/>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0" name="TextBox 29">
              <a:extLst>
                <a:ext uri="{FF2B5EF4-FFF2-40B4-BE49-F238E27FC236}">
                  <a16:creationId xmlns:a16="http://schemas.microsoft.com/office/drawing/2014/main" id="{3AA9E2AD-46DF-47D6-A97C-AC9E867B751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5</a:t>
              </a:r>
            </a:p>
          </p:txBody>
        </p:sp>
      </p:grpSp>
      <p:grpSp>
        <p:nvGrpSpPr>
          <p:cNvPr id="31" name="Group 30">
            <a:extLst>
              <a:ext uri="{FF2B5EF4-FFF2-40B4-BE49-F238E27FC236}">
                <a16:creationId xmlns:a16="http://schemas.microsoft.com/office/drawing/2014/main" id="{92FE4689-4ECE-4327-9F6E-D7187D917B6E}"/>
              </a:ext>
            </a:extLst>
          </p:cNvPr>
          <p:cNvGrpSpPr/>
          <p:nvPr/>
        </p:nvGrpSpPr>
        <p:grpSpPr>
          <a:xfrm>
            <a:off x="-1581105" y="-1620000"/>
            <a:ext cx="3320396" cy="3240000"/>
            <a:chOff x="-1731407" y="-1772400"/>
            <a:chExt cx="3320396" cy="3240000"/>
          </a:xfrm>
        </p:grpSpPr>
        <p:sp>
          <p:nvSpPr>
            <p:cNvPr id="32" name="Oval 31">
              <a:extLst>
                <a:ext uri="{FF2B5EF4-FFF2-40B4-BE49-F238E27FC236}">
                  <a16:creationId xmlns:a16="http://schemas.microsoft.com/office/drawing/2014/main" id="{192196AA-2B0C-4C5C-9CB6-5FCFC82CBB09}"/>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8" name="TextBox 37">
              <a:extLst>
                <a:ext uri="{FF2B5EF4-FFF2-40B4-BE49-F238E27FC236}">
                  <a16:creationId xmlns:a16="http://schemas.microsoft.com/office/drawing/2014/main" id="{4723A015-6E6F-4628-B67C-F5FEE867D14C}"/>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grpSp>
        <p:nvGrpSpPr>
          <p:cNvPr id="2" name="Group 1">
            <a:extLst>
              <a:ext uri="{FF2B5EF4-FFF2-40B4-BE49-F238E27FC236}">
                <a16:creationId xmlns:a16="http://schemas.microsoft.com/office/drawing/2014/main" id="{01ACF6AD-01B8-4549-A898-8457C69DD996}"/>
              </a:ext>
            </a:extLst>
          </p:cNvPr>
          <p:cNvGrpSpPr/>
          <p:nvPr/>
        </p:nvGrpSpPr>
        <p:grpSpPr>
          <a:xfrm>
            <a:off x="2095500" y="1635198"/>
            <a:ext cx="8267700" cy="4108378"/>
            <a:chOff x="2095500" y="1635198"/>
            <a:chExt cx="8267700" cy="4108378"/>
          </a:xfrm>
        </p:grpSpPr>
        <p:sp>
          <p:nvSpPr>
            <p:cNvPr id="39" name="Rectangle: Rounded Corners 38">
              <a:extLst>
                <a:ext uri="{FF2B5EF4-FFF2-40B4-BE49-F238E27FC236}">
                  <a16:creationId xmlns:a16="http://schemas.microsoft.com/office/drawing/2014/main" id="{77963C3B-64A8-4B9B-9516-F2D833434CC5}"/>
                </a:ext>
              </a:extLst>
            </p:cNvPr>
            <p:cNvSpPr/>
            <p:nvPr/>
          </p:nvSpPr>
          <p:spPr>
            <a:xfrm>
              <a:off x="2095500" y="1635198"/>
              <a:ext cx="8267700" cy="4108378"/>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Rectangle: Rounded Corners 39">
              <a:extLst>
                <a:ext uri="{FF2B5EF4-FFF2-40B4-BE49-F238E27FC236}">
                  <a16:creationId xmlns:a16="http://schemas.microsoft.com/office/drawing/2014/main" id="{DF5CA8C3-CFDD-48FA-8EB0-F6BB6A9D3033}"/>
                </a:ext>
              </a:extLst>
            </p:cNvPr>
            <p:cNvSpPr/>
            <p:nvPr/>
          </p:nvSpPr>
          <p:spPr>
            <a:xfrm>
              <a:off x="2520174" y="2000248"/>
              <a:ext cx="7442847" cy="3355109"/>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1" name="TextBox 40">
              <a:extLst>
                <a:ext uri="{FF2B5EF4-FFF2-40B4-BE49-F238E27FC236}">
                  <a16:creationId xmlns:a16="http://schemas.microsoft.com/office/drawing/2014/main" id="{A4E81789-9B60-4EC5-849E-9C7E6FB62A55}"/>
                </a:ext>
              </a:extLst>
            </p:cNvPr>
            <p:cNvSpPr txBox="1"/>
            <p:nvPr/>
          </p:nvSpPr>
          <p:spPr>
            <a:xfrm>
              <a:off x="2645330" y="2083481"/>
              <a:ext cx="7099376" cy="3139321"/>
            </a:xfrm>
            <a:prstGeom prst="rect">
              <a:avLst/>
            </a:prstGeom>
            <a:noFill/>
          </p:spPr>
          <p:txBody>
            <a:bodyPr wrap="square">
              <a:spAutoFit/>
            </a:bodyPr>
            <a:lstStyle/>
            <a:p>
              <a:pPr marL="12700" marR="5080">
                <a:lnSpc>
                  <a:spcPct val="99000"/>
                </a:lnSpc>
                <a:spcBef>
                  <a:spcPts val="145"/>
                </a:spcBef>
              </a:pPr>
              <a:r>
                <a:rPr lang="fr-FR" sz="2000" dirty="0"/>
                <a:t>Dans MongoDB, la suppression de données est une opération essentielle pour </a:t>
              </a:r>
              <a:r>
                <a:rPr lang="fr-FR" sz="2000" b="1" dirty="0"/>
                <a:t>maintenir une base de données propre et efficace</a:t>
              </a:r>
              <a:r>
                <a:rPr lang="fr-FR" sz="2000" dirty="0"/>
                <a:t>.</a:t>
              </a:r>
              <a:br>
                <a:rPr lang="fr-FR" sz="2000" dirty="0"/>
              </a:br>
              <a:r>
                <a:rPr lang="fr-FR" sz="2000" dirty="0"/>
                <a:t>MongoDB propose plusieurs méthodes adaptées à différents besoins :</a:t>
              </a:r>
              <a:br>
                <a:rPr lang="fr-FR" sz="2000" dirty="0"/>
              </a:br>
              <a:r>
                <a:rPr lang="fr-FR" sz="2000" dirty="0"/>
                <a:t>✅ Suppression d’un ou plusieurs documents.</a:t>
              </a:r>
              <a:br>
                <a:rPr lang="fr-FR" sz="2000" dirty="0"/>
              </a:br>
              <a:r>
                <a:rPr lang="fr-FR" sz="2000" dirty="0"/>
                <a:t>✅ Suppression de tous les documents d’une collection.</a:t>
              </a:r>
              <a:br>
                <a:rPr lang="fr-FR" sz="2000" dirty="0"/>
              </a:br>
              <a:r>
                <a:rPr lang="fr-FR" sz="2000" dirty="0"/>
                <a:t>✅ Suppression complète d’une collection ou d’une base de données.</a:t>
              </a:r>
              <a:br>
                <a:rPr lang="fr-FR" sz="2000" dirty="0"/>
              </a:br>
              <a:r>
                <a:rPr lang="fr-FR" sz="2000" dirty="0"/>
                <a:t>✅ Suppression d’éléments spécifiques dans un tableau.</a:t>
              </a:r>
              <a:endParaRPr lang="fr-FR" sz="2000" b="1" dirty="0">
                <a:latin typeface="Arial MT"/>
                <a:cs typeface="Arial MT"/>
              </a:endParaRPr>
            </a:p>
          </p:txBody>
        </p:sp>
      </p:grpSp>
      <p:grpSp>
        <p:nvGrpSpPr>
          <p:cNvPr id="14" name="Group 13">
            <a:extLst>
              <a:ext uri="{FF2B5EF4-FFF2-40B4-BE49-F238E27FC236}">
                <a16:creationId xmlns:a16="http://schemas.microsoft.com/office/drawing/2014/main" id="{3500D13C-81D7-4B2A-854D-1FC58E5D4FD2}"/>
              </a:ext>
            </a:extLst>
          </p:cNvPr>
          <p:cNvGrpSpPr/>
          <p:nvPr/>
        </p:nvGrpSpPr>
        <p:grpSpPr>
          <a:xfrm>
            <a:off x="-8809881" y="2383010"/>
            <a:ext cx="6103790" cy="3850123"/>
            <a:chOff x="4033228" y="2547915"/>
            <a:chExt cx="6807499" cy="3874767"/>
          </a:xfrm>
        </p:grpSpPr>
        <p:sp>
          <p:nvSpPr>
            <p:cNvPr id="15" name="Rectangle: Rounded Corners 14">
              <a:extLst>
                <a:ext uri="{FF2B5EF4-FFF2-40B4-BE49-F238E27FC236}">
                  <a16:creationId xmlns:a16="http://schemas.microsoft.com/office/drawing/2014/main" id="{902D9417-AE1D-4D37-B635-E62C5F35FAC0}"/>
                </a:ext>
              </a:extLst>
            </p:cNvPr>
            <p:cNvSpPr/>
            <p:nvPr/>
          </p:nvSpPr>
          <p:spPr>
            <a:xfrm rot="5400000">
              <a:off x="5446479" y="1134664"/>
              <a:ext cx="3874767" cy="6701270"/>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6" name="TextBox 15">
              <a:extLst>
                <a:ext uri="{FF2B5EF4-FFF2-40B4-BE49-F238E27FC236}">
                  <a16:creationId xmlns:a16="http://schemas.microsoft.com/office/drawing/2014/main" id="{BA355DDC-D576-48E5-B84D-13596463AAC5}"/>
                </a:ext>
              </a:extLst>
            </p:cNvPr>
            <p:cNvSpPr txBox="1"/>
            <p:nvPr/>
          </p:nvSpPr>
          <p:spPr>
            <a:xfrm>
              <a:off x="4459735" y="2612795"/>
              <a:ext cx="6380992" cy="3809884"/>
            </a:xfrm>
            <a:prstGeom prst="rect">
              <a:avLst/>
            </a:prstGeom>
            <a:noFill/>
          </p:spPr>
          <p:txBody>
            <a:bodyPr wrap="square" rtlCol="0">
              <a:spAutoFit/>
            </a:bodyPr>
            <a:lstStyle/>
            <a:p>
              <a:pPr>
                <a:buNone/>
              </a:pPr>
              <a:r>
                <a:rPr lang="fr-FR" sz="2000" b="1" dirty="0">
                  <a:solidFill>
                    <a:srgbClr val="11D5FD"/>
                  </a:solidFill>
                </a:rPr>
                <a:t>🎯 1. Efficacité</a:t>
              </a:r>
            </a:p>
            <a:p>
              <a:pPr lvl="1"/>
              <a:r>
                <a:rPr lang="fr-FR" sz="2000" b="1" dirty="0">
                  <a:solidFill>
                    <a:schemeClr val="bg1"/>
                  </a:solidFill>
                </a:rPr>
                <a:t>✅ Optimisation des mises à jour → Un seul appel pour modifier plusieurs documents.</a:t>
              </a:r>
            </a:p>
            <a:p>
              <a:pPr>
                <a:buNone/>
              </a:pPr>
              <a:endParaRPr lang="fr-FR" sz="2000" b="1" dirty="0">
                <a:solidFill>
                  <a:srgbClr val="11D5FD"/>
                </a:solidFill>
              </a:endParaRPr>
            </a:p>
            <a:p>
              <a:pPr>
                <a:buNone/>
              </a:pPr>
              <a:r>
                <a:rPr lang="fr-FR" sz="2000" b="1" dirty="0">
                  <a:solidFill>
                    <a:srgbClr val="11D5FD"/>
                  </a:solidFill>
                </a:rPr>
                <a:t>📖 2. Flexibilité</a:t>
              </a:r>
            </a:p>
            <a:p>
              <a:pPr lvl="1"/>
              <a:r>
                <a:rPr lang="fr-FR" sz="2000" b="1" dirty="0">
                  <a:solidFill>
                    <a:schemeClr val="bg1"/>
                  </a:solidFill>
                </a:rPr>
                <a:t>✅ Permet de modifier des champs, des tableaux ou des documents complets.</a:t>
              </a:r>
            </a:p>
            <a:p>
              <a:pPr>
                <a:buNone/>
              </a:pPr>
              <a:endParaRPr lang="fr-FR" sz="2000" b="1" dirty="0">
                <a:solidFill>
                  <a:srgbClr val="11D5FD"/>
                </a:solidFill>
              </a:endParaRPr>
            </a:p>
            <a:p>
              <a:pPr>
                <a:buNone/>
              </a:pPr>
              <a:r>
                <a:rPr lang="fr-FR" sz="2000" b="1" dirty="0">
                  <a:solidFill>
                    <a:srgbClr val="11D5FD"/>
                  </a:solidFill>
                </a:rPr>
                <a:t>🚀 3. Performance</a:t>
              </a:r>
            </a:p>
            <a:p>
              <a:pPr lvl="1"/>
              <a:r>
                <a:rPr lang="fr-FR" sz="2000" b="1" dirty="0">
                  <a:solidFill>
                    <a:schemeClr val="bg1"/>
                  </a:solidFill>
                </a:rPr>
                <a:t>✅ Moins d’opérations = Meilleure performance et réduction du temps d’exécution.</a:t>
              </a:r>
            </a:p>
          </p:txBody>
        </p:sp>
      </p:grpSp>
      <p:grpSp>
        <p:nvGrpSpPr>
          <p:cNvPr id="17" name="Group 16">
            <a:extLst>
              <a:ext uri="{FF2B5EF4-FFF2-40B4-BE49-F238E27FC236}">
                <a16:creationId xmlns:a16="http://schemas.microsoft.com/office/drawing/2014/main" id="{C3A5879C-97B7-480A-8B90-9B882A314BF6}"/>
              </a:ext>
            </a:extLst>
          </p:cNvPr>
          <p:cNvGrpSpPr/>
          <p:nvPr/>
        </p:nvGrpSpPr>
        <p:grpSpPr>
          <a:xfrm>
            <a:off x="15159946" y="2401373"/>
            <a:ext cx="6008541" cy="3850123"/>
            <a:chOff x="4033229" y="2547915"/>
            <a:chExt cx="6701270" cy="3874767"/>
          </a:xfrm>
        </p:grpSpPr>
        <p:sp>
          <p:nvSpPr>
            <p:cNvPr id="21" name="Rectangle: Rounded Corners 20">
              <a:extLst>
                <a:ext uri="{FF2B5EF4-FFF2-40B4-BE49-F238E27FC236}">
                  <a16:creationId xmlns:a16="http://schemas.microsoft.com/office/drawing/2014/main" id="{A0D104CD-E223-4704-B9AC-18392679A5C4}"/>
                </a:ext>
              </a:extLst>
            </p:cNvPr>
            <p:cNvSpPr/>
            <p:nvPr/>
          </p:nvSpPr>
          <p:spPr>
            <a:xfrm rot="16200000">
              <a:off x="5446480" y="1134664"/>
              <a:ext cx="3874767" cy="6701270"/>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4" name="TextBox 23">
              <a:extLst>
                <a:ext uri="{FF2B5EF4-FFF2-40B4-BE49-F238E27FC236}">
                  <a16:creationId xmlns:a16="http://schemas.microsoft.com/office/drawing/2014/main" id="{D8EEDE24-FFD4-495F-9EE7-E21ACFCAB70D}"/>
                </a:ext>
              </a:extLst>
            </p:cNvPr>
            <p:cNvSpPr txBox="1"/>
            <p:nvPr/>
          </p:nvSpPr>
          <p:spPr>
            <a:xfrm>
              <a:off x="4098548" y="2555279"/>
              <a:ext cx="6380992" cy="3252339"/>
            </a:xfrm>
            <a:prstGeom prst="rect">
              <a:avLst/>
            </a:prstGeom>
            <a:noFill/>
          </p:spPr>
          <p:txBody>
            <a:bodyPr wrap="square" rtlCol="0">
              <a:spAutoFit/>
            </a:bodyPr>
            <a:lstStyle/>
            <a:p>
              <a:pPr>
                <a:buNone/>
              </a:pPr>
              <a:endParaRPr lang="fr-FR" sz="2000" dirty="0">
                <a:solidFill>
                  <a:srgbClr val="0078D7"/>
                </a:solidFill>
              </a:endParaRPr>
            </a:p>
            <a:p>
              <a:pPr>
                <a:buNone/>
              </a:pPr>
              <a:endParaRPr lang="fr-FR" sz="2000" dirty="0">
                <a:solidFill>
                  <a:srgbClr val="0078D7"/>
                </a:solidFill>
              </a:endParaRPr>
            </a:p>
            <a:p>
              <a:pPr>
                <a:buNone/>
              </a:pPr>
              <a:r>
                <a:rPr lang="fr-FR" sz="2400" b="1" dirty="0">
                  <a:solidFill>
                    <a:srgbClr val="0078D7"/>
                  </a:solidFill>
                </a:rPr>
                <a:t>💡 </a:t>
              </a:r>
              <a:r>
                <a:rPr lang="fr-FR" sz="2400" b="1" dirty="0">
                  <a:solidFill>
                    <a:srgbClr val="11D5FD"/>
                  </a:solidFill>
                </a:rPr>
                <a:t>En résumé :</a:t>
              </a:r>
            </a:p>
            <a:p>
              <a:pPr>
                <a:buNone/>
              </a:pPr>
              <a:br>
                <a:rPr lang="fr-FR" sz="2000" dirty="0"/>
              </a:br>
              <a:r>
                <a:rPr lang="fr-FR" sz="2400" dirty="0">
                  <a:solidFill>
                    <a:schemeClr val="bg1"/>
                  </a:solidFill>
                </a:rPr>
                <a:t>Les </a:t>
              </a:r>
              <a:r>
                <a:rPr lang="fr-FR" sz="2400" b="1" dirty="0">
                  <a:solidFill>
                    <a:schemeClr val="bg1"/>
                  </a:solidFill>
                </a:rPr>
                <a:t>méthodes de mise à jour en MongoDB</a:t>
              </a:r>
              <a:r>
                <a:rPr lang="fr-FR" sz="2400" dirty="0">
                  <a:solidFill>
                    <a:schemeClr val="bg1"/>
                  </a:solidFill>
                </a:rPr>
                <a:t> permettent de modifier efficacement des documents, en </a:t>
              </a:r>
              <a:r>
                <a:rPr lang="fr-FR" sz="2400" b="1" dirty="0">
                  <a:solidFill>
                    <a:schemeClr val="bg1"/>
                  </a:solidFill>
                </a:rPr>
                <a:t>optimisant la gestion des données</a:t>
              </a:r>
              <a:r>
                <a:rPr lang="fr-FR" sz="2400" dirty="0">
                  <a:solidFill>
                    <a:schemeClr val="bg1"/>
                  </a:solidFill>
                </a:rPr>
                <a:t> et en </a:t>
              </a:r>
              <a:r>
                <a:rPr lang="fr-FR" sz="2400" b="1" dirty="0">
                  <a:solidFill>
                    <a:schemeClr val="bg1"/>
                  </a:solidFill>
                </a:rPr>
                <a:t>améliorant les performances</a:t>
              </a:r>
              <a:r>
                <a:rPr lang="fr-FR" sz="2400" dirty="0">
                  <a:solidFill>
                    <a:schemeClr val="bg1"/>
                  </a:solidFill>
                </a:rPr>
                <a:t> des requêtes. 🚀</a:t>
              </a:r>
              <a:endParaRPr lang="fr-FR" sz="2000" b="1" dirty="0">
                <a:solidFill>
                  <a:schemeClr val="bg1"/>
                </a:solidFill>
              </a:endParaRPr>
            </a:p>
          </p:txBody>
        </p:sp>
      </p:grpSp>
      <p:grpSp>
        <p:nvGrpSpPr>
          <p:cNvPr id="25" name="Group 24">
            <a:extLst>
              <a:ext uri="{FF2B5EF4-FFF2-40B4-BE49-F238E27FC236}">
                <a16:creationId xmlns:a16="http://schemas.microsoft.com/office/drawing/2014/main" id="{EE97675C-C74D-400B-8F1C-CB4C0D37AE91}"/>
              </a:ext>
            </a:extLst>
          </p:cNvPr>
          <p:cNvGrpSpPr/>
          <p:nvPr/>
        </p:nvGrpSpPr>
        <p:grpSpPr>
          <a:xfrm>
            <a:off x="3837769" y="-7870211"/>
            <a:ext cx="4526292" cy="777230"/>
            <a:chOff x="171451" y="800785"/>
            <a:chExt cx="9819854" cy="777230"/>
          </a:xfrm>
        </p:grpSpPr>
        <p:sp>
          <p:nvSpPr>
            <p:cNvPr id="26" name="Rectangle: Rounded Corners 25">
              <a:extLst>
                <a:ext uri="{FF2B5EF4-FFF2-40B4-BE49-F238E27FC236}">
                  <a16:creationId xmlns:a16="http://schemas.microsoft.com/office/drawing/2014/main" id="{4C67FACB-2C02-42C9-9548-F05499A15874}"/>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7" name="TextBox 26">
              <a:extLst>
                <a:ext uri="{FF2B5EF4-FFF2-40B4-BE49-F238E27FC236}">
                  <a16:creationId xmlns:a16="http://schemas.microsoft.com/office/drawing/2014/main" id="{1781A9D6-A2A5-48DC-B1B6-A53F5788FB96}"/>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Modification des documents</a:t>
              </a:r>
              <a:endParaRPr lang="fr-MA" sz="2400" dirty="0">
                <a:solidFill>
                  <a:schemeClr val="tx1">
                    <a:lumMod val="75000"/>
                    <a:lumOff val="25000"/>
                  </a:schemeClr>
                </a:solidFill>
                <a:latin typeface="Fira Sans" panose="020B0503050000020004" pitchFamily="34" charset="0"/>
              </a:endParaRPr>
            </a:p>
          </p:txBody>
        </p:sp>
      </p:grpSp>
      <p:sp>
        <p:nvSpPr>
          <p:cNvPr id="44" name="TextBox 43">
            <a:extLst>
              <a:ext uri="{FF2B5EF4-FFF2-40B4-BE49-F238E27FC236}">
                <a16:creationId xmlns:a16="http://schemas.microsoft.com/office/drawing/2014/main" id="{3F76CD75-362A-40FE-BB09-EB522A579A14}"/>
              </a:ext>
            </a:extLst>
          </p:cNvPr>
          <p:cNvSpPr txBox="1"/>
          <p:nvPr/>
        </p:nvSpPr>
        <p:spPr>
          <a:xfrm>
            <a:off x="-4738398" y="4675495"/>
            <a:ext cx="4267063" cy="584775"/>
          </a:xfrm>
          <a:prstGeom prst="rect">
            <a:avLst/>
          </a:prstGeom>
          <a:noFill/>
        </p:spPr>
        <p:txBody>
          <a:bodyPr wrap="square">
            <a:spAutoFit/>
          </a:bodyPr>
          <a:lstStyle/>
          <a:p>
            <a:pPr algn="ctr"/>
            <a:r>
              <a:rPr lang="en-US" sz="3200" dirty="0" err="1">
                <a:latin typeface="Bahnschrift" panose="020B0502040204020203" pitchFamily="34" charset="0"/>
                <a:cs typeface="Aharoni" panose="02010803020104030203" pitchFamily="2" charset="-79"/>
              </a:rPr>
              <a:t>deleteOne</a:t>
            </a:r>
            <a:r>
              <a:rPr lang="en-US"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45" name="Group 44">
            <a:extLst>
              <a:ext uri="{FF2B5EF4-FFF2-40B4-BE49-F238E27FC236}">
                <a16:creationId xmlns:a16="http://schemas.microsoft.com/office/drawing/2014/main" id="{E59AD978-27D0-4AB2-97D8-0EA5C778AC31}"/>
              </a:ext>
            </a:extLst>
          </p:cNvPr>
          <p:cNvGrpSpPr/>
          <p:nvPr/>
        </p:nvGrpSpPr>
        <p:grpSpPr>
          <a:xfrm>
            <a:off x="-3792525" y="2241662"/>
            <a:ext cx="2445977" cy="2438740"/>
            <a:chOff x="926960" y="2241662"/>
            <a:chExt cx="2445977" cy="2438740"/>
          </a:xfrm>
        </p:grpSpPr>
        <p:grpSp>
          <p:nvGrpSpPr>
            <p:cNvPr id="46" name="Group 45">
              <a:extLst>
                <a:ext uri="{FF2B5EF4-FFF2-40B4-BE49-F238E27FC236}">
                  <a16:creationId xmlns:a16="http://schemas.microsoft.com/office/drawing/2014/main" id="{F7B37FC2-72C7-4755-A9E8-E8C919942B65}"/>
                </a:ext>
              </a:extLst>
            </p:cNvPr>
            <p:cNvGrpSpPr/>
            <p:nvPr/>
          </p:nvGrpSpPr>
          <p:grpSpPr>
            <a:xfrm>
              <a:off x="926960" y="2241662"/>
              <a:ext cx="2445977" cy="2438740"/>
              <a:chOff x="926960" y="2241662"/>
              <a:chExt cx="2445977" cy="2438740"/>
            </a:xfrm>
          </p:grpSpPr>
          <p:pic>
            <p:nvPicPr>
              <p:cNvPr id="48" name="Picture 47">
                <a:extLst>
                  <a:ext uri="{FF2B5EF4-FFF2-40B4-BE49-F238E27FC236}">
                    <a16:creationId xmlns:a16="http://schemas.microsoft.com/office/drawing/2014/main" id="{3EE8AA03-0E97-4728-9094-763D36E7DC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49" name="Oval 48">
                <a:extLst>
                  <a:ext uri="{FF2B5EF4-FFF2-40B4-BE49-F238E27FC236}">
                    <a16:creationId xmlns:a16="http://schemas.microsoft.com/office/drawing/2014/main" id="{F9DBA019-5A8B-4530-A90C-2D3F191938FB}"/>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47" name="Picture 46">
              <a:extLst>
                <a:ext uri="{FF2B5EF4-FFF2-40B4-BE49-F238E27FC236}">
                  <a16:creationId xmlns:a16="http://schemas.microsoft.com/office/drawing/2014/main" id="{CCD31678-0208-4862-9797-EB3F9971B7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grpSp>
        <p:nvGrpSpPr>
          <p:cNvPr id="50" name="Group 49">
            <a:extLst>
              <a:ext uri="{FF2B5EF4-FFF2-40B4-BE49-F238E27FC236}">
                <a16:creationId xmlns:a16="http://schemas.microsoft.com/office/drawing/2014/main" id="{4E1D3E95-4165-42AA-8A99-66B93BFDE353}"/>
              </a:ext>
            </a:extLst>
          </p:cNvPr>
          <p:cNvGrpSpPr/>
          <p:nvPr/>
        </p:nvGrpSpPr>
        <p:grpSpPr>
          <a:xfrm>
            <a:off x="14052438" y="1690441"/>
            <a:ext cx="7329372" cy="4338887"/>
            <a:chOff x="4318496" y="1690441"/>
            <a:chExt cx="7329372" cy="4338887"/>
          </a:xfrm>
        </p:grpSpPr>
        <p:grpSp>
          <p:nvGrpSpPr>
            <p:cNvPr id="51" name="Group 50">
              <a:extLst>
                <a:ext uri="{FF2B5EF4-FFF2-40B4-BE49-F238E27FC236}">
                  <a16:creationId xmlns:a16="http://schemas.microsoft.com/office/drawing/2014/main" id="{FE8F96C5-B3FB-4E50-92E9-49EECEB610D8}"/>
                </a:ext>
              </a:extLst>
            </p:cNvPr>
            <p:cNvGrpSpPr/>
            <p:nvPr/>
          </p:nvGrpSpPr>
          <p:grpSpPr>
            <a:xfrm>
              <a:off x="4318496" y="1690441"/>
              <a:ext cx="7329372" cy="4338887"/>
              <a:chOff x="4203200" y="2547917"/>
              <a:chExt cx="5776201" cy="3639663"/>
            </a:xfrm>
          </p:grpSpPr>
          <p:sp>
            <p:nvSpPr>
              <p:cNvPr id="54" name="Rectangle: Rounded Corners 53">
                <a:extLst>
                  <a:ext uri="{FF2B5EF4-FFF2-40B4-BE49-F238E27FC236}">
                    <a16:creationId xmlns:a16="http://schemas.microsoft.com/office/drawing/2014/main" id="{7575A336-6F3E-4F37-A559-7B6D4B2B87E8}"/>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5" name="TextBox 54">
                <a:extLst>
                  <a:ext uri="{FF2B5EF4-FFF2-40B4-BE49-F238E27FC236}">
                    <a16:creationId xmlns:a16="http://schemas.microsoft.com/office/drawing/2014/main" id="{8383A443-8A6A-4919-BC9E-DF0FB611716D}"/>
                  </a:ext>
                </a:extLst>
              </p:cNvPr>
              <p:cNvSpPr txBox="1"/>
              <p:nvPr/>
            </p:nvSpPr>
            <p:spPr>
              <a:xfrm>
                <a:off x="4433512" y="2785228"/>
                <a:ext cx="5315576" cy="2168691"/>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a:t>
                </a:r>
                <a:r>
                  <a:rPr lang="fr-FR" b="1" dirty="0">
                    <a:solidFill>
                      <a:schemeClr val="bg1"/>
                    </a:solidFill>
                  </a:rPr>
                  <a:t>le premier document</a:t>
                </a:r>
                <a:r>
                  <a:rPr lang="fr-FR" dirty="0">
                    <a:solidFill>
                      <a:schemeClr val="bg1"/>
                    </a:solidFill>
                  </a:rPr>
                  <a:t> qui correspond aux critères.</a:t>
                </a:r>
              </a:p>
              <a:p>
                <a:pPr marL="742950" lvl="1" indent="-285750">
                  <a:buFont typeface="Wingdings" panose="05000000000000000000" pitchFamily="2" charset="2"/>
                  <a:buChar char="Ø"/>
                </a:pPr>
                <a:r>
                  <a:rPr lang="fr-FR" dirty="0">
                    <a:solidFill>
                      <a:schemeClr val="bg1"/>
                    </a:solidFill>
                  </a:rPr>
                  <a:t>Si </a:t>
                </a:r>
                <a:r>
                  <a:rPr lang="fr-FR" b="1" dirty="0">
                    <a:solidFill>
                      <a:schemeClr val="bg1"/>
                    </a:solidFill>
                  </a:rPr>
                  <a:t>aucun document</a:t>
                </a:r>
                <a:r>
                  <a:rPr lang="fr-FR" dirty="0">
                    <a:solidFill>
                      <a:schemeClr val="bg1"/>
                    </a:solidFill>
                  </a:rPr>
                  <a:t> ne correspond, </a:t>
                </a:r>
                <a:r>
                  <a:rPr lang="fr-FR" b="1" dirty="0">
                    <a:solidFill>
                      <a:schemeClr val="bg1"/>
                    </a:solidFill>
                  </a:rPr>
                  <a:t>rien ne se passe</a:t>
                </a:r>
                <a:r>
                  <a:rPr lang="fr-FR" dirty="0">
                    <a:solidFill>
                      <a:schemeClr val="bg1"/>
                    </a:solidFill>
                  </a:rPr>
                  <a:t>.</a:t>
                </a:r>
              </a:p>
              <a:p>
                <a:r>
                  <a:rPr lang="fr-FR" b="1" dirty="0"/>
                  <a:t>🛠 Syntaxe</a:t>
                </a:r>
              </a:p>
              <a:p>
                <a:endParaRPr lang="fr-FR" b="1" dirty="0"/>
              </a:p>
              <a:p>
                <a:endParaRPr lang="fr-FR" b="1" dirty="0"/>
              </a:p>
              <a:p>
                <a:endParaRPr lang="fr-FR" b="1" dirty="0"/>
              </a:p>
              <a:p>
                <a:r>
                  <a:rPr lang="fr-FR" b="1" dirty="0"/>
                  <a:t>📌 Exemple</a:t>
                </a:r>
              </a:p>
              <a:p>
                <a:pPr lvl="1"/>
                <a:r>
                  <a:rPr lang="fr-FR" dirty="0">
                    <a:solidFill>
                      <a:schemeClr val="bg1"/>
                    </a:solidFill>
                  </a:rPr>
                  <a:t>Collection </a:t>
                </a:r>
                <a:r>
                  <a:rPr lang="fr-FR" b="1" dirty="0" err="1">
                    <a:solidFill>
                      <a:schemeClr val="bg1"/>
                    </a:solidFill>
                  </a:rPr>
                  <a:t>users</a:t>
                </a:r>
                <a:r>
                  <a:rPr lang="fr-FR" dirty="0">
                    <a:solidFill>
                      <a:schemeClr val="bg1"/>
                    </a:solidFill>
                  </a:rPr>
                  <a:t> avant la suppression :</a:t>
                </a:r>
              </a:p>
            </p:txBody>
          </p:sp>
        </p:grpSp>
        <p:pic>
          <p:nvPicPr>
            <p:cNvPr id="52" name="Picture 51">
              <a:extLst>
                <a:ext uri="{FF2B5EF4-FFF2-40B4-BE49-F238E27FC236}">
                  <a16:creationId xmlns:a16="http://schemas.microsoft.com/office/drawing/2014/main" id="{A35EC1A7-C153-4417-A664-A1B22D20FC03}"/>
                </a:ext>
              </a:extLst>
            </p:cNvPr>
            <p:cNvPicPr>
              <a:picLocks noChangeAspect="1"/>
            </p:cNvPicPr>
            <p:nvPr/>
          </p:nvPicPr>
          <p:blipFill>
            <a:blip r:embed="rId5"/>
            <a:stretch>
              <a:fillRect/>
            </a:stretch>
          </p:blipFill>
          <p:spPr>
            <a:xfrm>
              <a:off x="5090473" y="3173672"/>
              <a:ext cx="5577528" cy="492305"/>
            </a:xfrm>
            <a:prstGeom prst="roundRect">
              <a:avLst>
                <a:gd name="adj" fmla="val 21170"/>
              </a:avLst>
            </a:prstGeom>
            <a:solidFill>
              <a:srgbClr val="FFFFFF">
                <a:shade val="85000"/>
              </a:srgbClr>
            </a:solidFill>
            <a:ln>
              <a:noFill/>
            </a:ln>
            <a:effectLst>
              <a:reflection blurRad="12700" stA="38000" endPos="28000" dist="5000" dir="5400000" sy="-100000" algn="bl" rotWithShape="0"/>
            </a:effectLst>
          </p:spPr>
        </p:pic>
        <p:pic>
          <p:nvPicPr>
            <p:cNvPr id="53" name="Picture 52">
              <a:extLst>
                <a:ext uri="{FF2B5EF4-FFF2-40B4-BE49-F238E27FC236}">
                  <a16:creationId xmlns:a16="http://schemas.microsoft.com/office/drawing/2014/main" id="{E420FF71-2A0D-4F3D-916D-C5C4F22A6987}"/>
                </a:ext>
              </a:extLst>
            </p:cNvPr>
            <p:cNvPicPr>
              <a:picLocks noChangeAspect="1"/>
            </p:cNvPicPr>
            <p:nvPr/>
          </p:nvPicPr>
          <p:blipFill>
            <a:blip r:embed="rId6"/>
            <a:stretch>
              <a:fillRect/>
            </a:stretch>
          </p:blipFill>
          <p:spPr>
            <a:xfrm>
              <a:off x="5090473" y="4558665"/>
              <a:ext cx="4891314" cy="131146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15999158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32ED4C47-9E83-4867-9132-BCA66ABA6944}"/>
              </a:ext>
            </a:extLst>
          </p:cNvPr>
          <p:cNvGrpSpPr/>
          <p:nvPr/>
        </p:nvGrpSpPr>
        <p:grpSpPr>
          <a:xfrm>
            <a:off x="12661900" y="-19050"/>
            <a:ext cx="4978400" cy="6865374"/>
            <a:chOff x="7213600" y="-19050"/>
            <a:chExt cx="4978400" cy="6865374"/>
          </a:xfrm>
        </p:grpSpPr>
        <p:sp>
          <p:nvSpPr>
            <p:cNvPr id="42" name="Rectangle 41">
              <a:extLst>
                <a:ext uri="{FF2B5EF4-FFF2-40B4-BE49-F238E27FC236}">
                  <a16:creationId xmlns:a16="http://schemas.microsoft.com/office/drawing/2014/main" id="{46AF3C46-4C12-4D52-9F4E-249C91F078AF}"/>
                </a:ext>
              </a:extLst>
            </p:cNvPr>
            <p:cNvSpPr/>
            <p:nvPr/>
          </p:nvSpPr>
          <p:spPr>
            <a:xfrm>
              <a:off x="7213600" y="-19050"/>
              <a:ext cx="4978400" cy="6865374"/>
            </a:xfrm>
            <a:prstGeom prst="rect">
              <a:avLst/>
            </a:prstGeom>
            <a:solidFill>
              <a:srgbClr val="FF0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3" name="Oval 42">
              <a:extLst>
                <a:ext uri="{FF2B5EF4-FFF2-40B4-BE49-F238E27FC236}">
                  <a16:creationId xmlns:a16="http://schemas.microsoft.com/office/drawing/2014/main" id="{E26974FA-FC7C-441F-BFF4-64AE36FEC6BC}"/>
                </a:ext>
              </a:extLst>
            </p:cNvPr>
            <p:cNvSpPr/>
            <p:nvPr/>
          </p:nvSpPr>
          <p:spPr>
            <a:xfrm>
              <a:off x="8810902" y="1219812"/>
              <a:ext cx="1872000" cy="18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4" name="TextBox 43">
              <a:extLst>
                <a:ext uri="{FF2B5EF4-FFF2-40B4-BE49-F238E27FC236}">
                  <a16:creationId xmlns:a16="http://schemas.microsoft.com/office/drawing/2014/main" id="{5E38D516-3766-4598-B367-019E293975FE}"/>
                </a:ext>
              </a:extLst>
            </p:cNvPr>
            <p:cNvSpPr txBox="1"/>
            <p:nvPr/>
          </p:nvSpPr>
          <p:spPr>
            <a:xfrm>
              <a:off x="8523231" y="217887"/>
              <a:ext cx="2520117" cy="923330"/>
            </a:xfrm>
            <a:prstGeom prst="rect">
              <a:avLst/>
            </a:prstGeom>
            <a:noFill/>
            <a:effectLst>
              <a:outerShdw blurRad="50800" dist="50800" dir="5400000" algn="ctr" rotWithShape="0">
                <a:schemeClr val="tx1"/>
              </a:outerShdw>
            </a:effectLst>
          </p:spPr>
          <p:txBody>
            <a:bodyPr wrap="square" rtlCol="0">
              <a:spAutoFit/>
            </a:bodyPr>
            <a:lstStyle/>
            <a:p>
              <a:r>
                <a:rPr lang="fr-MA" sz="5400" b="1" dirty="0">
                  <a:solidFill>
                    <a:schemeClr val="bg1"/>
                  </a:solidFill>
                  <a:latin typeface="Aharoni" panose="02010803020104030203" pitchFamily="2" charset="-79"/>
                  <a:cs typeface="Aharoni" panose="02010803020104030203" pitchFamily="2" charset="-79"/>
                </a:rPr>
                <a:t>NoSQL</a:t>
              </a:r>
            </a:p>
          </p:txBody>
        </p:sp>
        <p:pic>
          <p:nvPicPr>
            <p:cNvPr id="45" name="Picture 44">
              <a:extLst>
                <a:ext uri="{FF2B5EF4-FFF2-40B4-BE49-F238E27FC236}">
                  <a16:creationId xmlns:a16="http://schemas.microsoft.com/office/drawing/2014/main" id="{2CA32803-E777-4445-A1E0-2BAE7D79A3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06878" y="1317500"/>
              <a:ext cx="1752825" cy="1752825"/>
            </a:xfrm>
            <a:prstGeom prst="rect">
              <a:avLst/>
            </a:prstGeom>
          </p:spPr>
        </p:pic>
        <p:grpSp>
          <p:nvGrpSpPr>
            <p:cNvPr id="46" name="Group 45">
              <a:extLst>
                <a:ext uri="{FF2B5EF4-FFF2-40B4-BE49-F238E27FC236}">
                  <a16:creationId xmlns:a16="http://schemas.microsoft.com/office/drawing/2014/main" id="{6EBD37E8-B0A8-4525-9DA6-FCF920634BD6}"/>
                </a:ext>
              </a:extLst>
            </p:cNvPr>
            <p:cNvGrpSpPr/>
            <p:nvPr/>
          </p:nvGrpSpPr>
          <p:grpSpPr>
            <a:xfrm>
              <a:off x="8684255" y="3346985"/>
              <a:ext cx="2359093" cy="2087506"/>
              <a:chOff x="8300610" y="3360182"/>
              <a:chExt cx="3082131" cy="2816117"/>
            </a:xfrm>
          </p:grpSpPr>
          <p:pic>
            <p:nvPicPr>
              <p:cNvPr id="49" name="Picture 48">
                <a:extLst>
                  <a:ext uri="{FF2B5EF4-FFF2-40B4-BE49-F238E27FC236}">
                    <a16:creationId xmlns:a16="http://schemas.microsoft.com/office/drawing/2014/main" id="{FBCD7F49-95C3-4F7A-AB80-1BB5A7B6A8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99430" y="3360182"/>
                <a:ext cx="1284275" cy="1284275"/>
              </a:xfrm>
              <a:prstGeom prst="rect">
                <a:avLst/>
              </a:prstGeom>
            </p:spPr>
          </p:pic>
          <p:pic>
            <p:nvPicPr>
              <p:cNvPr id="50" name="Picture 49">
                <a:extLst>
                  <a:ext uri="{FF2B5EF4-FFF2-40B4-BE49-F238E27FC236}">
                    <a16:creationId xmlns:a16="http://schemas.microsoft.com/office/drawing/2014/main" id="{29A29388-43B4-4ED5-BE3C-ADA2CE2C28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50020" y="4129952"/>
                <a:ext cx="1284275" cy="1284275"/>
              </a:xfrm>
              <a:prstGeom prst="rect">
                <a:avLst/>
              </a:prstGeom>
            </p:spPr>
          </p:pic>
          <p:pic>
            <p:nvPicPr>
              <p:cNvPr id="51" name="Picture 50">
                <a:extLst>
                  <a:ext uri="{FF2B5EF4-FFF2-40B4-BE49-F238E27FC236}">
                    <a16:creationId xmlns:a16="http://schemas.microsoft.com/office/drawing/2014/main" id="{C17A5D58-C111-4882-B238-883F6E67DF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00610" y="4892024"/>
                <a:ext cx="1284275" cy="1284275"/>
              </a:xfrm>
              <a:prstGeom prst="rect">
                <a:avLst/>
              </a:prstGeom>
            </p:spPr>
          </p:pic>
          <p:pic>
            <p:nvPicPr>
              <p:cNvPr id="52" name="Picture 51">
                <a:extLst>
                  <a:ext uri="{FF2B5EF4-FFF2-40B4-BE49-F238E27FC236}">
                    <a16:creationId xmlns:a16="http://schemas.microsoft.com/office/drawing/2014/main" id="{43DEB513-C919-4E8B-86CF-676A85930B4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49056" y="4129952"/>
                <a:ext cx="1284275" cy="1284275"/>
              </a:xfrm>
              <a:prstGeom prst="rect">
                <a:avLst/>
              </a:prstGeom>
            </p:spPr>
          </p:pic>
          <p:pic>
            <p:nvPicPr>
              <p:cNvPr id="53" name="Picture 52">
                <a:extLst>
                  <a:ext uri="{FF2B5EF4-FFF2-40B4-BE49-F238E27FC236}">
                    <a16:creationId xmlns:a16="http://schemas.microsoft.com/office/drawing/2014/main" id="{257782F4-6BE8-45D2-B0CC-A65C9586C5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98466" y="4892024"/>
                <a:ext cx="1284275" cy="1284275"/>
              </a:xfrm>
              <a:prstGeom prst="rect">
                <a:avLst/>
              </a:prstGeom>
            </p:spPr>
          </p:pic>
        </p:grpSp>
        <p:pic>
          <p:nvPicPr>
            <p:cNvPr id="47" name="Picture 46">
              <a:extLst>
                <a:ext uri="{FF2B5EF4-FFF2-40B4-BE49-F238E27FC236}">
                  <a16:creationId xmlns:a16="http://schemas.microsoft.com/office/drawing/2014/main" id="{61A83BDF-897E-4DB8-8910-BE91AD237A1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95686" y="5569394"/>
              <a:ext cx="1269223" cy="1269223"/>
            </a:xfrm>
            <a:prstGeom prst="rect">
              <a:avLst/>
            </a:prstGeom>
          </p:spPr>
        </p:pic>
        <p:pic>
          <p:nvPicPr>
            <p:cNvPr id="48" name="Graphic 47">
              <a:extLst>
                <a:ext uri="{FF2B5EF4-FFF2-40B4-BE49-F238E27FC236}">
                  <a16:creationId xmlns:a16="http://schemas.microsoft.com/office/drawing/2014/main" id="{48B6FD96-19E6-4AA7-B0AD-17872FFCA07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20129583">
              <a:off x="7274065" y="4801795"/>
              <a:ext cx="1758950" cy="1758950"/>
            </a:xfrm>
            <a:prstGeom prst="rect">
              <a:avLst/>
            </a:prstGeom>
          </p:spPr>
        </p:pic>
      </p:grpSp>
      <p:grpSp>
        <p:nvGrpSpPr>
          <p:cNvPr id="54" name="Group 53">
            <a:extLst>
              <a:ext uri="{FF2B5EF4-FFF2-40B4-BE49-F238E27FC236}">
                <a16:creationId xmlns:a16="http://schemas.microsoft.com/office/drawing/2014/main" id="{24A40FC7-DE85-41BB-83E3-230F5349D4F8}"/>
              </a:ext>
            </a:extLst>
          </p:cNvPr>
          <p:cNvGrpSpPr/>
          <p:nvPr/>
        </p:nvGrpSpPr>
        <p:grpSpPr>
          <a:xfrm>
            <a:off x="-5791200" y="0"/>
            <a:ext cx="7128000" cy="7324294"/>
            <a:chOff x="0" y="0"/>
            <a:chExt cx="7128000" cy="7324294"/>
          </a:xfrm>
        </p:grpSpPr>
        <p:sp>
          <p:nvSpPr>
            <p:cNvPr id="55" name="Rectangle 54">
              <a:extLst>
                <a:ext uri="{FF2B5EF4-FFF2-40B4-BE49-F238E27FC236}">
                  <a16:creationId xmlns:a16="http://schemas.microsoft.com/office/drawing/2014/main" id="{1F283E1F-C34B-4484-A1BF-923879A20C9A}"/>
                </a:ext>
              </a:extLst>
            </p:cNvPr>
            <p:cNvSpPr/>
            <p:nvPr/>
          </p:nvSpPr>
          <p:spPr>
            <a:xfrm>
              <a:off x="0" y="0"/>
              <a:ext cx="7128000" cy="6865374"/>
            </a:xfrm>
            <a:prstGeom prst="rect">
              <a:avLst/>
            </a:prstGeom>
            <a:solidFill>
              <a:srgbClr val="0172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6" name="Oval 55">
              <a:extLst>
                <a:ext uri="{FF2B5EF4-FFF2-40B4-BE49-F238E27FC236}">
                  <a16:creationId xmlns:a16="http://schemas.microsoft.com/office/drawing/2014/main" id="{24B70525-AEE8-42F1-8B5C-FAFA6B0B4ADF}"/>
                </a:ext>
              </a:extLst>
            </p:cNvPr>
            <p:cNvSpPr/>
            <p:nvPr/>
          </p:nvSpPr>
          <p:spPr>
            <a:xfrm>
              <a:off x="3816691" y="1120037"/>
              <a:ext cx="1872000" cy="18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7" name="TextBox 56">
              <a:extLst>
                <a:ext uri="{FF2B5EF4-FFF2-40B4-BE49-F238E27FC236}">
                  <a16:creationId xmlns:a16="http://schemas.microsoft.com/office/drawing/2014/main" id="{A3E88F85-F846-48D8-9ACD-E72A461EE71C}"/>
                </a:ext>
              </a:extLst>
            </p:cNvPr>
            <p:cNvSpPr txBox="1"/>
            <p:nvPr/>
          </p:nvSpPr>
          <p:spPr>
            <a:xfrm>
              <a:off x="4029783" y="217887"/>
              <a:ext cx="1617017" cy="923330"/>
            </a:xfrm>
            <a:prstGeom prst="rect">
              <a:avLst/>
            </a:prstGeom>
            <a:noFill/>
            <a:effectLst>
              <a:outerShdw blurRad="50800" dist="38100" dir="5400000" algn="t" rotWithShape="0">
                <a:prstClr val="black"/>
              </a:outerShdw>
            </a:effectLst>
          </p:spPr>
          <p:txBody>
            <a:bodyPr wrap="square" rtlCol="0">
              <a:spAutoFit/>
            </a:bodyPr>
            <a:lstStyle/>
            <a:p>
              <a:r>
                <a:rPr lang="fr-MA" sz="5400" b="1" dirty="0">
                  <a:solidFill>
                    <a:schemeClr val="bg1"/>
                  </a:solidFill>
                  <a:latin typeface="Aharoni" panose="02010803020104030203" pitchFamily="2" charset="-79"/>
                  <a:cs typeface="Aharoni" panose="02010803020104030203" pitchFamily="2" charset="-79"/>
                </a:rPr>
                <a:t>SQL</a:t>
              </a:r>
            </a:p>
          </p:txBody>
        </p:sp>
        <p:pic>
          <p:nvPicPr>
            <p:cNvPr id="58" name="Graphic 57">
              <a:extLst>
                <a:ext uri="{FF2B5EF4-FFF2-40B4-BE49-F238E27FC236}">
                  <a16:creationId xmlns:a16="http://schemas.microsoft.com/office/drawing/2014/main" id="{BA785E91-395C-4864-8C1D-EBDE19AF90E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983988" y="2937124"/>
              <a:ext cx="2056898" cy="1455310"/>
            </a:xfrm>
            <a:prstGeom prst="rect">
              <a:avLst/>
            </a:prstGeom>
          </p:spPr>
        </p:pic>
        <p:pic>
          <p:nvPicPr>
            <p:cNvPr id="59" name="Graphic 58">
              <a:extLst>
                <a:ext uri="{FF2B5EF4-FFF2-40B4-BE49-F238E27FC236}">
                  <a16:creationId xmlns:a16="http://schemas.microsoft.com/office/drawing/2014/main" id="{F4ED7B40-BB8A-4667-AB9F-039C42AC1585}"/>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2915354" y="5319561"/>
              <a:ext cx="1219200" cy="1219200"/>
            </a:xfrm>
            <a:prstGeom prst="rect">
              <a:avLst/>
            </a:prstGeom>
          </p:spPr>
        </p:pic>
        <p:pic>
          <p:nvPicPr>
            <p:cNvPr id="60" name="Graphic 59">
              <a:extLst>
                <a:ext uri="{FF2B5EF4-FFF2-40B4-BE49-F238E27FC236}">
                  <a16:creationId xmlns:a16="http://schemas.microsoft.com/office/drawing/2014/main" id="{CC025208-4651-4293-8804-8658F1B420AC}"/>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813840" y="5056004"/>
              <a:ext cx="2268290" cy="2268290"/>
            </a:xfrm>
            <a:prstGeom prst="rect">
              <a:avLst/>
            </a:prstGeom>
          </p:spPr>
        </p:pic>
        <p:pic>
          <p:nvPicPr>
            <p:cNvPr id="61" name="Picture 60">
              <a:extLst>
                <a:ext uri="{FF2B5EF4-FFF2-40B4-BE49-F238E27FC236}">
                  <a16:creationId xmlns:a16="http://schemas.microsoft.com/office/drawing/2014/main" id="{25F22301-AF1B-4CCE-B6B7-D135FDAEEB04}"/>
                </a:ext>
              </a:extLst>
            </p:cNvPr>
            <p:cNvPicPr>
              <a:picLocks noChangeAspect="1"/>
            </p:cNvPicPr>
            <p:nvPr/>
          </p:nvPicPr>
          <p:blipFill>
            <a:blip r:embed="rId1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671326" y="4332273"/>
              <a:ext cx="1030028" cy="1030028"/>
            </a:xfrm>
            <a:prstGeom prst="rect">
              <a:avLst/>
            </a:prstGeom>
          </p:spPr>
        </p:pic>
        <p:pic>
          <p:nvPicPr>
            <p:cNvPr id="62" name="Graphic 61">
              <a:extLst>
                <a:ext uri="{FF2B5EF4-FFF2-40B4-BE49-F238E27FC236}">
                  <a16:creationId xmlns:a16="http://schemas.microsoft.com/office/drawing/2014/main" id="{56357C4B-1A21-4A2A-AC9F-873EBBCC1A3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626800" y="4180068"/>
              <a:ext cx="2056898" cy="1455310"/>
            </a:xfrm>
            <a:prstGeom prst="rect">
              <a:avLst/>
            </a:prstGeom>
          </p:spPr>
        </p:pic>
        <p:pic>
          <p:nvPicPr>
            <p:cNvPr id="63" name="Picture 62">
              <a:extLst>
                <a:ext uri="{FF2B5EF4-FFF2-40B4-BE49-F238E27FC236}">
                  <a16:creationId xmlns:a16="http://schemas.microsoft.com/office/drawing/2014/main" id="{6B3770A2-7C3C-489A-9462-C709A5B3F5A4}"/>
                </a:ext>
              </a:extLst>
            </p:cNvPr>
            <p:cNvPicPr>
              <a:picLocks noChangeAspect="1"/>
            </p:cNvPicPr>
            <p:nvPr/>
          </p:nvPicPr>
          <p:blipFill>
            <a:blip r:embed="rId1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flipH="1" flipV="1">
              <a:off x="4825621" y="3325603"/>
              <a:ext cx="1017685" cy="1017685"/>
            </a:xfrm>
            <a:prstGeom prst="rect">
              <a:avLst/>
            </a:prstGeom>
          </p:spPr>
        </p:pic>
        <p:pic>
          <p:nvPicPr>
            <p:cNvPr id="64" name="Picture 63">
              <a:extLst>
                <a:ext uri="{FF2B5EF4-FFF2-40B4-BE49-F238E27FC236}">
                  <a16:creationId xmlns:a16="http://schemas.microsoft.com/office/drawing/2014/main" id="{F87A7506-5BCE-4CB9-B8B3-82A46C5C73B8}"/>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091406" y="1409992"/>
              <a:ext cx="1288314" cy="1288314"/>
            </a:xfrm>
            <a:prstGeom prst="rect">
              <a:avLst/>
            </a:prstGeom>
          </p:spPr>
        </p:pic>
        <p:sp>
          <p:nvSpPr>
            <p:cNvPr id="65" name="Rectangle 64">
              <a:extLst>
                <a:ext uri="{FF2B5EF4-FFF2-40B4-BE49-F238E27FC236}">
                  <a16:creationId xmlns:a16="http://schemas.microsoft.com/office/drawing/2014/main" id="{B06E54AB-F074-45E9-8CB3-CB1EB71C8AAC}"/>
                </a:ext>
              </a:extLst>
            </p:cNvPr>
            <p:cNvSpPr/>
            <p:nvPr/>
          </p:nvSpPr>
          <p:spPr>
            <a:xfrm>
              <a:off x="3209493" y="3410462"/>
              <a:ext cx="389001" cy="82308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66" name="Rectangle 65">
              <a:extLst>
                <a:ext uri="{FF2B5EF4-FFF2-40B4-BE49-F238E27FC236}">
                  <a16:creationId xmlns:a16="http://schemas.microsoft.com/office/drawing/2014/main" id="{944E5602-72AF-421D-8F5C-F76E041B1442}"/>
                </a:ext>
              </a:extLst>
            </p:cNvPr>
            <p:cNvSpPr/>
            <p:nvPr/>
          </p:nvSpPr>
          <p:spPr>
            <a:xfrm>
              <a:off x="5621521" y="4655509"/>
              <a:ext cx="389001" cy="82308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grpSp>
        <p:nvGrpSpPr>
          <p:cNvPr id="3" name="Group 2">
            <a:extLst>
              <a:ext uri="{FF2B5EF4-FFF2-40B4-BE49-F238E27FC236}">
                <a16:creationId xmlns:a16="http://schemas.microsoft.com/office/drawing/2014/main" id="{C877AAE1-448A-4AA8-B77D-223F91B7C409}"/>
              </a:ext>
            </a:extLst>
          </p:cNvPr>
          <p:cNvGrpSpPr/>
          <p:nvPr/>
        </p:nvGrpSpPr>
        <p:grpSpPr>
          <a:xfrm>
            <a:off x="-723900" y="0"/>
            <a:ext cx="3463470" cy="6858000"/>
            <a:chOff x="-723900" y="0"/>
            <a:chExt cx="3463470" cy="6858000"/>
          </a:xfrm>
        </p:grpSpPr>
        <p:sp>
          <p:nvSpPr>
            <p:cNvPr id="80" name="Rectangle: Rounded Corners 79">
              <a:extLst>
                <a:ext uri="{FF2B5EF4-FFF2-40B4-BE49-F238E27FC236}">
                  <a16:creationId xmlns:a16="http://schemas.microsoft.com/office/drawing/2014/main" id="{5F75D912-1D45-4BFA-A277-0A3AD9F102CB}"/>
                </a:ext>
              </a:extLst>
            </p:cNvPr>
            <p:cNvSpPr/>
            <p:nvPr/>
          </p:nvSpPr>
          <p:spPr>
            <a:xfrm>
              <a:off x="-723900" y="0"/>
              <a:ext cx="3390900" cy="6858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81" name="TextBox 80">
              <a:extLst>
                <a:ext uri="{FF2B5EF4-FFF2-40B4-BE49-F238E27FC236}">
                  <a16:creationId xmlns:a16="http://schemas.microsoft.com/office/drawing/2014/main" id="{93F388E0-892D-4E8F-AC2E-816254A173C7}"/>
                </a:ext>
              </a:extLst>
            </p:cNvPr>
            <p:cNvSpPr txBox="1"/>
            <p:nvPr/>
          </p:nvSpPr>
          <p:spPr>
            <a:xfrm>
              <a:off x="72570" y="1708773"/>
              <a:ext cx="2667000" cy="584775"/>
            </a:xfrm>
            <a:prstGeom prst="rect">
              <a:avLst/>
            </a:prstGeom>
            <a:noFill/>
          </p:spPr>
          <p:txBody>
            <a:bodyPr wrap="square" rtlCol="0">
              <a:spAutoFit/>
            </a:bodyPr>
            <a:lstStyle/>
            <a:p>
              <a:r>
                <a:rPr lang="fr-MA" sz="3200" b="1" dirty="0">
                  <a:solidFill>
                    <a:schemeClr val="bg1"/>
                  </a:solidFill>
                </a:rPr>
                <a:t>Introduction :</a:t>
              </a:r>
            </a:p>
          </p:txBody>
        </p:sp>
        <p:pic>
          <p:nvPicPr>
            <p:cNvPr id="82" name="Picture 81">
              <a:extLst>
                <a:ext uri="{FF2B5EF4-FFF2-40B4-BE49-F238E27FC236}">
                  <a16:creationId xmlns:a16="http://schemas.microsoft.com/office/drawing/2014/main" id="{1C134C51-0385-4352-9505-FCBA1098A09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461809" y="3135694"/>
              <a:ext cx="1733253" cy="1733253"/>
            </a:xfrm>
            <a:prstGeom prst="rect">
              <a:avLst/>
            </a:prstGeom>
          </p:spPr>
        </p:pic>
      </p:grpSp>
      <p:grpSp>
        <p:nvGrpSpPr>
          <p:cNvPr id="84" name="Group 83">
            <a:extLst>
              <a:ext uri="{FF2B5EF4-FFF2-40B4-BE49-F238E27FC236}">
                <a16:creationId xmlns:a16="http://schemas.microsoft.com/office/drawing/2014/main" id="{26B0AC1E-025A-4AA7-9652-D07AB16F81D7}"/>
              </a:ext>
            </a:extLst>
          </p:cNvPr>
          <p:cNvGrpSpPr/>
          <p:nvPr/>
        </p:nvGrpSpPr>
        <p:grpSpPr>
          <a:xfrm>
            <a:off x="4914900" y="579622"/>
            <a:ext cx="3269343" cy="777230"/>
            <a:chOff x="171450" y="800785"/>
            <a:chExt cx="9940123" cy="777230"/>
          </a:xfrm>
        </p:grpSpPr>
        <p:sp>
          <p:nvSpPr>
            <p:cNvPr id="85" name="Rectangle: Rounded Corners 84">
              <a:extLst>
                <a:ext uri="{FF2B5EF4-FFF2-40B4-BE49-F238E27FC236}">
                  <a16:creationId xmlns:a16="http://schemas.microsoft.com/office/drawing/2014/main" id="{EC86E09B-A810-4C82-8861-24DED6CEA707}"/>
                </a:ext>
              </a:extLst>
            </p:cNvPr>
            <p:cNvSpPr/>
            <p:nvPr/>
          </p:nvSpPr>
          <p:spPr>
            <a:xfrm>
              <a:off x="171450" y="800785"/>
              <a:ext cx="9810750"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86" name="TextBox 85">
              <a:extLst>
                <a:ext uri="{FF2B5EF4-FFF2-40B4-BE49-F238E27FC236}">
                  <a16:creationId xmlns:a16="http://schemas.microsoft.com/office/drawing/2014/main" id="{59F9A245-69D7-4F83-8E35-E26F079DF63C}"/>
                </a:ext>
              </a:extLst>
            </p:cNvPr>
            <p:cNvSpPr txBox="1"/>
            <p:nvPr/>
          </p:nvSpPr>
          <p:spPr>
            <a:xfrm>
              <a:off x="300823" y="915085"/>
              <a:ext cx="9810750" cy="461665"/>
            </a:xfrm>
            <a:prstGeom prst="rect">
              <a:avLst/>
            </a:prstGeom>
            <a:noFill/>
          </p:spPr>
          <p:txBody>
            <a:bodyPr wrap="square">
              <a:spAutoFit/>
            </a:bodyPr>
            <a:lstStyle/>
            <a:p>
              <a:r>
                <a:rPr lang="fr-FR" sz="2400" b="1" dirty="0">
                  <a:solidFill>
                    <a:schemeClr val="tx1">
                      <a:lumMod val="75000"/>
                      <a:lumOff val="25000"/>
                    </a:schemeClr>
                  </a:solidFill>
                  <a:latin typeface="Bahnschrift SemiBold SemiConden" panose="020B0502040204020203" pitchFamily="34" charset="0"/>
                </a:rPr>
                <a:t>📌 Rappel sur MongoDB </a:t>
              </a:r>
              <a:endParaRPr lang="fr-MA" sz="2400" b="1" dirty="0">
                <a:solidFill>
                  <a:schemeClr val="tx1">
                    <a:lumMod val="75000"/>
                    <a:lumOff val="25000"/>
                  </a:schemeClr>
                </a:solidFill>
                <a:latin typeface="Bahnschrift SemiLight Condensed" panose="020B0502040204020203" pitchFamily="34" charset="0"/>
              </a:endParaRPr>
            </a:p>
          </p:txBody>
        </p:sp>
      </p:grpSp>
      <p:grpSp>
        <p:nvGrpSpPr>
          <p:cNvPr id="4" name="Group 3">
            <a:extLst>
              <a:ext uri="{FF2B5EF4-FFF2-40B4-BE49-F238E27FC236}">
                <a16:creationId xmlns:a16="http://schemas.microsoft.com/office/drawing/2014/main" id="{09C5AF38-2A76-4D7F-B79C-DCAD404AAF04}"/>
              </a:ext>
            </a:extLst>
          </p:cNvPr>
          <p:cNvGrpSpPr/>
          <p:nvPr/>
        </p:nvGrpSpPr>
        <p:grpSpPr>
          <a:xfrm>
            <a:off x="2963637" y="2465752"/>
            <a:ext cx="5890077" cy="2977106"/>
            <a:chOff x="3281137" y="1834380"/>
            <a:chExt cx="6643913" cy="2977106"/>
          </a:xfrm>
        </p:grpSpPr>
        <p:sp>
          <p:nvSpPr>
            <p:cNvPr id="88" name="Rectangle 87">
              <a:extLst>
                <a:ext uri="{FF2B5EF4-FFF2-40B4-BE49-F238E27FC236}">
                  <a16:creationId xmlns:a16="http://schemas.microsoft.com/office/drawing/2014/main" id="{BC9C2F3A-F3E0-4C1D-B4EF-3F6798F3E1A7}"/>
                </a:ext>
              </a:extLst>
            </p:cNvPr>
            <p:cNvSpPr/>
            <p:nvPr/>
          </p:nvSpPr>
          <p:spPr>
            <a:xfrm>
              <a:off x="3281137" y="1834380"/>
              <a:ext cx="6643913" cy="2977106"/>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 name="TextBox 1">
              <a:extLst>
                <a:ext uri="{FF2B5EF4-FFF2-40B4-BE49-F238E27FC236}">
                  <a16:creationId xmlns:a16="http://schemas.microsoft.com/office/drawing/2014/main" id="{7D2A1F91-619B-47A2-A629-8D61BA9C9647}"/>
                </a:ext>
              </a:extLst>
            </p:cNvPr>
            <p:cNvSpPr txBox="1"/>
            <p:nvPr/>
          </p:nvSpPr>
          <p:spPr>
            <a:xfrm>
              <a:off x="3467100" y="2001160"/>
              <a:ext cx="6457950" cy="2677656"/>
            </a:xfrm>
            <a:prstGeom prst="rect">
              <a:avLst/>
            </a:prstGeom>
            <a:noFill/>
          </p:spPr>
          <p:txBody>
            <a:bodyPr wrap="square" rtlCol="0">
              <a:spAutoFit/>
            </a:bodyPr>
            <a:lstStyle/>
            <a:p>
              <a:r>
                <a:rPr lang="fr-FR" sz="2400" dirty="0"/>
                <a:t>🔹 </a:t>
              </a:r>
              <a:r>
                <a:rPr lang="fr-FR" sz="2400" b="1" dirty="0"/>
                <a:t>MongoDB</a:t>
              </a:r>
              <a:r>
                <a:rPr lang="fr-FR" sz="2400" dirty="0"/>
                <a:t> est une base de données </a:t>
              </a:r>
              <a:r>
                <a:rPr lang="fr-FR" sz="2400" b="1" dirty="0"/>
                <a:t>NoSQL</a:t>
              </a:r>
              <a:r>
                <a:rPr lang="fr-FR" sz="2400" dirty="0"/>
                <a:t> qui stocke les données sous forme de </a:t>
              </a:r>
              <a:r>
                <a:rPr lang="fr-FR" sz="2400" b="1" dirty="0"/>
                <a:t>documents JSON</a:t>
              </a:r>
              <a:r>
                <a:rPr lang="fr-FR" sz="2400" dirty="0"/>
                <a:t> au lieu de tables comme en SQL.</a:t>
              </a:r>
              <a:br>
                <a:rPr lang="fr-FR" sz="2400" dirty="0"/>
              </a:br>
              <a:r>
                <a:rPr lang="fr-FR" sz="2400" dirty="0"/>
                <a:t>🔹 Elle est </a:t>
              </a:r>
              <a:r>
                <a:rPr lang="fr-FR" sz="2400" b="1" dirty="0"/>
                <a:t>flexible</a:t>
              </a:r>
              <a:r>
                <a:rPr lang="fr-FR" sz="2400" dirty="0"/>
                <a:t> et permet d’insérer, rechercher et manipuler des données de manière efficace.</a:t>
              </a:r>
              <a:endParaRPr lang="fr-FR" sz="2400" dirty="0">
                <a:solidFill>
                  <a:schemeClr val="bg1"/>
                </a:solidFill>
              </a:endParaRPr>
            </a:p>
          </p:txBody>
        </p:sp>
      </p:grpSp>
      <p:pic>
        <p:nvPicPr>
          <p:cNvPr id="12" name="Picture 11">
            <a:extLst>
              <a:ext uri="{FF2B5EF4-FFF2-40B4-BE49-F238E27FC236}">
                <a16:creationId xmlns:a16="http://schemas.microsoft.com/office/drawing/2014/main" id="{93538226-2A9F-4C6A-AD2D-FC154F8D73F5}"/>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3283942" y="263387"/>
            <a:ext cx="1409700" cy="1409700"/>
          </a:xfrm>
          <a:prstGeom prst="rect">
            <a:avLst/>
          </a:prstGeom>
        </p:spPr>
      </p:pic>
      <p:pic>
        <p:nvPicPr>
          <p:cNvPr id="14" name="Picture 9">
            <a:extLst>
              <a:ext uri="{FF2B5EF4-FFF2-40B4-BE49-F238E27FC236}">
                <a16:creationId xmlns:a16="http://schemas.microsoft.com/office/drawing/2014/main" id="{C421A5D9-CC60-4293-ABE8-108CD4D52D9F}"/>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061860" y="2398582"/>
            <a:ext cx="2916370" cy="2783018"/>
          </a:xfrm>
          <a:prstGeom prst="rect">
            <a:avLst/>
          </a:prstGeom>
          <a:noFill/>
          <a:extLst>
            <a:ext uri="{909E8E84-426E-40DD-AFC4-6F175D3DCCD1}">
              <a14:hiddenFill xmlns:a14="http://schemas.microsoft.com/office/drawing/2010/main">
                <a:solidFill>
                  <a:srgbClr val="FFFFFF"/>
                </a:solidFill>
              </a14:hiddenFill>
            </a:ext>
          </a:extLst>
        </p:spPr>
      </p:pic>
      <p:pic>
        <p:nvPicPr>
          <p:cNvPr id="15" name="Graphic 14">
            <a:extLst>
              <a:ext uri="{FF2B5EF4-FFF2-40B4-BE49-F238E27FC236}">
                <a16:creationId xmlns:a16="http://schemas.microsoft.com/office/drawing/2014/main" id="{C96E0869-EABC-4B8D-8645-01171AF5C44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330748" y="242210"/>
            <a:ext cx="1758950" cy="1758950"/>
          </a:xfrm>
          <a:prstGeom prst="rect">
            <a:avLst/>
          </a:prstGeom>
        </p:spPr>
      </p:pic>
      <p:pic>
        <p:nvPicPr>
          <p:cNvPr id="16" name="Picture 15">
            <a:extLst>
              <a:ext uri="{FF2B5EF4-FFF2-40B4-BE49-F238E27FC236}">
                <a16:creationId xmlns:a16="http://schemas.microsoft.com/office/drawing/2014/main" id="{B326B213-71E9-4492-AB62-65BF57AF5C2C}"/>
              </a:ext>
            </a:extLst>
          </p:cNvPr>
          <p:cNvPicPr>
            <a:picLocks noChangeAspect="1"/>
          </p:cNvPicPr>
          <p:nvPr/>
        </p:nvPicPr>
        <p:blipFill>
          <a:blip r:embed="rId20">
            <a:duotone>
              <a:schemeClr val="accent6">
                <a:shade val="45000"/>
                <a:satMod val="135000"/>
              </a:schemeClr>
              <a:prstClr val="white"/>
            </a:duotone>
            <a:extLst>
              <a:ext uri="{BEBA8EAE-BF5A-486C-A8C5-ECC9F3942E4B}">
                <a14:imgProps xmlns:a14="http://schemas.microsoft.com/office/drawing/2010/main">
                  <a14:imgLayer r:embed="rId21">
                    <a14:imgEffect>
                      <a14:saturation sat="400000"/>
                    </a14:imgEffect>
                  </a14:imgLayer>
                </a14:imgProps>
              </a:ext>
              <a:ext uri="{28A0092B-C50C-407E-A947-70E740481C1C}">
                <a14:useLocalDpi xmlns:a14="http://schemas.microsoft.com/office/drawing/2010/main" val="0"/>
              </a:ext>
            </a:extLst>
          </a:blip>
          <a:stretch>
            <a:fillRect/>
          </a:stretch>
        </p:blipFill>
        <p:spPr>
          <a:xfrm>
            <a:off x="10158951" y="3429000"/>
            <a:ext cx="722188" cy="722188"/>
          </a:xfrm>
          <a:prstGeom prst="rect">
            <a:avLst/>
          </a:prstGeom>
        </p:spPr>
      </p:pic>
      <p:grpSp>
        <p:nvGrpSpPr>
          <p:cNvPr id="17" name="Group 16">
            <a:extLst>
              <a:ext uri="{FF2B5EF4-FFF2-40B4-BE49-F238E27FC236}">
                <a16:creationId xmlns:a16="http://schemas.microsoft.com/office/drawing/2014/main" id="{F850488B-AB2F-43F7-94D5-857A503F0F9B}"/>
              </a:ext>
            </a:extLst>
          </p:cNvPr>
          <p:cNvGrpSpPr/>
          <p:nvPr/>
        </p:nvGrpSpPr>
        <p:grpSpPr>
          <a:xfrm>
            <a:off x="12782550" y="757575"/>
            <a:ext cx="7753349" cy="864000"/>
            <a:chOff x="2933700" y="757575"/>
            <a:chExt cx="7753349" cy="864000"/>
          </a:xfrm>
        </p:grpSpPr>
        <p:sp>
          <p:nvSpPr>
            <p:cNvPr id="18" name="Rectangle: Rounded Corners 17">
              <a:extLst>
                <a:ext uri="{FF2B5EF4-FFF2-40B4-BE49-F238E27FC236}">
                  <a16:creationId xmlns:a16="http://schemas.microsoft.com/office/drawing/2014/main" id="{959116F5-A66B-46B5-8F64-1E6860594385}"/>
                </a:ext>
              </a:extLst>
            </p:cNvPr>
            <p:cNvSpPr/>
            <p:nvPr/>
          </p:nvSpPr>
          <p:spPr>
            <a:xfrm>
              <a:off x="3492044" y="838200"/>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9" name="Oval 18">
              <a:extLst>
                <a:ext uri="{FF2B5EF4-FFF2-40B4-BE49-F238E27FC236}">
                  <a16:creationId xmlns:a16="http://schemas.microsoft.com/office/drawing/2014/main" id="{3C2C49AE-5155-42FF-93D7-8173D30CEEFB}"/>
                </a:ext>
              </a:extLst>
            </p:cNvPr>
            <p:cNvSpPr/>
            <p:nvPr/>
          </p:nvSpPr>
          <p:spPr>
            <a:xfrm>
              <a:off x="2933700" y="757575"/>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1</a:t>
              </a:r>
            </a:p>
          </p:txBody>
        </p:sp>
        <p:sp>
          <p:nvSpPr>
            <p:cNvPr id="20" name="TextBox 19">
              <a:extLst>
                <a:ext uri="{FF2B5EF4-FFF2-40B4-BE49-F238E27FC236}">
                  <a16:creationId xmlns:a16="http://schemas.microsoft.com/office/drawing/2014/main" id="{3CA805DD-ECAD-4DF7-BEBF-B002C4B55333}"/>
                </a:ext>
              </a:extLst>
            </p:cNvPr>
            <p:cNvSpPr txBox="1"/>
            <p:nvPr/>
          </p:nvSpPr>
          <p:spPr>
            <a:xfrm>
              <a:off x="3906719" y="933450"/>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Insertion de données </a:t>
              </a:r>
              <a:endParaRPr lang="fr-MA" sz="2800" dirty="0">
                <a:solidFill>
                  <a:schemeClr val="tx1">
                    <a:lumMod val="75000"/>
                    <a:lumOff val="25000"/>
                  </a:schemeClr>
                </a:solidFill>
                <a:latin typeface="Fira Sans" panose="020B0503050000020004" pitchFamily="34" charset="0"/>
              </a:endParaRPr>
            </a:p>
          </p:txBody>
        </p:sp>
      </p:grpSp>
      <p:grpSp>
        <p:nvGrpSpPr>
          <p:cNvPr id="21" name="Group 20">
            <a:extLst>
              <a:ext uri="{FF2B5EF4-FFF2-40B4-BE49-F238E27FC236}">
                <a16:creationId xmlns:a16="http://schemas.microsoft.com/office/drawing/2014/main" id="{118557D7-E3B6-4C23-9B3D-2B8E318171B0}"/>
              </a:ext>
            </a:extLst>
          </p:cNvPr>
          <p:cNvGrpSpPr/>
          <p:nvPr/>
        </p:nvGrpSpPr>
        <p:grpSpPr>
          <a:xfrm>
            <a:off x="14517570" y="1860498"/>
            <a:ext cx="7828079" cy="864000"/>
            <a:chOff x="3182820" y="1860498"/>
            <a:chExt cx="7828079" cy="864000"/>
          </a:xfrm>
        </p:grpSpPr>
        <p:sp>
          <p:nvSpPr>
            <p:cNvPr id="22" name="Rectangle: Rounded Corners 21">
              <a:extLst>
                <a:ext uri="{FF2B5EF4-FFF2-40B4-BE49-F238E27FC236}">
                  <a16:creationId xmlns:a16="http://schemas.microsoft.com/office/drawing/2014/main" id="{95EA9E4B-C229-4AB2-A959-529B9EF6F1E9}"/>
                </a:ext>
              </a:extLst>
            </p:cNvPr>
            <p:cNvSpPr/>
            <p:nvPr/>
          </p:nvSpPr>
          <p:spPr>
            <a:xfrm>
              <a:off x="3815894" y="1957387"/>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Oval 22">
              <a:extLst>
                <a:ext uri="{FF2B5EF4-FFF2-40B4-BE49-F238E27FC236}">
                  <a16:creationId xmlns:a16="http://schemas.microsoft.com/office/drawing/2014/main" id="{2581E7EF-5FED-4D4F-BCCD-34517DF66EAC}"/>
                </a:ext>
              </a:extLst>
            </p:cNvPr>
            <p:cNvSpPr/>
            <p:nvPr/>
          </p:nvSpPr>
          <p:spPr>
            <a:xfrm>
              <a:off x="3182820" y="1860498"/>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2</a:t>
              </a:r>
            </a:p>
          </p:txBody>
        </p:sp>
        <p:sp>
          <p:nvSpPr>
            <p:cNvPr id="24" name="TextBox 23">
              <a:extLst>
                <a:ext uri="{FF2B5EF4-FFF2-40B4-BE49-F238E27FC236}">
                  <a16:creationId xmlns:a16="http://schemas.microsoft.com/office/drawing/2014/main" id="{E4EFA1E5-2A22-432E-9283-593D732710FF}"/>
                </a:ext>
              </a:extLst>
            </p:cNvPr>
            <p:cNvSpPr txBox="1"/>
            <p:nvPr/>
          </p:nvSpPr>
          <p:spPr>
            <a:xfrm>
              <a:off x="4099431" y="2042051"/>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Récupération &amp; Utilisation des filtres</a:t>
              </a:r>
              <a:endParaRPr lang="fr-MA" sz="2800" dirty="0">
                <a:solidFill>
                  <a:schemeClr val="tx1">
                    <a:lumMod val="75000"/>
                    <a:lumOff val="25000"/>
                  </a:schemeClr>
                </a:solidFill>
                <a:latin typeface="Fira Sans" panose="020B0503050000020004" pitchFamily="34" charset="0"/>
              </a:endParaRPr>
            </a:p>
          </p:txBody>
        </p:sp>
      </p:grpSp>
      <p:grpSp>
        <p:nvGrpSpPr>
          <p:cNvPr id="25" name="Group 24">
            <a:extLst>
              <a:ext uri="{FF2B5EF4-FFF2-40B4-BE49-F238E27FC236}">
                <a16:creationId xmlns:a16="http://schemas.microsoft.com/office/drawing/2014/main" id="{23F56B1B-A12B-4533-9635-4E7B51C86853}"/>
              </a:ext>
            </a:extLst>
          </p:cNvPr>
          <p:cNvGrpSpPr/>
          <p:nvPr/>
        </p:nvGrpSpPr>
        <p:grpSpPr>
          <a:xfrm>
            <a:off x="16135350" y="2995949"/>
            <a:ext cx="7810499" cy="864000"/>
            <a:chOff x="3448050" y="2995949"/>
            <a:chExt cx="7810499" cy="864000"/>
          </a:xfrm>
        </p:grpSpPr>
        <p:sp>
          <p:nvSpPr>
            <p:cNvPr id="26" name="Rectangle: Rounded Corners 25">
              <a:extLst>
                <a:ext uri="{FF2B5EF4-FFF2-40B4-BE49-F238E27FC236}">
                  <a16:creationId xmlns:a16="http://schemas.microsoft.com/office/drawing/2014/main" id="{1312DE90-6ED5-4DE6-955C-D827B3DBA1AF}"/>
                </a:ext>
              </a:extLst>
            </p:cNvPr>
            <p:cNvSpPr/>
            <p:nvPr/>
          </p:nvSpPr>
          <p:spPr>
            <a:xfrm>
              <a:off x="4063544" y="3076574"/>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7" name="Oval 26">
              <a:extLst>
                <a:ext uri="{FF2B5EF4-FFF2-40B4-BE49-F238E27FC236}">
                  <a16:creationId xmlns:a16="http://schemas.microsoft.com/office/drawing/2014/main" id="{D540FC55-500F-43FA-A014-056AF58AFE77}"/>
                </a:ext>
              </a:extLst>
            </p:cNvPr>
            <p:cNvSpPr/>
            <p:nvPr/>
          </p:nvSpPr>
          <p:spPr>
            <a:xfrm>
              <a:off x="3448050" y="2995949"/>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3</a:t>
              </a:r>
              <a:endParaRPr lang="fr-MA" b="1" dirty="0"/>
            </a:p>
          </p:txBody>
        </p:sp>
        <p:sp>
          <p:nvSpPr>
            <p:cNvPr id="28" name="TextBox 27">
              <a:extLst>
                <a:ext uri="{FF2B5EF4-FFF2-40B4-BE49-F238E27FC236}">
                  <a16:creationId xmlns:a16="http://schemas.microsoft.com/office/drawing/2014/main" id="{51F691A9-7328-482D-8439-0ECD0A1BAA3D}"/>
                </a:ext>
              </a:extLst>
            </p:cNvPr>
            <p:cNvSpPr txBox="1"/>
            <p:nvPr/>
          </p:nvSpPr>
          <p:spPr>
            <a:xfrm>
              <a:off x="4395135" y="3156475"/>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Projections et Tri des données</a:t>
              </a:r>
              <a:endParaRPr lang="fr-MA" sz="2800" dirty="0">
                <a:solidFill>
                  <a:schemeClr val="tx1">
                    <a:lumMod val="75000"/>
                    <a:lumOff val="25000"/>
                  </a:schemeClr>
                </a:solidFill>
                <a:latin typeface="Fira Sans" panose="020B0503050000020004" pitchFamily="34" charset="0"/>
              </a:endParaRPr>
            </a:p>
          </p:txBody>
        </p:sp>
      </p:grpSp>
      <p:grpSp>
        <p:nvGrpSpPr>
          <p:cNvPr id="29" name="Group 28">
            <a:extLst>
              <a:ext uri="{FF2B5EF4-FFF2-40B4-BE49-F238E27FC236}">
                <a16:creationId xmlns:a16="http://schemas.microsoft.com/office/drawing/2014/main" id="{498751AC-07E3-464F-A4A1-9575C3A96270}"/>
              </a:ext>
            </a:extLst>
          </p:cNvPr>
          <p:cNvGrpSpPr/>
          <p:nvPr/>
        </p:nvGrpSpPr>
        <p:grpSpPr>
          <a:xfrm>
            <a:off x="17660820" y="4119560"/>
            <a:ext cx="7789979" cy="864000"/>
            <a:chOff x="3659070" y="4119560"/>
            <a:chExt cx="7789979" cy="864000"/>
          </a:xfrm>
        </p:grpSpPr>
        <p:sp>
          <p:nvSpPr>
            <p:cNvPr id="30" name="Rectangle: Rounded Corners 29">
              <a:extLst>
                <a:ext uri="{FF2B5EF4-FFF2-40B4-BE49-F238E27FC236}">
                  <a16:creationId xmlns:a16="http://schemas.microsoft.com/office/drawing/2014/main" id="{5629834D-CAC6-4C37-822A-881A2514868E}"/>
                </a:ext>
              </a:extLst>
            </p:cNvPr>
            <p:cNvSpPr/>
            <p:nvPr/>
          </p:nvSpPr>
          <p:spPr>
            <a:xfrm>
              <a:off x="4254044" y="4195761"/>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1" name="Oval 30">
              <a:extLst>
                <a:ext uri="{FF2B5EF4-FFF2-40B4-BE49-F238E27FC236}">
                  <a16:creationId xmlns:a16="http://schemas.microsoft.com/office/drawing/2014/main" id="{4E0DF4BD-A140-4A9C-AA8B-418E076B0C3E}"/>
                </a:ext>
              </a:extLst>
            </p:cNvPr>
            <p:cNvSpPr/>
            <p:nvPr/>
          </p:nvSpPr>
          <p:spPr>
            <a:xfrm>
              <a:off x="3659070" y="4119560"/>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4</a:t>
              </a:r>
              <a:endParaRPr lang="fr-MA" b="1" dirty="0"/>
            </a:p>
          </p:txBody>
        </p:sp>
        <p:sp>
          <p:nvSpPr>
            <p:cNvPr id="32" name="TextBox 31">
              <a:extLst>
                <a:ext uri="{FF2B5EF4-FFF2-40B4-BE49-F238E27FC236}">
                  <a16:creationId xmlns:a16="http://schemas.microsoft.com/office/drawing/2014/main" id="{91DB86EA-6266-4008-BE40-5DDEAB1B0218}"/>
                </a:ext>
              </a:extLst>
            </p:cNvPr>
            <p:cNvSpPr txBox="1"/>
            <p:nvPr/>
          </p:nvSpPr>
          <p:spPr>
            <a:xfrm>
              <a:off x="4595895" y="4289285"/>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Parcours des données avec les curseurs</a:t>
              </a:r>
              <a:endParaRPr lang="fr-MA" sz="2800" dirty="0">
                <a:solidFill>
                  <a:schemeClr val="tx1">
                    <a:lumMod val="75000"/>
                    <a:lumOff val="25000"/>
                  </a:schemeClr>
                </a:solidFill>
                <a:latin typeface="Fira Sans" panose="020B0503050000020004" pitchFamily="34" charset="0"/>
              </a:endParaRPr>
            </a:p>
          </p:txBody>
        </p:sp>
      </p:grpSp>
      <p:grpSp>
        <p:nvGrpSpPr>
          <p:cNvPr id="33" name="Group 32">
            <a:extLst>
              <a:ext uri="{FF2B5EF4-FFF2-40B4-BE49-F238E27FC236}">
                <a16:creationId xmlns:a16="http://schemas.microsoft.com/office/drawing/2014/main" id="{744BED74-6D77-4741-99F0-08C0124C8C16}"/>
              </a:ext>
            </a:extLst>
          </p:cNvPr>
          <p:cNvGrpSpPr/>
          <p:nvPr/>
        </p:nvGrpSpPr>
        <p:grpSpPr>
          <a:xfrm>
            <a:off x="19495970" y="5234325"/>
            <a:ext cx="7789979" cy="864000"/>
            <a:chOff x="3906720" y="5234325"/>
            <a:chExt cx="7789979" cy="864000"/>
          </a:xfrm>
        </p:grpSpPr>
        <p:sp>
          <p:nvSpPr>
            <p:cNvPr id="34" name="Rectangle: Rounded Corners 33">
              <a:extLst>
                <a:ext uri="{FF2B5EF4-FFF2-40B4-BE49-F238E27FC236}">
                  <a16:creationId xmlns:a16="http://schemas.microsoft.com/office/drawing/2014/main" id="{FA278F3C-2580-4334-9AF5-93B923A2D35C}"/>
                </a:ext>
              </a:extLst>
            </p:cNvPr>
            <p:cNvSpPr/>
            <p:nvPr/>
          </p:nvSpPr>
          <p:spPr>
            <a:xfrm>
              <a:off x="4501694" y="5314950"/>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5" name="Oval 34">
              <a:extLst>
                <a:ext uri="{FF2B5EF4-FFF2-40B4-BE49-F238E27FC236}">
                  <a16:creationId xmlns:a16="http://schemas.microsoft.com/office/drawing/2014/main" id="{67637955-B9A1-411D-9743-25C09CE656B6}"/>
                </a:ext>
              </a:extLst>
            </p:cNvPr>
            <p:cNvSpPr/>
            <p:nvPr/>
          </p:nvSpPr>
          <p:spPr>
            <a:xfrm>
              <a:off x="3906720" y="5234325"/>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5</a:t>
              </a:r>
            </a:p>
          </p:txBody>
        </p:sp>
        <p:sp>
          <p:nvSpPr>
            <p:cNvPr id="36" name="TextBox 35">
              <a:extLst>
                <a:ext uri="{FF2B5EF4-FFF2-40B4-BE49-F238E27FC236}">
                  <a16:creationId xmlns:a16="http://schemas.microsoft.com/office/drawing/2014/main" id="{5ED2F1A2-C91F-4898-8D22-441AD0578E8F}"/>
                </a:ext>
              </a:extLst>
            </p:cNvPr>
            <p:cNvSpPr txBox="1"/>
            <p:nvPr/>
          </p:nvSpPr>
          <p:spPr>
            <a:xfrm>
              <a:off x="4843545" y="5406588"/>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Modification des documents</a:t>
              </a:r>
              <a:endParaRPr lang="fr-MA" sz="2800" dirty="0">
                <a:solidFill>
                  <a:schemeClr val="tx1">
                    <a:lumMod val="75000"/>
                    <a:lumOff val="25000"/>
                  </a:schemeClr>
                </a:solidFill>
                <a:latin typeface="Fira Sans" panose="020B0503050000020004" pitchFamily="34" charset="0"/>
              </a:endParaRPr>
            </a:p>
          </p:txBody>
        </p:sp>
      </p:grpSp>
      <p:grpSp>
        <p:nvGrpSpPr>
          <p:cNvPr id="37" name="Group 36">
            <a:extLst>
              <a:ext uri="{FF2B5EF4-FFF2-40B4-BE49-F238E27FC236}">
                <a16:creationId xmlns:a16="http://schemas.microsoft.com/office/drawing/2014/main" id="{16FF4D9D-0545-4410-9486-8AE1426AFC29}"/>
              </a:ext>
            </a:extLst>
          </p:cNvPr>
          <p:cNvGrpSpPr/>
          <p:nvPr/>
        </p:nvGrpSpPr>
        <p:grpSpPr>
          <a:xfrm>
            <a:off x="-4477796" y="4915"/>
            <a:ext cx="3390900" cy="6858000"/>
            <a:chOff x="-723900" y="0"/>
            <a:chExt cx="3390900" cy="6858000"/>
          </a:xfrm>
        </p:grpSpPr>
        <p:sp>
          <p:nvSpPr>
            <p:cNvPr id="38" name="Rectangle: Rounded Corners 37">
              <a:extLst>
                <a:ext uri="{FF2B5EF4-FFF2-40B4-BE49-F238E27FC236}">
                  <a16:creationId xmlns:a16="http://schemas.microsoft.com/office/drawing/2014/main" id="{A8C58EA3-6001-4385-9D1A-1F2ABBC77FD1}"/>
                </a:ext>
              </a:extLst>
            </p:cNvPr>
            <p:cNvSpPr/>
            <p:nvPr/>
          </p:nvSpPr>
          <p:spPr>
            <a:xfrm>
              <a:off x="-723900" y="0"/>
              <a:ext cx="3390900" cy="6858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9" name="TextBox 38">
              <a:extLst>
                <a:ext uri="{FF2B5EF4-FFF2-40B4-BE49-F238E27FC236}">
                  <a16:creationId xmlns:a16="http://schemas.microsoft.com/office/drawing/2014/main" id="{80AAF494-6468-486D-9A68-232957E92432}"/>
                </a:ext>
              </a:extLst>
            </p:cNvPr>
            <p:cNvSpPr txBox="1"/>
            <p:nvPr/>
          </p:nvSpPr>
          <p:spPr>
            <a:xfrm>
              <a:off x="339270" y="1708773"/>
              <a:ext cx="1451430" cy="584775"/>
            </a:xfrm>
            <a:prstGeom prst="rect">
              <a:avLst/>
            </a:prstGeom>
            <a:noFill/>
          </p:spPr>
          <p:txBody>
            <a:bodyPr wrap="square" rtlCol="0">
              <a:spAutoFit/>
            </a:bodyPr>
            <a:lstStyle/>
            <a:p>
              <a:r>
                <a:rPr lang="fr-MA" sz="3200" b="1" dirty="0">
                  <a:solidFill>
                    <a:schemeClr val="bg1"/>
                  </a:solidFill>
                </a:rPr>
                <a:t>PLAN :</a:t>
              </a:r>
            </a:p>
          </p:txBody>
        </p:sp>
        <p:pic>
          <p:nvPicPr>
            <p:cNvPr id="40" name="Picture 39">
              <a:extLst>
                <a:ext uri="{FF2B5EF4-FFF2-40B4-BE49-F238E27FC236}">
                  <a16:creationId xmlns:a16="http://schemas.microsoft.com/office/drawing/2014/main" id="{E1DC02CA-E53C-42CE-8EF2-E3A6F2AEDD67}"/>
                </a:ext>
              </a:extLst>
            </p:cNvPr>
            <p:cNvPicPr>
              <a:picLocks noChangeAspect="1"/>
            </p:cNvPicPr>
            <p:nvPr/>
          </p:nvPicPr>
          <p:blipFill>
            <a:blip r:embed="rId22">
              <a:biLevel thresh="25000"/>
              <a:extLst>
                <a:ext uri="{28A0092B-C50C-407E-A947-70E740481C1C}">
                  <a14:useLocalDpi xmlns:a14="http://schemas.microsoft.com/office/drawing/2010/main" val="0"/>
                </a:ext>
              </a:extLst>
            </a:blip>
            <a:stretch>
              <a:fillRect/>
            </a:stretch>
          </p:blipFill>
          <p:spPr>
            <a:xfrm>
              <a:off x="214659" y="2355229"/>
              <a:ext cx="2235821" cy="2235821"/>
            </a:xfrm>
            <a:prstGeom prst="rect">
              <a:avLst/>
            </a:prstGeom>
          </p:spPr>
        </p:pic>
      </p:grpSp>
    </p:spTree>
    <p:extLst>
      <p:ext uri="{BB962C8B-B14F-4D97-AF65-F5344CB8AC3E}">
        <p14:creationId xmlns:p14="http://schemas.microsoft.com/office/powerpoint/2010/main" val="37915386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sp>
        <p:nvSpPr>
          <p:cNvPr id="17" name="TextBox 16">
            <a:extLst>
              <a:ext uri="{FF2B5EF4-FFF2-40B4-BE49-F238E27FC236}">
                <a16:creationId xmlns:a16="http://schemas.microsoft.com/office/drawing/2014/main" id="{6E2696BA-D163-4642-A38A-30AB6A93E135}"/>
              </a:ext>
            </a:extLst>
          </p:cNvPr>
          <p:cNvSpPr txBox="1"/>
          <p:nvPr/>
        </p:nvSpPr>
        <p:spPr>
          <a:xfrm>
            <a:off x="-18913" y="4675495"/>
            <a:ext cx="4267063" cy="584775"/>
          </a:xfrm>
          <a:prstGeom prst="rect">
            <a:avLst/>
          </a:prstGeom>
          <a:noFill/>
        </p:spPr>
        <p:txBody>
          <a:bodyPr wrap="square">
            <a:spAutoFit/>
          </a:bodyPr>
          <a:lstStyle/>
          <a:p>
            <a:pPr algn="ctr"/>
            <a:r>
              <a:rPr lang="en-US" sz="3200" dirty="0" err="1">
                <a:latin typeface="Bahnschrift" panose="020B0502040204020203" pitchFamily="34" charset="0"/>
                <a:cs typeface="Aharoni" panose="02010803020104030203" pitchFamily="2" charset="-79"/>
              </a:rPr>
              <a:t>deleteOne</a:t>
            </a:r>
            <a:r>
              <a:rPr lang="en-US"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AE54831B-2456-4F59-8F3E-5B70E32B813F}"/>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9FA25B9E-2ECD-444A-A9E8-19B3E2BF1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grpSp>
        <p:nvGrpSpPr>
          <p:cNvPr id="4" name="Group 3">
            <a:extLst>
              <a:ext uri="{FF2B5EF4-FFF2-40B4-BE49-F238E27FC236}">
                <a16:creationId xmlns:a16="http://schemas.microsoft.com/office/drawing/2014/main" id="{19EF251C-6AF9-4D99-AFBE-FACB806FB341}"/>
              </a:ext>
            </a:extLst>
          </p:cNvPr>
          <p:cNvGrpSpPr/>
          <p:nvPr/>
        </p:nvGrpSpPr>
        <p:grpSpPr>
          <a:xfrm>
            <a:off x="4318496" y="1690441"/>
            <a:ext cx="7329372" cy="4338887"/>
            <a:chOff x="4318496" y="1690441"/>
            <a:chExt cx="7329372" cy="4338887"/>
          </a:xfrm>
        </p:grpSpPr>
        <p:grpSp>
          <p:nvGrpSpPr>
            <p:cNvPr id="28" name="Group 27">
              <a:extLst>
                <a:ext uri="{FF2B5EF4-FFF2-40B4-BE49-F238E27FC236}">
                  <a16:creationId xmlns:a16="http://schemas.microsoft.com/office/drawing/2014/main" id="{2A30AC86-025B-4D37-BA1E-016A89876B54}"/>
                </a:ext>
              </a:extLst>
            </p:cNvPr>
            <p:cNvGrpSpPr/>
            <p:nvPr/>
          </p:nvGrpSpPr>
          <p:grpSpPr>
            <a:xfrm>
              <a:off x="4318496" y="1690441"/>
              <a:ext cx="7329372" cy="4338887"/>
              <a:chOff x="4203200" y="2547917"/>
              <a:chExt cx="5776201" cy="3639663"/>
            </a:xfrm>
          </p:grpSpPr>
          <p:sp>
            <p:nvSpPr>
              <p:cNvPr id="29" name="Rectangle: Rounded Corners 28">
                <a:extLst>
                  <a:ext uri="{FF2B5EF4-FFF2-40B4-BE49-F238E27FC236}">
                    <a16:creationId xmlns:a16="http://schemas.microsoft.com/office/drawing/2014/main" id="{1D928447-2B05-4306-A25B-B9F03160CAD7}"/>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TextBox 32">
                <a:extLst>
                  <a:ext uri="{FF2B5EF4-FFF2-40B4-BE49-F238E27FC236}">
                    <a16:creationId xmlns:a16="http://schemas.microsoft.com/office/drawing/2014/main" id="{AB1CEBE8-409A-4F20-98DD-F07904F2D635}"/>
                  </a:ext>
                </a:extLst>
              </p:cNvPr>
              <p:cNvSpPr txBox="1"/>
              <p:nvPr/>
            </p:nvSpPr>
            <p:spPr>
              <a:xfrm>
                <a:off x="4433512" y="2785228"/>
                <a:ext cx="5315576" cy="2168691"/>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a:t>
                </a:r>
                <a:r>
                  <a:rPr lang="fr-FR" b="1" dirty="0">
                    <a:solidFill>
                      <a:schemeClr val="bg1"/>
                    </a:solidFill>
                  </a:rPr>
                  <a:t>le premier document</a:t>
                </a:r>
                <a:r>
                  <a:rPr lang="fr-FR" dirty="0">
                    <a:solidFill>
                      <a:schemeClr val="bg1"/>
                    </a:solidFill>
                  </a:rPr>
                  <a:t> qui correspond aux critères.</a:t>
                </a:r>
              </a:p>
              <a:p>
                <a:pPr marL="742950" lvl="1" indent="-285750">
                  <a:buFont typeface="Wingdings" panose="05000000000000000000" pitchFamily="2" charset="2"/>
                  <a:buChar char="Ø"/>
                </a:pPr>
                <a:r>
                  <a:rPr lang="fr-FR" dirty="0">
                    <a:solidFill>
                      <a:schemeClr val="bg1"/>
                    </a:solidFill>
                  </a:rPr>
                  <a:t>Si </a:t>
                </a:r>
                <a:r>
                  <a:rPr lang="fr-FR" b="1" dirty="0">
                    <a:solidFill>
                      <a:schemeClr val="bg1"/>
                    </a:solidFill>
                  </a:rPr>
                  <a:t>aucun document</a:t>
                </a:r>
                <a:r>
                  <a:rPr lang="fr-FR" dirty="0">
                    <a:solidFill>
                      <a:schemeClr val="bg1"/>
                    </a:solidFill>
                  </a:rPr>
                  <a:t> ne correspond, </a:t>
                </a:r>
                <a:r>
                  <a:rPr lang="fr-FR" b="1" dirty="0">
                    <a:solidFill>
                      <a:schemeClr val="bg1"/>
                    </a:solidFill>
                  </a:rPr>
                  <a:t>rien ne se passe</a:t>
                </a:r>
                <a:r>
                  <a:rPr lang="fr-FR" dirty="0">
                    <a:solidFill>
                      <a:schemeClr val="bg1"/>
                    </a:solidFill>
                  </a:rPr>
                  <a:t>.</a:t>
                </a:r>
              </a:p>
              <a:p>
                <a:r>
                  <a:rPr lang="fr-FR" b="1" dirty="0"/>
                  <a:t>🛠 Syntaxe</a:t>
                </a:r>
              </a:p>
              <a:p>
                <a:endParaRPr lang="fr-FR" b="1" dirty="0"/>
              </a:p>
              <a:p>
                <a:endParaRPr lang="fr-FR" b="1" dirty="0"/>
              </a:p>
              <a:p>
                <a:endParaRPr lang="fr-FR" b="1" dirty="0"/>
              </a:p>
              <a:p>
                <a:r>
                  <a:rPr lang="fr-FR" b="1" dirty="0"/>
                  <a:t>📌 Exemple</a:t>
                </a:r>
              </a:p>
              <a:p>
                <a:pPr lvl="1"/>
                <a:r>
                  <a:rPr lang="fr-FR" dirty="0">
                    <a:solidFill>
                      <a:schemeClr val="bg1"/>
                    </a:solidFill>
                  </a:rPr>
                  <a:t>Collection </a:t>
                </a:r>
                <a:r>
                  <a:rPr lang="fr-FR" b="1" dirty="0" err="1">
                    <a:solidFill>
                      <a:schemeClr val="bg1"/>
                    </a:solidFill>
                  </a:rPr>
                  <a:t>users</a:t>
                </a:r>
                <a:r>
                  <a:rPr lang="fr-FR" dirty="0">
                    <a:solidFill>
                      <a:schemeClr val="bg1"/>
                    </a:solidFill>
                  </a:rPr>
                  <a:t> avant la suppression :</a:t>
                </a:r>
              </a:p>
            </p:txBody>
          </p:sp>
        </p:grpSp>
        <p:pic>
          <p:nvPicPr>
            <p:cNvPr id="5" name="Picture 4">
              <a:extLst>
                <a:ext uri="{FF2B5EF4-FFF2-40B4-BE49-F238E27FC236}">
                  <a16:creationId xmlns:a16="http://schemas.microsoft.com/office/drawing/2014/main" id="{03315D13-B797-4932-AFC3-8D762E2A05D0}"/>
                </a:ext>
              </a:extLst>
            </p:cNvPr>
            <p:cNvPicPr>
              <a:picLocks noChangeAspect="1"/>
            </p:cNvPicPr>
            <p:nvPr/>
          </p:nvPicPr>
          <p:blipFill>
            <a:blip r:embed="rId5"/>
            <a:stretch>
              <a:fillRect/>
            </a:stretch>
          </p:blipFill>
          <p:spPr>
            <a:xfrm>
              <a:off x="5090473" y="3173672"/>
              <a:ext cx="5577528" cy="492305"/>
            </a:xfrm>
            <a:prstGeom prst="roundRect">
              <a:avLst>
                <a:gd name="adj" fmla="val 21170"/>
              </a:avLst>
            </a:prstGeom>
            <a:solidFill>
              <a:srgbClr val="FFFFFF">
                <a:shade val="85000"/>
              </a:srgbClr>
            </a:solidFill>
            <a:ln>
              <a:noFill/>
            </a:ln>
            <a:effectLst>
              <a:reflection blurRad="12700" stA="38000" endPos="28000" dist="5000" dir="5400000" sy="-100000" algn="bl" rotWithShape="0"/>
            </a:effectLst>
          </p:spPr>
        </p:pic>
        <p:pic>
          <p:nvPicPr>
            <p:cNvPr id="9" name="Picture 8">
              <a:extLst>
                <a:ext uri="{FF2B5EF4-FFF2-40B4-BE49-F238E27FC236}">
                  <a16:creationId xmlns:a16="http://schemas.microsoft.com/office/drawing/2014/main" id="{1D4AB721-F1C7-4351-99A5-F755A6796B5A}"/>
                </a:ext>
              </a:extLst>
            </p:cNvPr>
            <p:cNvPicPr>
              <a:picLocks noChangeAspect="1"/>
            </p:cNvPicPr>
            <p:nvPr/>
          </p:nvPicPr>
          <p:blipFill>
            <a:blip r:embed="rId6"/>
            <a:stretch>
              <a:fillRect/>
            </a:stretch>
          </p:blipFill>
          <p:spPr>
            <a:xfrm>
              <a:off x="5090473" y="4558665"/>
              <a:ext cx="4891314" cy="131146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1" name="Group 20">
            <a:extLst>
              <a:ext uri="{FF2B5EF4-FFF2-40B4-BE49-F238E27FC236}">
                <a16:creationId xmlns:a16="http://schemas.microsoft.com/office/drawing/2014/main" id="{99C13A71-AECE-4CFF-A3DC-970163839B2D}"/>
              </a:ext>
            </a:extLst>
          </p:cNvPr>
          <p:cNvGrpSpPr/>
          <p:nvPr/>
        </p:nvGrpSpPr>
        <p:grpSpPr>
          <a:xfrm>
            <a:off x="2095500" y="11841088"/>
            <a:ext cx="8267700" cy="4108378"/>
            <a:chOff x="2095500" y="1635198"/>
            <a:chExt cx="8267700" cy="4108378"/>
          </a:xfrm>
        </p:grpSpPr>
        <p:sp>
          <p:nvSpPr>
            <p:cNvPr id="22" name="Rectangle: Rounded Corners 21">
              <a:extLst>
                <a:ext uri="{FF2B5EF4-FFF2-40B4-BE49-F238E27FC236}">
                  <a16:creationId xmlns:a16="http://schemas.microsoft.com/office/drawing/2014/main" id="{F8AA2844-DD3C-43C1-BBE9-643DDE558325}"/>
                </a:ext>
              </a:extLst>
            </p:cNvPr>
            <p:cNvSpPr/>
            <p:nvPr/>
          </p:nvSpPr>
          <p:spPr>
            <a:xfrm>
              <a:off x="2095500" y="1635198"/>
              <a:ext cx="8267700" cy="4108378"/>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Rectangle: Rounded Corners 22">
              <a:extLst>
                <a:ext uri="{FF2B5EF4-FFF2-40B4-BE49-F238E27FC236}">
                  <a16:creationId xmlns:a16="http://schemas.microsoft.com/office/drawing/2014/main" id="{C0028568-F7E2-4F67-8324-AF5F54E6C587}"/>
                </a:ext>
              </a:extLst>
            </p:cNvPr>
            <p:cNvSpPr/>
            <p:nvPr/>
          </p:nvSpPr>
          <p:spPr>
            <a:xfrm>
              <a:off x="2520174" y="2000248"/>
              <a:ext cx="7442847" cy="3355109"/>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5" name="TextBox 24">
              <a:extLst>
                <a:ext uri="{FF2B5EF4-FFF2-40B4-BE49-F238E27FC236}">
                  <a16:creationId xmlns:a16="http://schemas.microsoft.com/office/drawing/2014/main" id="{FADC8F96-F0CC-499A-8040-C8F3CC62C9EF}"/>
                </a:ext>
              </a:extLst>
            </p:cNvPr>
            <p:cNvSpPr txBox="1"/>
            <p:nvPr/>
          </p:nvSpPr>
          <p:spPr>
            <a:xfrm>
              <a:off x="2645330" y="2083481"/>
              <a:ext cx="7099376" cy="3139321"/>
            </a:xfrm>
            <a:prstGeom prst="rect">
              <a:avLst/>
            </a:prstGeom>
            <a:noFill/>
          </p:spPr>
          <p:txBody>
            <a:bodyPr wrap="square">
              <a:spAutoFit/>
            </a:bodyPr>
            <a:lstStyle/>
            <a:p>
              <a:pPr marL="12700" marR="5080">
                <a:lnSpc>
                  <a:spcPct val="99000"/>
                </a:lnSpc>
                <a:spcBef>
                  <a:spcPts val="145"/>
                </a:spcBef>
              </a:pPr>
              <a:r>
                <a:rPr lang="fr-FR" sz="2000" dirty="0"/>
                <a:t>Dans MongoDB, la suppression de données est une opération essentielle pour </a:t>
              </a:r>
              <a:r>
                <a:rPr lang="fr-FR" sz="2000" b="1" dirty="0"/>
                <a:t>maintenir une base de données propre et efficace</a:t>
              </a:r>
              <a:r>
                <a:rPr lang="fr-FR" sz="2000" dirty="0"/>
                <a:t>.</a:t>
              </a:r>
              <a:br>
                <a:rPr lang="fr-FR" sz="2000" dirty="0"/>
              </a:br>
              <a:r>
                <a:rPr lang="fr-FR" sz="2000" dirty="0"/>
                <a:t>MongoDB propose plusieurs méthodes adaptées à différents besoins :</a:t>
              </a:r>
              <a:br>
                <a:rPr lang="fr-FR" sz="2000" dirty="0"/>
              </a:br>
              <a:r>
                <a:rPr lang="fr-FR" sz="2000" dirty="0"/>
                <a:t>✅ Suppression d’un ou plusieurs documents.</a:t>
              </a:r>
              <a:br>
                <a:rPr lang="fr-FR" sz="2000" dirty="0"/>
              </a:br>
              <a:r>
                <a:rPr lang="fr-FR" sz="2000" dirty="0"/>
                <a:t>✅ Suppression de tous les documents d’une collection.</a:t>
              </a:r>
              <a:br>
                <a:rPr lang="fr-FR" sz="2000" dirty="0"/>
              </a:br>
              <a:r>
                <a:rPr lang="fr-FR" sz="2000" dirty="0"/>
                <a:t>✅ Suppression complète d’une collection ou d’une base de données.</a:t>
              </a:r>
              <a:br>
                <a:rPr lang="fr-FR" sz="2000" dirty="0"/>
              </a:br>
              <a:r>
                <a:rPr lang="fr-FR" sz="2000" dirty="0"/>
                <a:t>✅ Suppression d’éléments spécifiques dans un tableau.</a:t>
              </a:r>
              <a:endParaRPr lang="fr-FR" sz="2000" b="1" dirty="0">
                <a:latin typeface="Arial MT"/>
                <a:cs typeface="Arial MT"/>
              </a:endParaRPr>
            </a:p>
          </p:txBody>
        </p:sp>
      </p:grpSp>
      <p:grpSp>
        <p:nvGrpSpPr>
          <p:cNvPr id="30" name="Group 29">
            <a:extLst>
              <a:ext uri="{FF2B5EF4-FFF2-40B4-BE49-F238E27FC236}">
                <a16:creationId xmlns:a16="http://schemas.microsoft.com/office/drawing/2014/main" id="{F32C9401-FEB5-4CB8-8BF3-CDB043006F65}"/>
              </a:ext>
            </a:extLst>
          </p:cNvPr>
          <p:cNvGrpSpPr/>
          <p:nvPr/>
        </p:nvGrpSpPr>
        <p:grpSpPr>
          <a:xfrm>
            <a:off x="13658533" y="1976192"/>
            <a:ext cx="7329372" cy="3738808"/>
            <a:chOff x="4337547" y="1976192"/>
            <a:chExt cx="7329372" cy="3738808"/>
          </a:xfrm>
        </p:grpSpPr>
        <p:grpSp>
          <p:nvGrpSpPr>
            <p:cNvPr id="31" name="Group 30">
              <a:extLst>
                <a:ext uri="{FF2B5EF4-FFF2-40B4-BE49-F238E27FC236}">
                  <a16:creationId xmlns:a16="http://schemas.microsoft.com/office/drawing/2014/main" id="{8E8D7E74-C60D-4D08-BDD2-6D20787E0886}"/>
                </a:ext>
              </a:extLst>
            </p:cNvPr>
            <p:cNvGrpSpPr/>
            <p:nvPr/>
          </p:nvGrpSpPr>
          <p:grpSpPr>
            <a:xfrm>
              <a:off x="4337547" y="1976192"/>
              <a:ext cx="7329372" cy="3738808"/>
              <a:chOff x="4203201" y="2547917"/>
              <a:chExt cx="5776201" cy="3136288"/>
            </a:xfrm>
          </p:grpSpPr>
          <p:sp>
            <p:nvSpPr>
              <p:cNvPr id="35" name="Rectangle: Rounded Corners 34">
                <a:extLst>
                  <a:ext uri="{FF2B5EF4-FFF2-40B4-BE49-F238E27FC236}">
                    <a16:creationId xmlns:a16="http://schemas.microsoft.com/office/drawing/2014/main" id="{7F29A713-BC43-448C-A57C-72FA1CF7DB46}"/>
                  </a:ext>
                </a:extLst>
              </p:cNvPr>
              <p:cNvSpPr/>
              <p:nvPr/>
            </p:nvSpPr>
            <p:spPr>
              <a:xfrm rot="5400000">
                <a:off x="5523158" y="1227960"/>
                <a:ext cx="313628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6" name="TextBox 35">
                <a:extLst>
                  <a:ext uri="{FF2B5EF4-FFF2-40B4-BE49-F238E27FC236}">
                    <a16:creationId xmlns:a16="http://schemas.microsoft.com/office/drawing/2014/main" id="{FB473DC2-7522-4C93-88D7-27AE6A74ED5F}"/>
                  </a:ext>
                </a:extLst>
              </p:cNvPr>
              <p:cNvSpPr txBox="1"/>
              <p:nvPr/>
            </p:nvSpPr>
            <p:spPr>
              <a:xfrm>
                <a:off x="4433512" y="2785228"/>
                <a:ext cx="5315576" cy="2401050"/>
              </a:xfrm>
              <a:prstGeom prst="rect">
                <a:avLst/>
              </a:prstGeom>
              <a:noFill/>
            </p:spPr>
            <p:txBody>
              <a:bodyPr wrap="square" rtlCol="0">
                <a:spAutoFit/>
              </a:bodyPr>
              <a:lstStyle/>
              <a:p>
                <a:r>
                  <a:rPr lang="fr-FR" b="1" dirty="0"/>
                  <a:t>Requête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p>
              <a:p>
                <a:r>
                  <a:rPr lang="fr-FR" b="1" dirty="0"/>
                  <a:t>📊 Résultat</a:t>
                </a:r>
              </a:p>
              <a:p>
                <a:pPr lvl="1"/>
                <a:r>
                  <a:rPr lang="fr-FR" dirty="0">
                    <a:solidFill>
                      <a:schemeClr val="bg1"/>
                    </a:solidFill>
                  </a:rPr>
                  <a:t>Alice est supprimée. Nouvelle collection </a:t>
                </a:r>
                <a:r>
                  <a:rPr lang="fr-FR" dirty="0" err="1">
                    <a:solidFill>
                      <a:schemeClr val="bg1"/>
                    </a:solidFill>
                  </a:rPr>
                  <a:t>users</a:t>
                </a:r>
                <a:r>
                  <a:rPr lang="fr-FR" dirty="0">
                    <a:solidFill>
                      <a:schemeClr val="bg1"/>
                    </a:solidFill>
                  </a:rPr>
                  <a:t> :</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p:txBody>
          </p:sp>
        </p:grpSp>
        <p:pic>
          <p:nvPicPr>
            <p:cNvPr id="32" name="Picture 31">
              <a:extLst>
                <a:ext uri="{FF2B5EF4-FFF2-40B4-BE49-F238E27FC236}">
                  <a16:creationId xmlns:a16="http://schemas.microsoft.com/office/drawing/2014/main" id="{B889608E-01FB-49F8-BF31-7416AC3D7B3A}"/>
                </a:ext>
              </a:extLst>
            </p:cNvPr>
            <p:cNvPicPr>
              <a:picLocks noChangeAspect="1"/>
            </p:cNvPicPr>
            <p:nvPr/>
          </p:nvPicPr>
          <p:blipFill>
            <a:blip r:embed="rId7"/>
            <a:stretch>
              <a:fillRect/>
            </a:stretch>
          </p:blipFill>
          <p:spPr>
            <a:xfrm>
              <a:off x="5175679" y="2769945"/>
              <a:ext cx="6189472" cy="57469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4" name="Picture 33">
              <a:extLst>
                <a:ext uri="{FF2B5EF4-FFF2-40B4-BE49-F238E27FC236}">
                  <a16:creationId xmlns:a16="http://schemas.microsoft.com/office/drawing/2014/main" id="{8AE95608-9F8E-430B-AC09-77E5C49AFDF2}"/>
                </a:ext>
              </a:extLst>
            </p:cNvPr>
            <p:cNvPicPr>
              <a:picLocks noChangeAspect="1"/>
            </p:cNvPicPr>
            <p:nvPr/>
          </p:nvPicPr>
          <p:blipFill>
            <a:blip r:embed="rId8"/>
            <a:stretch>
              <a:fillRect/>
            </a:stretch>
          </p:blipFill>
          <p:spPr>
            <a:xfrm>
              <a:off x="5175679" y="4513391"/>
              <a:ext cx="6089361" cy="78018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25113967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sp>
        <p:nvSpPr>
          <p:cNvPr id="17" name="TextBox 16">
            <a:extLst>
              <a:ext uri="{FF2B5EF4-FFF2-40B4-BE49-F238E27FC236}">
                <a16:creationId xmlns:a16="http://schemas.microsoft.com/office/drawing/2014/main" id="{6E2696BA-D163-4642-A38A-30AB6A93E135}"/>
              </a:ext>
            </a:extLst>
          </p:cNvPr>
          <p:cNvSpPr txBox="1"/>
          <p:nvPr/>
        </p:nvSpPr>
        <p:spPr>
          <a:xfrm>
            <a:off x="-18913" y="4675495"/>
            <a:ext cx="4267063" cy="584775"/>
          </a:xfrm>
          <a:prstGeom prst="rect">
            <a:avLst/>
          </a:prstGeom>
          <a:noFill/>
        </p:spPr>
        <p:txBody>
          <a:bodyPr wrap="square">
            <a:spAutoFit/>
          </a:bodyPr>
          <a:lstStyle/>
          <a:p>
            <a:pPr algn="ctr"/>
            <a:r>
              <a:rPr lang="en-US" sz="3200" dirty="0" err="1">
                <a:latin typeface="Bahnschrift" panose="020B0502040204020203" pitchFamily="34" charset="0"/>
                <a:cs typeface="Aharoni" panose="02010803020104030203" pitchFamily="2" charset="-79"/>
              </a:rPr>
              <a:t>deleteOne</a:t>
            </a:r>
            <a:r>
              <a:rPr lang="en-US"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4" name="Group 3">
            <a:extLst>
              <a:ext uri="{FF2B5EF4-FFF2-40B4-BE49-F238E27FC236}">
                <a16:creationId xmlns:a16="http://schemas.microsoft.com/office/drawing/2014/main" id="{60FD5644-254F-4B1F-BB8C-239E9485D387}"/>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9FA25B9E-2ECD-444A-A9E8-19B3E2BF1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grpSp>
        <p:nvGrpSpPr>
          <p:cNvPr id="2" name="Group 1">
            <a:extLst>
              <a:ext uri="{FF2B5EF4-FFF2-40B4-BE49-F238E27FC236}">
                <a16:creationId xmlns:a16="http://schemas.microsoft.com/office/drawing/2014/main" id="{8EE88F08-6576-4318-A95B-FCCB1973FB42}"/>
              </a:ext>
            </a:extLst>
          </p:cNvPr>
          <p:cNvGrpSpPr/>
          <p:nvPr/>
        </p:nvGrpSpPr>
        <p:grpSpPr>
          <a:xfrm>
            <a:off x="4337547" y="1976192"/>
            <a:ext cx="7329372" cy="3738808"/>
            <a:chOff x="4337547" y="1976192"/>
            <a:chExt cx="7329372" cy="3738808"/>
          </a:xfrm>
        </p:grpSpPr>
        <p:grpSp>
          <p:nvGrpSpPr>
            <p:cNvPr id="28" name="Group 27">
              <a:extLst>
                <a:ext uri="{FF2B5EF4-FFF2-40B4-BE49-F238E27FC236}">
                  <a16:creationId xmlns:a16="http://schemas.microsoft.com/office/drawing/2014/main" id="{2A30AC86-025B-4D37-BA1E-016A89876B54}"/>
                </a:ext>
              </a:extLst>
            </p:cNvPr>
            <p:cNvGrpSpPr/>
            <p:nvPr/>
          </p:nvGrpSpPr>
          <p:grpSpPr>
            <a:xfrm>
              <a:off x="4337547" y="1976192"/>
              <a:ext cx="7329372" cy="3738808"/>
              <a:chOff x="4203201" y="2547917"/>
              <a:chExt cx="5776201" cy="3136288"/>
            </a:xfrm>
          </p:grpSpPr>
          <p:sp>
            <p:nvSpPr>
              <p:cNvPr id="29" name="Rectangle: Rounded Corners 28">
                <a:extLst>
                  <a:ext uri="{FF2B5EF4-FFF2-40B4-BE49-F238E27FC236}">
                    <a16:creationId xmlns:a16="http://schemas.microsoft.com/office/drawing/2014/main" id="{1D928447-2B05-4306-A25B-B9F03160CAD7}"/>
                  </a:ext>
                </a:extLst>
              </p:cNvPr>
              <p:cNvSpPr/>
              <p:nvPr/>
            </p:nvSpPr>
            <p:spPr>
              <a:xfrm rot="5400000">
                <a:off x="5523158" y="1227960"/>
                <a:ext cx="313628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TextBox 32">
                <a:extLst>
                  <a:ext uri="{FF2B5EF4-FFF2-40B4-BE49-F238E27FC236}">
                    <a16:creationId xmlns:a16="http://schemas.microsoft.com/office/drawing/2014/main" id="{AB1CEBE8-409A-4F20-98DD-F07904F2D635}"/>
                  </a:ext>
                </a:extLst>
              </p:cNvPr>
              <p:cNvSpPr txBox="1"/>
              <p:nvPr/>
            </p:nvSpPr>
            <p:spPr>
              <a:xfrm>
                <a:off x="4433512" y="2785228"/>
                <a:ext cx="5315576" cy="2401050"/>
              </a:xfrm>
              <a:prstGeom prst="rect">
                <a:avLst/>
              </a:prstGeom>
              <a:noFill/>
            </p:spPr>
            <p:txBody>
              <a:bodyPr wrap="square" rtlCol="0">
                <a:spAutoFit/>
              </a:bodyPr>
              <a:lstStyle/>
              <a:p>
                <a:r>
                  <a:rPr lang="fr-FR" b="1" dirty="0"/>
                  <a:t>Requête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p>
              <a:p>
                <a:r>
                  <a:rPr lang="fr-FR" b="1" dirty="0"/>
                  <a:t>📊 Résultat</a:t>
                </a:r>
              </a:p>
              <a:p>
                <a:pPr lvl="1"/>
                <a:r>
                  <a:rPr lang="fr-FR" dirty="0">
                    <a:solidFill>
                      <a:schemeClr val="bg1"/>
                    </a:solidFill>
                  </a:rPr>
                  <a:t>Alice est supprimée. Nouvelle collection </a:t>
                </a:r>
                <a:r>
                  <a:rPr lang="fr-FR" dirty="0" err="1">
                    <a:solidFill>
                      <a:schemeClr val="bg1"/>
                    </a:solidFill>
                  </a:rPr>
                  <a:t>users</a:t>
                </a:r>
                <a:r>
                  <a:rPr lang="fr-FR" dirty="0">
                    <a:solidFill>
                      <a:schemeClr val="bg1"/>
                    </a:solidFill>
                  </a:rPr>
                  <a:t> :</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p:txBody>
          </p:sp>
        </p:grpSp>
        <p:pic>
          <p:nvPicPr>
            <p:cNvPr id="6" name="Picture 5">
              <a:extLst>
                <a:ext uri="{FF2B5EF4-FFF2-40B4-BE49-F238E27FC236}">
                  <a16:creationId xmlns:a16="http://schemas.microsoft.com/office/drawing/2014/main" id="{A34AE27F-CEEF-412F-8048-F414D68ED899}"/>
                </a:ext>
              </a:extLst>
            </p:cNvPr>
            <p:cNvPicPr>
              <a:picLocks noChangeAspect="1"/>
            </p:cNvPicPr>
            <p:nvPr/>
          </p:nvPicPr>
          <p:blipFill>
            <a:blip r:embed="rId5"/>
            <a:stretch>
              <a:fillRect/>
            </a:stretch>
          </p:blipFill>
          <p:spPr>
            <a:xfrm>
              <a:off x="5175679" y="2769945"/>
              <a:ext cx="6189472" cy="57469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A09D3D7B-55BD-403A-B173-A53E99609E8B}"/>
                </a:ext>
              </a:extLst>
            </p:cNvPr>
            <p:cNvPicPr>
              <a:picLocks noChangeAspect="1"/>
            </p:cNvPicPr>
            <p:nvPr/>
          </p:nvPicPr>
          <p:blipFill>
            <a:blip r:embed="rId6"/>
            <a:stretch>
              <a:fillRect/>
            </a:stretch>
          </p:blipFill>
          <p:spPr>
            <a:xfrm>
              <a:off x="5175679" y="4513391"/>
              <a:ext cx="6089361" cy="78018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1" name="Group 20">
            <a:extLst>
              <a:ext uri="{FF2B5EF4-FFF2-40B4-BE49-F238E27FC236}">
                <a16:creationId xmlns:a16="http://schemas.microsoft.com/office/drawing/2014/main" id="{E26DB37F-920C-4F26-9A20-8573FBC2E282}"/>
              </a:ext>
            </a:extLst>
          </p:cNvPr>
          <p:cNvGrpSpPr/>
          <p:nvPr/>
        </p:nvGrpSpPr>
        <p:grpSpPr>
          <a:xfrm>
            <a:off x="4318496" y="13076203"/>
            <a:ext cx="7329372" cy="4338887"/>
            <a:chOff x="4318496" y="1690441"/>
            <a:chExt cx="7329372" cy="4338887"/>
          </a:xfrm>
        </p:grpSpPr>
        <p:grpSp>
          <p:nvGrpSpPr>
            <p:cNvPr id="22" name="Group 21">
              <a:extLst>
                <a:ext uri="{FF2B5EF4-FFF2-40B4-BE49-F238E27FC236}">
                  <a16:creationId xmlns:a16="http://schemas.microsoft.com/office/drawing/2014/main" id="{67051402-BD34-4B1D-9DAE-55CD9017A4EB}"/>
                </a:ext>
              </a:extLst>
            </p:cNvPr>
            <p:cNvGrpSpPr/>
            <p:nvPr/>
          </p:nvGrpSpPr>
          <p:grpSpPr>
            <a:xfrm>
              <a:off x="4318496" y="1690441"/>
              <a:ext cx="7329372" cy="4338887"/>
              <a:chOff x="4203200" y="2547917"/>
              <a:chExt cx="5776201" cy="3639663"/>
            </a:xfrm>
          </p:grpSpPr>
          <p:sp>
            <p:nvSpPr>
              <p:cNvPr id="30" name="Rectangle: Rounded Corners 29">
                <a:extLst>
                  <a:ext uri="{FF2B5EF4-FFF2-40B4-BE49-F238E27FC236}">
                    <a16:creationId xmlns:a16="http://schemas.microsoft.com/office/drawing/2014/main" id="{CD0A75FE-D621-4367-9AAB-5FC67D36497C}"/>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1" name="TextBox 30">
                <a:extLst>
                  <a:ext uri="{FF2B5EF4-FFF2-40B4-BE49-F238E27FC236}">
                    <a16:creationId xmlns:a16="http://schemas.microsoft.com/office/drawing/2014/main" id="{189E32A1-7444-4346-8C3C-D70851ECF7CA}"/>
                  </a:ext>
                </a:extLst>
              </p:cNvPr>
              <p:cNvSpPr txBox="1"/>
              <p:nvPr/>
            </p:nvSpPr>
            <p:spPr>
              <a:xfrm>
                <a:off x="4433512" y="2785228"/>
                <a:ext cx="5315576" cy="2168691"/>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a:t>
                </a:r>
                <a:r>
                  <a:rPr lang="fr-FR" b="1" dirty="0">
                    <a:solidFill>
                      <a:schemeClr val="bg1"/>
                    </a:solidFill>
                  </a:rPr>
                  <a:t>le premier document</a:t>
                </a:r>
                <a:r>
                  <a:rPr lang="fr-FR" dirty="0">
                    <a:solidFill>
                      <a:schemeClr val="bg1"/>
                    </a:solidFill>
                  </a:rPr>
                  <a:t> qui correspond aux critères.</a:t>
                </a:r>
              </a:p>
              <a:p>
                <a:pPr marL="742950" lvl="1" indent="-285750">
                  <a:buFont typeface="Wingdings" panose="05000000000000000000" pitchFamily="2" charset="2"/>
                  <a:buChar char="Ø"/>
                </a:pPr>
                <a:r>
                  <a:rPr lang="fr-FR" dirty="0">
                    <a:solidFill>
                      <a:schemeClr val="bg1"/>
                    </a:solidFill>
                  </a:rPr>
                  <a:t>Si </a:t>
                </a:r>
                <a:r>
                  <a:rPr lang="fr-FR" b="1" dirty="0">
                    <a:solidFill>
                      <a:schemeClr val="bg1"/>
                    </a:solidFill>
                  </a:rPr>
                  <a:t>aucun document</a:t>
                </a:r>
                <a:r>
                  <a:rPr lang="fr-FR" dirty="0">
                    <a:solidFill>
                      <a:schemeClr val="bg1"/>
                    </a:solidFill>
                  </a:rPr>
                  <a:t> ne correspond, </a:t>
                </a:r>
                <a:r>
                  <a:rPr lang="fr-FR" b="1" dirty="0">
                    <a:solidFill>
                      <a:schemeClr val="bg1"/>
                    </a:solidFill>
                  </a:rPr>
                  <a:t>rien ne se passe</a:t>
                </a:r>
                <a:r>
                  <a:rPr lang="fr-FR" dirty="0">
                    <a:solidFill>
                      <a:schemeClr val="bg1"/>
                    </a:solidFill>
                  </a:rPr>
                  <a:t>.</a:t>
                </a:r>
              </a:p>
              <a:p>
                <a:r>
                  <a:rPr lang="fr-FR" b="1" dirty="0"/>
                  <a:t>🛠 Syntaxe</a:t>
                </a:r>
              </a:p>
              <a:p>
                <a:endParaRPr lang="fr-FR" b="1" dirty="0"/>
              </a:p>
              <a:p>
                <a:endParaRPr lang="fr-FR" b="1" dirty="0"/>
              </a:p>
              <a:p>
                <a:endParaRPr lang="fr-FR" b="1" dirty="0"/>
              </a:p>
              <a:p>
                <a:r>
                  <a:rPr lang="fr-FR" b="1" dirty="0"/>
                  <a:t>📌 Exemple</a:t>
                </a:r>
              </a:p>
              <a:p>
                <a:pPr lvl="1"/>
                <a:r>
                  <a:rPr lang="fr-FR" dirty="0">
                    <a:solidFill>
                      <a:schemeClr val="bg1"/>
                    </a:solidFill>
                  </a:rPr>
                  <a:t>Collection </a:t>
                </a:r>
                <a:r>
                  <a:rPr lang="fr-FR" b="1" dirty="0" err="1">
                    <a:solidFill>
                      <a:schemeClr val="bg1"/>
                    </a:solidFill>
                  </a:rPr>
                  <a:t>users</a:t>
                </a:r>
                <a:r>
                  <a:rPr lang="fr-FR" dirty="0">
                    <a:solidFill>
                      <a:schemeClr val="bg1"/>
                    </a:solidFill>
                  </a:rPr>
                  <a:t> avant la suppression :</a:t>
                </a:r>
              </a:p>
            </p:txBody>
          </p:sp>
        </p:grpSp>
        <p:pic>
          <p:nvPicPr>
            <p:cNvPr id="23" name="Picture 22">
              <a:extLst>
                <a:ext uri="{FF2B5EF4-FFF2-40B4-BE49-F238E27FC236}">
                  <a16:creationId xmlns:a16="http://schemas.microsoft.com/office/drawing/2014/main" id="{0B3B7170-0C0E-46C5-A992-E7DA860D22DB}"/>
                </a:ext>
              </a:extLst>
            </p:cNvPr>
            <p:cNvPicPr>
              <a:picLocks noChangeAspect="1"/>
            </p:cNvPicPr>
            <p:nvPr/>
          </p:nvPicPr>
          <p:blipFill>
            <a:blip r:embed="rId7"/>
            <a:stretch>
              <a:fillRect/>
            </a:stretch>
          </p:blipFill>
          <p:spPr>
            <a:xfrm>
              <a:off x="5090473" y="3173672"/>
              <a:ext cx="5577528" cy="492305"/>
            </a:xfrm>
            <a:prstGeom prst="roundRect">
              <a:avLst>
                <a:gd name="adj" fmla="val 21170"/>
              </a:avLst>
            </a:prstGeom>
            <a:solidFill>
              <a:srgbClr val="FFFFFF">
                <a:shade val="85000"/>
              </a:srgbClr>
            </a:solidFill>
            <a:ln>
              <a:noFill/>
            </a:ln>
            <a:effectLst>
              <a:reflection blurRad="12700" stA="38000" endPos="28000" dist="5000" dir="5400000" sy="-100000" algn="bl" rotWithShape="0"/>
            </a:effectLst>
          </p:spPr>
        </p:pic>
        <p:pic>
          <p:nvPicPr>
            <p:cNvPr id="25" name="Picture 24">
              <a:extLst>
                <a:ext uri="{FF2B5EF4-FFF2-40B4-BE49-F238E27FC236}">
                  <a16:creationId xmlns:a16="http://schemas.microsoft.com/office/drawing/2014/main" id="{D18B24AF-059A-40CE-8D14-1B1CD1588A4A}"/>
                </a:ext>
              </a:extLst>
            </p:cNvPr>
            <p:cNvPicPr>
              <a:picLocks noChangeAspect="1"/>
            </p:cNvPicPr>
            <p:nvPr/>
          </p:nvPicPr>
          <p:blipFill>
            <a:blip r:embed="rId8"/>
            <a:stretch>
              <a:fillRect/>
            </a:stretch>
          </p:blipFill>
          <p:spPr>
            <a:xfrm>
              <a:off x="5090473" y="4558665"/>
              <a:ext cx="4891314" cy="131146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32" name="Group 31">
            <a:extLst>
              <a:ext uri="{FF2B5EF4-FFF2-40B4-BE49-F238E27FC236}">
                <a16:creationId xmlns:a16="http://schemas.microsoft.com/office/drawing/2014/main" id="{D67BA319-4888-418C-967E-0FB8DECAA5FF}"/>
              </a:ext>
            </a:extLst>
          </p:cNvPr>
          <p:cNvGrpSpPr/>
          <p:nvPr/>
        </p:nvGrpSpPr>
        <p:grpSpPr>
          <a:xfrm>
            <a:off x="14572933" y="1880941"/>
            <a:ext cx="7329372" cy="4530219"/>
            <a:chOff x="4337546" y="1880941"/>
            <a:chExt cx="7329372" cy="4530219"/>
          </a:xfrm>
        </p:grpSpPr>
        <p:grpSp>
          <p:nvGrpSpPr>
            <p:cNvPr id="34" name="Group 33">
              <a:extLst>
                <a:ext uri="{FF2B5EF4-FFF2-40B4-BE49-F238E27FC236}">
                  <a16:creationId xmlns:a16="http://schemas.microsoft.com/office/drawing/2014/main" id="{105A497C-D2C1-4560-816A-778F66B8EB3A}"/>
                </a:ext>
              </a:extLst>
            </p:cNvPr>
            <p:cNvGrpSpPr/>
            <p:nvPr/>
          </p:nvGrpSpPr>
          <p:grpSpPr>
            <a:xfrm>
              <a:off x="4337546" y="1880941"/>
              <a:ext cx="7329372" cy="4530219"/>
              <a:chOff x="4203200" y="2547917"/>
              <a:chExt cx="5776201" cy="3800161"/>
            </a:xfrm>
          </p:grpSpPr>
          <p:sp>
            <p:nvSpPr>
              <p:cNvPr id="37" name="Rectangle: Rounded Corners 36">
                <a:extLst>
                  <a:ext uri="{FF2B5EF4-FFF2-40B4-BE49-F238E27FC236}">
                    <a16:creationId xmlns:a16="http://schemas.microsoft.com/office/drawing/2014/main" id="{78B29F92-8883-4763-9A58-0260F3968F74}"/>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8" name="TextBox 37">
                <a:extLst>
                  <a:ext uri="{FF2B5EF4-FFF2-40B4-BE49-F238E27FC236}">
                    <a16:creationId xmlns:a16="http://schemas.microsoft.com/office/drawing/2014/main" id="{BC71E0DD-65BE-4C50-8720-2CBF4DAC435F}"/>
                  </a:ext>
                </a:extLst>
              </p:cNvPr>
              <p:cNvSpPr txBox="1"/>
              <p:nvPr/>
            </p:nvSpPr>
            <p:spPr>
              <a:xfrm>
                <a:off x="4433512" y="2785228"/>
                <a:ext cx="5315576" cy="356285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tous les documents correspondant aux critères.</a:t>
                </a:r>
              </a:p>
              <a:p>
                <a:pPr marL="742950" lvl="1" indent="-285750">
                  <a:buFont typeface="Wingdings" panose="05000000000000000000" pitchFamily="2" charset="2"/>
                  <a:buChar char="Ø"/>
                </a:pPr>
                <a:r>
                  <a:rPr lang="fr-FR" dirty="0">
                    <a:solidFill>
                      <a:schemeClr val="bg1"/>
                    </a:solidFill>
                  </a:rPr>
                  <a:t>Si aucun document ne correspond, rien ne se passe.</a:t>
                </a:r>
              </a:p>
              <a:p>
                <a:r>
                  <a:rPr lang="fr-FR" b="1" dirty="0"/>
                  <a:t>🛠 Syntaxe</a:t>
                </a:r>
              </a:p>
              <a:p>
                <a:endParaRPr lang="fr-FR" b="1" dirty="0"/>
              </a:p>
              <a:p>
                <a:endParaRPr lang="fr-FR" b="1" dirty="0"/>
              </a:p>
              <a:p>
                <a:endParaRPr lang="fr-FR" b="1" dirty="0"/>
              </a:p>
              <a:p>
                <a:r>
                  <a:rPr lang="fr-FR" b="1" dirty="0"/>
                  <a:t>📌 Exemple</a:t>
                </a:r>
              </a:p>
              <a:p>
                <a:pPr lvl="1"/>
                <a:r>
                  <a:rPr lang="fr-FR" dirty="0">
                    <a:solidFill>
                      <a:schemeClr val="bg1"/>
                    </a:solidFill>
                  </a:rPr>
                  <a:t>Requête : Supprimer tous les utilisateurs habitant à Casablanca.</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a:p>
                <a:r>
                  <a:rPr lang="fr-FR" b="1" dirty="0"/>
                  <a:t>📊 Résultat</a:t>
                </a:r>
              </a:p>
              <a:p>
                <a:pPr lvl="1"/>
                <a:r>
                  <a:rPr lang="fr-FR" dirty="0">
                    <a:solidFill>
                      <a:schemeClr val="bg1"/>
                    </a:solidFill>
                  </a:rPr>
                  <a:t>Tous les documents où city = "Casablanca" sont supprimés.</a:t>
                </a:r>
              </a:p>
              <a:p>
                <a:endParaRPr lang="fr-FR" dirty="0">
                  <a:solidFill>
                    <a:schemeClr val="bg1"/>
                  </a:solidFill>
                </a:endParaRPr>
              </a:p>
            </p:txBody>
          </p:sp>
        </p:grpSp>
        <p:pic>
          <p:nvPicPr>
            <p:cNvPr id="35" name="Picture 34">
              <a:extLst>
                <a:ext uri="{FF2B5EF4-FFF2-40B4-BE49-F238E27FC236}">
                  <a16:creationId xmlns:a16="http://schemas.microsoft.com/office/drawing/2014/main" id="{8776A272-A5DE-4E1C-B015-032937A23FC3}"/>
                </a:ext>
              </a:extLst>
            </p:cNvPr>
            <p:cNvPicPr>
              <a:picLocks noChangeAspect="1"/>
            </p:cNvPicPr>
            <p:nvPr/>
          </p:nvPicPr>
          <p:blipFill>
            <a:blip r:embed="rId9"/>
            <a:stretch>
              <a:fillRect/>
            </a:stretch>
          </p:blipFill>
          <p:spPr>
            <a:xfrm>
              <a:off x="5216467" y="3458154"/>
              <a:ext cx="5190276" cy="6540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6" name="Picture 35">
              <a:extLst>
                <a:ext uri="{FF2B5EF4-FFF2-40B4-BE49-F238E27FC236}">
                  <a16:creationId xmlns:a16="http://schemas.microsoft.com/office/drawing/2014/main" id="{A11D7E98-25F9-4D95-B343-3A543B15AC7B}"/>
                </a:ext>
              </a:extLst>
            </p:cNvPr>
            <p:cNvPicPr>
              <a:picLocks noChangeAspect="1"/>
            </p:cNvPicPr>
            <p:nvPr/>
          </p:nvPicPr>
          <p:blipFill>
            <a:blip r:embed="rId10"/>
            <a:stretch>
              <a:fillRect/>
            </a:stretch>
          </p:blipFill>
          <p:spPr>
            <a:xfrm>
              <a:off x="5216467" y="4809948"/>
              <a:ext cx="5186747" cy="5965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39" name="TextBox 38">
            <a:extLst>
              <a:ext uri="{FF2B5EF4-FFF2-40B4-BE49-F238E27FC236}">
                <a16:creationId xmlns:a16="http://schemas.microsoft.com/office/drawing/2014/main" id="{F1253B5B-D5B1-4A88-AB3D-84F54D529A06}"/>
              </a:ext>
            </a:extLst>
          </p:cNvPr>
          <p:cNvSpPr txBox="1"/>
          <p:nvPr/>
        </p:nvSpPr>
        <p:spPr>
          <a:xfrm>
            <a:off x="103990" y="7482603"/>
            <a:ext cx="4267063" cy="584775"/>
          </a:xfrm>
          <a:prstGeom prst="rect">
            <a:avLst/>
          </a:prstGeom>
          <a:noFill/>
        </p:spPr>
        <p:txBody>
          <a:bodyPr wrap="square">
            <a:spAutoFit/>
          </a:bodyPr>
          <a:lstStyle/>
          <a:p>
            <a:pPr algn="ctr"/>
            <a:r>
              <a:rPr lang="en-US" sz="3200" dirty="0" err="1">
                <a:latin typeface="Bahnschrift" panose="020B0502040204020203" pitchFamily="34" charset="0"/>
                <a:cs typeface="Aharoni" panose="02010803020104030203" pitchFamily="2" charset="-79"/>
              </a:rPr>
              <a:t>deleteMany</a:t>
            </a:r>
            <a:r>
              <a:rPr lang="en-US"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spTree>
    <p:extLst>
      <p:ext uri="{BB962C8B-B14F-4D97-AF65-F5344CB8AC3E}">
        <p14:creationId xmlns:p14="http://schemas.microsoft.com/office/powerpoint/2010/main" val="2683081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sp>
        <p:nvSpPr>
          <p:cNvPr id="17" name="TextBox 16">
            <a:extLst>
              <a:ext uri="{FF2B5EF4-FFF2-40B4-BE49-F238E27FC236}">
                <a16:creationId xmlns:a16="http://schemas.microsoft.com/office/drawing/2014/main" id="{6E2696BA-D163-4642-A38A-30AB6A93E135}"/>
              </a:ext>
            </a:extLst>
          </p:cNvPr>
          <p:cNvSpPr txBox="1"/>
          <p:nvPr/>
        </p:nvSpPr>
        <p:spPr>
          <a:xfrm>
            <a:off x="-18913" y="4675495"/>
            <a:ext cx="4267063" cy="584775"/>
          </a:xfrm>
          <a:prstGeom prst="rect">
            <a:avLst/>
          </a:prstGeom>
          <a:noFill/>
        </p:spPr>
        <p:txBody>
          <a:bodyPr wrap="square">
            <a:spAutoFit/>
          </a:bodyPr>
          <a:lstStyle/>
          <a:p>
            <a:pPr algn="ctr"/>
            <a:r>
              <a:rPr lang="en-US" sz="3200" dirty="0" err="1">
                <a:latin typeface="Bahnschrift" panose="020B0502040204020203" pitchFamily="34" charset="0"/>
                <a:cs typeface="Aharoni" panose="02010803020104030203" pitchFamily="2" charset="-79"/>
              </a:rPr>
              <a:t>deleteMany</a:t>
            </a:r>
            <a:r>
              <a:rPr lang="en-US"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4" name="Group 3">
            <a:extLst>
              <a:ext uri="{FF2B5EF4-FFF2-40B4-BE49-F238E27FC236}">
                <a16:creationId xmlns:a16="http://schemas.microsoft.com/office/drawing/2014/main" id="{9314CD37-A62F-494D-8031-9CF070B359CB}"/>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9FA25B9E-2ECD-444A-A9E8-19B3E2BF1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grpSp>
        <p:nvGrpSpPr>
          <p:cNvPr id="2" name="Group 1">
            <a:extLst>
              <a:ext uri="{FF2B5EF4-FFF2-40B4-BE49-F238E27FC236}">
                <a16:creationId xmlns:a16="http://schemas.microsoft.com/office/drawing/2014/main" id="{2F3F2A7A-BE2C-4649-AA8B-864D7FBD2819}"/>
              </a:ext>
            </a:extLst>
          </p:cNvPr>
          <p:cNvGrpSpPr/>
          <p:nvPr/>
        </p:nvGrpSpPr>
        <p:grpSpPr>
          <a:xfrm>
            <a:off x="4337546" y="1880941"/>
            <a:ext cx="7329372" cy="4530219"/>
            <a:chOff x="4337546" y="1880941"/>
            <a:chExt cx="7329372" cy="4530219"/>
          </a:xfrm>
        </p:grpSpPr>
        <p:grpSp>
          <p:nvGrpSpPr>
            <p:cNvPr id="21" name="Group 20">
              <a:extLst>
                <a:ext uri="{FF2B5EF4-FFF2-40B4-BE49-F238E27FC236}">
                  <a16:creationId xmlns:a16="http://schemas.microsoft.com/office/drawing/2014/main" id="{ED22D09B-BB04-4C4D-B4A7-B9ED0EE97989}"/>
                </a:ext>
              </a:extLst>
            </p:cNvPr>
            <p:cNvGrpSpPr/>
            <p:nvPr/>
          </p:nvGrpSpPr>
          <p:grpSpPr>
            <a:xfrm>
              <a:off x="4337546" y="1880941"/>
              <a:ext cx="7329372" cy="4530219"/>
              <a:chOff x="4203200" y="2547917"/>
              <a:chExt cx="5776201" cy="3800161"/>
            </a:xfrm>
          </p:grpSpPr>
          <p:sp>
            <p:nvSpPr>
              <p:cNvPr id="22" name="Rectangle: Rounded Corners 21">
                <a:extLst>
                  <a:ext uri="{FF2B5EF4-FFF2-40B4-BE49-F238E27FC236}">
                    <a16:creationId xmlns:a16="http://schemas.microsoft.com/office/drawing/2014/main" id="{732BEAD0-85F7-4D0F-9E06-A216D99E9B86}"/>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FBCA2B19-C7CB-446F-A211-9CB957A50082}"/>
                  </a:ext>
                </a:extLst>
              </p:cNvPr>
              <p:cNvSpPr txBox="1"/>
              <p:nvPr/>
            </p:nvSpPr>
            <p:spPr>
              <a:xfrm>
                <a:off x="4433512" y="2785228"/>
                <a:ext cx="5315576" cy="356285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tous les documents correspondant aux critères.</a:t>
                </a:r>
              </a:p>
              <a:p>
                <a:pPr marL="742950" lvl="1" indent="-285750">
                  <a:buFont typeface="Wingdings" panose="05000000000000000000" pitchFamily="2" charset="2"/>
                  <a:buChar char="Ø"/>
                </a:pPr>
                <a:r>
                  <a:rPr lang="fr-FR" dirty="0">
                    <a:solidFill>
                      <a:schemeClr val="bg1"/>
                    </a:solidFill>
                  </a:rPr>
                  <a:t>Si aucun document ne correspond, rien ne se passe.</a:t>
                </a:r>
              </a:p>
              <a:p>
                <a:r>
                  <a:rPr lang="fr-FR" b="1" dirty="0"/>
                  <a:t>🛠 Syntaxe</a:t>
                </a:r>
              </a:p>
              <a:p>
                <a:endParaRPr lang="fr-FR" b="1" dirty="0"/>
              </a:p>
              <a:p>
                <a:endParaRPr lang="fr-FR" b="1" dirty="0"/>
              </a:p>
              <a:p>
                <a:endParaRPr lang="fr-FR" b="1" dirty="0"/>
              </a:p>
              <a:p>
                <a:r>
                  <a:rPr lang="fr-FR" b="1" dirty="0"/>
                  <a:t>📌 Exemple</a:t>
                </a:r>
              </a:p>
              <a:p>
                <a:pPr lvl="1"/>
                <a:r>
                  <a:rPr lang="fr-FR" dirty="0">
                    <a:solidFill>
                      <a:schemeClr val="bg1"/>
                    </a:solidFill>
                  </a:rPr>
                  <a:t>Requête : Supprimer tous les utilisateurs habitant à Casablanca.</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a:p>
                <a:r>
                  <a:rPr lang="fr-FR" b="1" dirty="0"/>
                  <a:t>📊 Résultat</a:t>
                </a:r>
              </a:p>
              <a:p>
                <a:pPr lvl="1"/>
                <a:r>
                  <a:rPr lang="fr-FR" dirty="0">
                    <a:solidFill>
                      <a:schemeClr val="bg1"/>
                    </a:solidFill>
                  </a:rPr>
                  <a:t>Tous les documents où city = "Casablanca" sont supprimés.</a:t>
                </a:r>
              </a:p>
              <a:p>
                <a:endParaRPr lang="fr-FR" dirty="0">
                  <a:solidFill>
                    <a:schemeClr val="bg1"/>
                  </a:solidFill>
                </a:endParaRPr>
              </a:p>
            </p:txBody>
          </p:sp>
        </p:grpSp>
        <p:pic>
          <p:nvPicPr>
            <p:cNvPr id="7" name="Picture 6">
              <a:extLst>
                <a:ext uri="{FF2B5EF4-FFF2-40B4-BE49-F238E27FC236}">
                  <a16:creationId xmlns:a16="http://schemas.microsoft.com/office/drawing/2014/main" id="{2620785E-B209-42F5-BC9B-9844D372B28F}"/>
                </a:ext>
              </a:extLst>
            </p:cNvPr>
            <p:cNvPicPr>
              <a:picLocks noChangeAspect="1"/>
            </p:cNvPicPr>
            <p:nvPr/>
          </p:nvPicPr>
          <p:blipFill>
            <a:blip r:embed="rId5"/>
            <a:stretch>
              <a:fillRect/>
            </a:stretch>
          </p:blipFill>
          <p:spPr>
            <a:xfrm>
              <a:off x="5216467" y="3458154"/>
              <a:ext cx="5190276" cy="6540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DA3032A2-8EE8-4B33-BCC2-EA2CA317F4D4}"/>
                </a:ext>
              </a:extLst>
            </p:cNvPr>
            <p:cNvPicPr>
              <a:picLocks noChangeAspect="1"/>
            </p:cNvPicPr>
            <p:nvPr/>
          </p:nvPicPr>
          <p:blipFill>
            <a:blip r:embed="rId6"/>
            <a:stretch>
              <a:fillRect/>
            </a:stretch>
          </p:blipFill>
          <p:spPr>
            <a:xfrm>
              <a:off x="5216467" y="4809948"/>
              <a:ext cx="5186747" cy="5965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5" name="Group 24">
            <a:extLst>
              <a:ext uri="{FF2B5EF4-FFF2-40B4-BE49-F238E27FC236}">
                <a16:creationId xmlns:a16="http://schemas.microsoft.com/office/drawing/2014/main" id="{4EFB7EF8-6D21-4934-98E1-F54EEBD8B18D}"/>
              </a:ext>
            </a:extLst>
          </p:cNvPr>
          <p:cNvGrpSpPr/>
          <p:nvPr/>
        </p:nvGrpSpPr>
        <p:grpSpPr>
          <a:xfrm>
            <a:off x="4337547" y="13066986"/>
            <a:ext cx="7329372" cy="3738808"/>
            <a:chOff x="4337547" y="1976192"/>
            <a:chExt cx="7329372" cy="3738808"/>
          </a:xfrm>
        </p:grpSpPr>
        <p:grpSp>
          <p:nvGrpSpPr>
            <p:cNvPr id="28" name="Group 27">
              <a:extLst>
                <a:ext uri="{FF2B5EF4-FFF2-40B4-BE49-F238E27FC236}">
                  <a16:creationId xmlns:a16="http://schemas.microsoft.com/office/drawing/2014/main" id="{A70BD6CF-5C64-4642-A13B-608B7EA2D32F}"/>
                </a:ext>
              </a:extLst>
            </p:cNvPr>
            <p:cNvGrpSpPr/>
            <p:nvPr/>
          </p:nvGrpSpPr>
          <p:grpSpPr>
            <a:xfrm>
              <a:off x="4337547" y="1976192"/>
              <a:ext cx="7329372" cy="3738808"/>
              <a:chOff x="4203201" y="2547917"/>
              <a:chExt cx="5776201" cy="3136288"/>
            </a:xfrm>
          </p:grpSpPr>
          <p:sp>
            <p:nvSpPr>
              <p:cNvPr id="31" name="Rectangle: Rounded Corners 30">
                <a:extLst>
                  <a:ext uri="{FF2B5EF4-FFF2-40B4-BE49-F238E27FC236}">
                    <a16:creationId xmlns:a16="http://schemas.microsoft.com/office/drawing/2014/main" id="{A24A951B-9B2B-4D35-BC61-B1A6AE7E2218}"/>
                  </a:ext>
                </a:extLst>
              </p:cNvPr>
              <p:cNvSpPr/>
              <p:nvPr/>
            </p:nvSpPr>
            <p:spPr>
              <a:xfrm rot="5400000">
                <a:off x="5523158" y="1227960"/>
                <a:ext cx="313628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224D13A8-549A-42ED-94E0-85CF623B92CD}"/>
                  </a:ext>
                </a:extLst>
              </p:cNvPr>
              <p:cNvSpPr txBox="1"/>
              <p:nvPr/>
            </p:nvSpPr>
            <p:spPr>
              <a:xfrm>
                <a:off x="4433512" y="2785228"/>
                <a:ext cx="5315576" cy="2401050"/>
              </a:xfrm>
              <a:prstGeom prst="rect">
                <a:avLst/>
              </a:prstGeom>
              <a:noFill/>
            </p:spPr>
            <p:txBody>
              <a:bodyPr wrap="square" rtlCol="0">
                <a:spAutoFit/>
              </a:bodyPr>
              <a:lstStyle/>
              <a:p>
                <a:r>
                  <a:rPr lang="fr-FR" b="1" dirty="0"/>
                  <a:t>Requête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p>
              <a:p>
                <a:r>
                  <a:rPr lang="fr-FR" b="1" dirty="0"/>
                  <a:t>📊 Résultat</a:t>
                </a:r>
              </a:p>
              <a:p>
                <a:pPr lvl="1"/>
                <a:r>
                  <a:rPr lang="fr-FR" dirty="0">
                    <a:solidFill>
                      <a:schemeClr val="bg1"/>
                    </a:solidFill>
                  </a:rPr>
                  <a:t>Alice est supprimée. Nouvelle collection </a:t>
                </a:r>
                <a:r>
                  <a:rPr lang="fr-FR" dirty="0" err="1">
                    <a:solidFill>
                      <a:schemeClr val="bg1"/>
                    </a:solidFill>
                  </a:rPr>
                  <a:t>users</a:t>
                </a:r>
                <a:r>
                  <a:rPr lang="fr-FR" dirty="0">
                    <a:solidFill>
                      <a:schemeClr val="bg1"/>
                    </a:solidFill>
                  </a:rPr>
                  <a:t> :</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p:txBody>
          </p:sp>
        </p:grpSp>
        <p:pic>
          <p:nvPicPr>
            <p:cNvPr id="29" name="Picture 28">
              <a:extLst>
                <a:ext uri="{FF2B5EF4-FFF2-40B4-BE49-F238E27FC236}">
                  <a16:creationId xmlns:a16="http://schemas.microsoft.com/office/drawing/2014/main" id="{1348DCFB-2ED8-49DD-940D-D35281BF882D}"/>
                </a:ext>
              </a:extLst>
            </p:cNvPr>
            <p:cNvPicPr>
              <a:picLocks noChangeAspect="1"/>
            </p:cNvPicPr>
            <p:nvPr/>
          </p:nvPicPr>
          <p:blipFill>
            <a:blip r:embed="rId7"/>
            <a:stretch>
              <a:fillRect/>
            </a:stretch>
          </p:blipFill>
          <p:spPr>
            <a:xfrm>
              <a:off x="5175679" y="2769945"/>
              <a:ext cx="6189472" cy="57469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0" name="Picture 29">
              <a:extLst>
                <a:ext uri="{FF2B5EF4-FFF2-40B4-BE49-F238E27FC236}">
                  <a16:creationId xmlns:a16="http://schemas.microsoft.com/office/drawing/2014/main" id="{7C611B17-0245-45E4-88B6-0216C05DF967}"/>
                </a:ext>
              </a:extLst>
            </p:cNvPr>
            <p:cNvPicPr>
              <a:picLocks noChangeAspect="1"/>
            </p:cNvPicPr>
            <p:nvPr/>
          </p:nvPicPr>
          <p:blipFill>
            <a:blip r:embed="rId8"/>
            <a:stretch>
              <a:fillRect/>
            </a:stretch>
          </p:blipFill>
          <p:spPr>
            <a:xfrm>
              <a:off x="5175679" y="4513391"/>
              <a:ext cx="6089361" cy="78018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33" name="TextBox 32">
            <a:extLst>
              <a:ext uri="{FF2B5EF4-FFF2-40B4-BE49-F238E27FC236}">
                <a16:creationId xmlns:a16="http://schemas.microsoft.com/office/drawing/2014/main" id="{F6F347EF-70B8-47FD-A11C-0F91C6A4B57A}"/>
              </a:ext>
            </a:extLst>
          </p:cNvPr>
          <p:cNvSpPr txBox="1"/>
          <p:nvPr/>
        </p:nvSpPr>
        <p:spPr>
          <a:xfrm>
            <a:off x="-12137181" y="4680410"/>
            <a:ext cx="4267063" cy="584775"/>
          </a:xfrm>
          <a:prstGeom prst="rect">
            <a:avLst/>
          </a:prstGeom>
          <a:noFill/>
        </p:spPr>
        <p:txBody>
          <a:bodyPr wrap="square">
            <a:spAutoFit/>
          </a:bodyPr>
          <a:lstStyle/>
          <a:p>
            <a:pPr algn="ctr"/>
            <a:r>
              <a:rPr lang="en-US" sz="3200" dirty="0" err="1">
                <a:latin typeface="Bahnschrift" panose="020B0502040204020203" pitchFamily="34" charset="0"/>
                <a:cs typeface="Aharoni" panose="02010803020104030203" pitchFamily="2" charset="-79"/>
              </a:rPr>
              <a:t>deleteOne</a:t>
            </a:r>
            <a:r>
              <a:rPr lang="en-US"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sp>
        <p:nvSpPr>
          <p:cNvPr id="34" name="TextBox 33">
            <a:extLst>
              <a:ext uri="{FF2B5EF4-FFF2-40B4-BE49-F238E27FC236}">
                <a16:creationId xmlns:a16="http://schemas.microsoft.com/office/drawing/2014/main" id="{472137B3-1695-452F-B5FE-38473474F04C}"/>
              </a:ext>
            </a:extLst>
          </p:cNvPr>
          <p:cNvSpPr txBox="1"/>
          <p:nvPr/>
        </p:nvSpPr>
        <p:spPr>
          <a:xfrm>
            <a:off x="-18913" y="7831650"/>
            <a:ext cx="4267063" cy="1569660"/>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Supprimer Tous les Documents d'une Collection</a:t>
            </a:r>
            <a:endParaRPr lang="fr-MA" sz="3200" dirty="0">
              <a:latin typeface="Bahnschrift" panose="020B0502040204020203" pitchFamily="34" charset="0"/>
              <a:cs typeface="Aharoni" panose="02010803020104030203" pitchFamily="2" charset="-79"/>
            </a:endParaRPr>
          </a:p>
        </p:txBody>
      </p:sp>
      <p:grpSp>
        <p:nvGrpSpPr>
          <p:cNvPr id="35" name="Group 34">
            <a:extLst>
              <a:ext uri="{FF2B5EF4-FFF2-40B4-BE49-F238E27FC236}">
                <a16:creationId xmlns:a16="http://schemas.microsoft.com/office/drawing/2014/main" id="{043347E0-6DE0-44F8-AACB-6AEF7D5144B7}"/>
              </a:ext>
            </a:extLst>
          </p:cNvPr>
          <p:cNvGrpSpPr/>
          <p:nvPr/>
        </p:nvGrpSpPr>
        <p:grpSpPr>
          <a:xfrm>
            <a:off x="14218972" y="2300042"/>
            <a:ext cx="7329372" cy="3961061"/>
            <a:chOff x="4337547" y="2300042"/>
            <a:chExt cx="7329372" cy="3961061"/>
          </a:xfrm>
        </p:grpSpPr>
        <p:grpSp>
          <p:nvGrpSpPr>
            <p:cNvPr id="36" name="Group 35">
              <a:extLst>
                <a:ext uri="{FF2B5EF4-FFF2-40B4-BE49-F238E27FC236}">
                  <a16:creationId xmlns:a16="http://schemas.microsoft.com/office/drawing/2014/main" id="{80CF3A38-44AB-4632-84AC-40C37A2FCBED}"/>
                </a:ext>
              </a:extLst>
            </p:cNvPr>
            <p:cNvGrpSpPr/>
            <p:nvPr/>
          </p:nvGrpSpPr>
          <p:grpSpPr>
            <a:xfrm>
              <a:off x="4337547" y="2300042"/>
              <a:ext cx="7329372" cy="3961061"/>
              <a:chOff x="4203201" y="2547918"/>
              <a:chExt cx="5776201" cy="3322725"/>
            </a:xfrm>
          </p:grpSpPr>
          <p:sp>
            <p:nvSpPr>
              <p:cNvPr id="39" name="Rectangle: Rounded Corners 38">
                <a:extLst>
                  <a:ext uri="{FF2B5EF4-FFF2-40B4-BE49-F238E27FC236}">
                    <a16:creationId xmlns:a16="http://schemas.microsoft.com/office/drawing/2014/main" id="{469C70C3-98EA-40C1-B6CD-AB91971D7415}"/>
                  </a:ext>
                </a:extLst>
              </p:cNvPr>
              <p:cNvSpPr/>
              <p:nvPr/>
            </p:nvSpPr>
            <p:spPr>
              <a:xfrm rot="5400000">
                <a:off x="5429939" y="1321180"/>
                <a:ext cx="3322725"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TextBox 39">
                <a:extLst>
                  <a:ext uri="{FF2B5EF4-FFF2-40B4-BE49-F238E27FC236}">
                    <a16:creationId xmlns:a16="http://schemas.microsoft.com/office/drawing/2014/main" id="{40DE011B-F18C-43FA-84E3-7CA5C60422A6}"/>
                  </a:ext>
                </a:extLst>
              </p:cNvPr>
              <p:cNvSpPr txBox="1"/>
              <p:nvPr/>
            </p:nvSpPr>
            <p:spPr>
              <a:xfrm>
                <a:off x="4433512" y="2785228"/>
                <a:ext cx="5315576" cy="286577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tous les documents, mais garde la collection.</a:t>
                </a:r>
              </a:p>
              <a:p>
                <a:r>
                  <a:rPr lang="fr-FR" b="1" dirty="0"/>
                  <a:t>🛠 Syntaxe</a:t>
                </a:r>
              </a:p>
              <a:p>
                <a:endParaRPr lang="fr-FR" b="1" dirty="0"/>
              </a:p>
              <a:p>
                <a:endParaRPr lang="fr-FR" b="1" dirty="0"/>
              </a:p>
              <a:p>
                <a:endParaRPr lang="fr-FR" b="1" dirty="0"/>
              </a:p>
              <a:p>
                <a:r>
                  <a:rPr lang="fr-FR" b="1" dirty="0"/>
                  <a:t>📌 Exemple</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a:p>
                <a:r>
                  <a:rPr lang="fr-FR" b="1" dirty="0"/>
                  <a:t>📊 Résultat</a:t>
                </a:r>
              </a:p>
              <a:p>
                <a:pPr lvl="1"/>
                <a:r>
                  <a:rPr lang="fr-FR" dirty="0">
                    <a:solidFill>
                      <a:schemeClr val="bg1"/>
                    </a:solidFill>
                  </a:rPr>
                  <a:t>La collection </a:t>
                </a:r>
                <a:r>
                  <a:rPr lang="fr-FR" dirty="0" err="1">
                    <a:solidFill>
                      <a:schemeClr val="bg1"/>
                    </a:solidFill>
                  </a:rPr>
                  <a:t>users</a:t>
                </a:r>
                <a:r>
                  <a:rPr lang="fr-FR" dirty="0">
                    <a:solidFill>
                      <a:schemeClr val="bg1"/>
                    </a:solidFill>
                  </a:rPr>
                  <a:t> est vide, mais toujours existante.</a:t>
                </a:r>
              </a:p>
            </p:txBody>
          </p:sp>
        </p:grpSp>
        <p:pic>
          <p:nvPicPr>
            <p:cNvPr id="37" name="Picture 36">
              <a:extLst>
                <a:ext uri="{FF2B5EF4-FFF2-40B4-BE49-F238E27FC236}">
                  <a16:creationId xmlns:a16="http://schemas.microsoft.com/office/drawing/2014/main" id="{C7C0EC5A-F295-4B21-9885-F5191DE78C74}"/>
                </a:ext>
              </a:extLst>
            </p:cNvPr>
            <p:cNvPicPr>
              <a:picLocks noChangeAspect="1"/>
            </p:cNvPicPr>
            <p:nvPr/>
          </p:nvPicPr>
          <p:blipFill>
            <a:blip r:embed="rId9"/>
            <a:stretch>
              <a:fillRect/>
            </a:stretch>
          </p:blipFill>
          <p:spPr>
            <a:xfrm>
              <a:off x="5087532" y="3466526"/>
              <a:ext cx="4824969" cy="7436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8" name="Picture 37">
              <a:extLst>
                <a:ext uri="{FF2B5EF4-FFF2-40B4-BE49-F238E27FC236}">
                  <a16:creationId xmlns:a16="http://schemas.microsoft.com/office/drawing/2014/main" id="{469D5E4D-5C15-4C78-BC63-17AE8E5D47B8}"/>
                </a:ext>
              </a:extLst>
            </p:cNvPr>
            <p:cNvPicPr>
              <a:picLocks noChangeAspect="1"/>
            </p:cNvPicPr>
            <p:nvPr/>
          </p:nvPicPr>
          <p:blipFill>
            <a:blip r:embed="rId10"/>
            <a:stretch>
              <a:fillRect/>
            </a:stretch>
          </p:blipFill>
          <p:spPr>
            <a:xfrm>
              <a:off x="5087532" y="4568174"/>
              <a:ext cx="4285069" cy="7824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29872526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sp>
        <p:nvSpPr>
          <p:cNvPr id="17" name="TextBox 16">
            <a:extLst>
              <a:ext uri="{FF2B5EF4-FFF2-40B4-BE49-F238E27FC236}">
                <a16:creationId xmlns:a16="http://schemas.microsoft.com/office/drawing/2014/main" id="{6E2696BA-D163-4642-A38A-30AB6A93E135}"/>
              </a:ext>
            </a:extLst>
          </p:cNvPr>
          <p:cNvSpPr txBox="1"/>
          <p:nvPr/>
        </p:nvSpPr>
        <p:spPr>
          <a:xfrm>
            <a:off x="-18913" y="4675495"/>
            <a:ext cx="4267063" cy="1569660"/>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Supprimer Tous les Documents d'une Collection</a:t>
            </a:r>
            <a:endParaRPr lang="fr-MA" sz="3200" dirty="0">
              <a:latin typeface="Bahnschrift" panose="020B0502040204020203" pitchFamily="34" charset="0"/>
              <a:cs typeface="Aharoni" panose="02010803020104030203" pitchFamily="2" charset="-79"/>
            </a:endParaRPr>
          </a:p>
        </p:txBody>
      </p:sp>
      <p:grpSp>
        <p:nvGrpSpPr>
          <p:cNvPr id="5" name="Group 4">
            <a:extLst>
              <a:ext uri="{FF2B5EF4-FFF2-40B4-BE49-F238E27FC236}">
                <a16:creationId xmlns:a16="http://schemas.microsoft.com/office/drawing/2014/main" id="{A5FA1828-1D22-41D3-8313-45085F2AFEDE}"/>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9FA25B9E-2ECD-444A-A9E8-19B3E2BF1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grpSp>
        <p:nvGrpSpPr>
          <p:cNvPr id="2" name="Group 1">
            <a:extLst>
              <a:ext uri="{FF2B5EF4-FFF2-40B4-BE49-F238E27FC236}">
                <a16:creationId xmlns:a16="http://schemas.microsoft.com/office/drawing/2014/main" id="{B7545DA2-8DDB-437D-990D-5DEBDD4DBFF8}"/>
              </a:ext>
            </a:extLst>
          </p:cNvPr>
          <p:cNvGrpSpPr/>
          <p:nvPr/>
        </p:nvGrpSpPr>
        <p:grpSpPr>
          <a:xfrm>
            <a:off x="4337547" y="2300042"/>
            <a:ext cx="7329372" cy="3961061"/>
            <a:chOff x="4337547" y="2300042"/>
            <a:chExt cx="7329372" cy="3961061"/>
          </a:xfrm>
        </p:grpSpPr>
        <p:grpSp>
          <p:nvGrpSpPr>
            <p:cNvPr id="21" name="Group 20">
              <a:extLst>
                <a:ext uri="{FF2B5EF4-FFF2-40B4-BE49-F238E27FC236}">
                  <a16:creationId xmlns:a16="http://schemas.microsoft.com/office/drawing/2014/main" id="{ED22D09B-BB04-4C4D-B4A7-B9ED0EE97989}"/>
                </a:ext>
              </a:extLst>
            </p:cNvPr>
            <p:cNvGrpSpPr/>
            <p:nvPr/>
          </p:nvGrpSpPr>
          <p:grpSpPr>
            <a:xfrm>
              <a:off x="4337547" y="2300042"/>
              <a:ext cx="7329372" cy="3961061"/>
              <a:chOff x="4203201" y="2547918"/>
              <a:chExt cx="5776201" cy="3322725"/>
            </a:xfrm>
          </p:grpSpPr>
          <p:sp>
            <p:nvSpPr>
              <p:cNvPr id="22" name="Rectangle: Rounded Corners 21">
                <a:extLst>
                  <a:ext uri="{FF2B5EF4-FFF2-40B4-BE49-F238E27FC236}">
                    <a16:creationId xmlns:a16="http://schemas.microsoft.com/office/drawing/2014/main" id="{732BEAD0-85F7-4D0F-9E06-A216D99E9B86}"/>
                  </a:ext>
                </a:extLst>
              </p:cNvPr>
              <p:cNvSpPr/>
              <p:nvPr/>
            </p:nvSpPr>
            <p:spPr>
              <a:xfrm rot="5400000">
                <a:off x="5429939" y="1321180"/>
                <a:ext cx="3322725"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FBCA2B19-C7CB-446F-A211-9CB957A50082}"/>
                  </a:ext>
                </a:extLst>
              </p:cNvPr>
              <p:cNvSpPr txBox="1"/>
              <p:nvPr/>
            </p:nvSpPr>
            <p:spPr>
              <a:xfrm>
                <a:off x="4433512" y="2785228"/>
                <a:ext cx="5315576" cy="286577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tous les documents, mais garde la collection.</a:t>
                </a:r>
              </a:p>
              <a:p>
                <a:r>
                  <a:rPr lang="fr-FR" b="1" dirty="0"/>
                  <a:t>🛠 Syntaxe</a:t>
                </a:r>
              </a:p>
              <a:p>
                <a:endParaRPr lang="fr-FR" b="1" dirty="0"/>
              </a:p>
              <a:p>
                <a:endParaRPr lang="fr-FR" b="1" dirty="0"/>
              </a:p>
              <a:p>
                <a:endParaRPr lang="fr-FR" b="1" dirty="0"/>
              </a:p>
              <a:p>
                <a:r>
                  <a:rPr lang="fr-FR" b="1" dirty="0"/>
                  <a:t>📌 Exemple</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a:p>
                <a:r>
                  <a:rPr lang="fr-FR" b="1" dirty="0"/>
                  <a:t>📊 Résultat</a:t>
                </a:r>
              </a:p>
              <a:p>
                <a:pPr lvl="1"/>
                <a:r>
                  <a:rPr lang="fr-FR" dirty="0">
                    <a:solidFill>
                      <a:schemeClr val="bg1"/>
                    </a:solidFill>
                  </a:rPr>
                  <a:t>La collection </a:t>
                </a:r>
                <a:r>
                  <a:rPr lang="fr-FR" dirty="0" err="1">
                    <a:solidFill>
                      <a:schemeClr val="bg1"/>
                    </a:solidFill>
                  </a:rPr>
                  <a:t>users</a:t>
                </a:r>
                <a:r>
                  <a:rPr lang="fr-FR" dirty="0">
                    <a:solidFill>
                      <a:schemeClr val="bg1"/>
                    </a:solidFill>
                  </a:rPr>
                  <a:t> est vide, mais toujours existante.</a:t>
                </a:r>
              </a:p>
            </p:txBody>
          </p:sp>
        </p:grpSp>
        <p:pic>
          <p:nvPicPr>
            <p:cNvPr id="4" name="Picture 3">
              <a:extLst>
                <a:ext uri="{FF2B5EF4-FFF2-40B4-BE49-F238E27FC236}">
                  <a16:creationId xmlns:a16="http://schemas.microsoft.com/office/drawing/2014/main" id="{4BA2867F-5F5F-4DB3-A282-EBC41EAA40D1}"/>
                </a:ext>
              </a:extLst>
            </p:cNvPr>
            <p:cNvPicPr>
              <a:picLocks noChangeAspect="1"/>
            </p:cNvPicPr>
            <p:nvPr/>
          </p:nvPicPr>
          <p:blipFill>
            <a:blip r:embed="rId5"/>
            <a:stretch>
              <a:fillRect/>
            </a:stretch>
          </p:blipFill>
          <p:spPr>
            <a:xfrm>
              <a:off x="5087532" y="3466526"/>
              <a:ext cx="4824969" cy="7436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Picture 5">
              <a:extLst>
                <a:ext uri="{FF2B5EF4-FFF2-40B4-BE49-F238E27FC236}">
                  <a16:creationId xmlns:a16="http://schemas.microsoft.com/office/drawing/2014/main" id="{FF82B260-3572-4FCC-ABAC-3AB802734D1F}"/>
                </a:ext>
              </a:extLst>
            </p:cNvPr>
            <p:cNvPicPr>
              <a:picLocks noChangeAspect="1"/>
            </p:cNvPicPr>
            <p:nvPr/>
          </p:nvPicPr>
          <p:blipFill>
            <a:blip r:embed="rId6"/>
            <a:stretch>
              <a:fillRect/>
            </a:stretch>
          </p:blipFill>
          <p:spPr>
            <a:xfrm>
              <a:off x="5087532" y="4568174"/>
              <a:ext cx="4285069" cy="7824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5" name="Group 24">
            <a:extLst>
              <a:ext uri="{FF2B5EF4-FFF2-40B4-BE49-F238E27FC236}">
                <a16:creationId xmlns:a16="http://schemas.microsoft.com/office/drawing/2014/main" id="{A28073E1-B154-40C5-8896-6A2FCE1BB04C}"/>
              </a:ext>
            </a:extLst>
          </p:cNvPr>
          <p:cNvGrpSpPr/>
          <p:nvPr/>
        </p:nvGrpSpPr>
        <p:grpSpPr>
          <a:xfrm>
            <a:off x="4337546" y="13089723"/>
            <a:ext cx="7329372" cy="4530219"/>
            <a:chOff x="4337546" y="1880941"/>
            <a:chExt cx="7329372" cy="4530219"/>
          </a:xfrm>
        </p:grpSpPr>
        <p:grpSp>
          <p:nvGrpSpPr>
            <p:cNvPr id="28" name="Group 27">
              <a:extLst>
                <a:ext uri="{FF2B5EF4-FFF2-40B4-BE49-F238E27FC236}">
                  <a16:creationId xmlns:a16="http://schemas.microsoft.com/office/drawing/2014/main" id="{FA243E74-19C5-43D5-8962-B731564543C2}"/>
                </a:ext>
              </a:extLst>
            </p:cNvPr>
            <p:cNvGrpSpPr/>
            <p:nvPr/>
          </p:nvGrpSpPr>
          <p:grpSpPr>
            <a:xfrm>
              <a:off x="4337546" y="1880941"/>
              <a:ext cx="7329372" cy="4530219"/>
              <a:chOff x="4203200" y="2547917"/>
              <a:chExt cx="5776201" cy="3800161"/>
            </a:xfrm>
          </p:grpSpPr>
          <p:sp>
            <p:nvSpPr>
              <p:cNvPr id="31" name="Rectangle: Rounded Corners 30">
                <a:extLst>
                  <a:ext uri="{FF2B5EF4-FFF2-40B4-BE49-F238E27FC236}">
                    <a16:creationId xmlns:a16="http://schemas.microsoft.com/office/drawing/2014/main" id="{762657AD-BD26-4409-A382-77BA32413331}"/>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5734CFCB-F6B0-434E-88E5-F5F6F5AA2117}"/>
                  </a:ext>
                </a:extLst>
              </p:cNvPr>
              <p:cNvSpPr txBox="1"/>
              <p:nvPr/>
            </p:nvSpPr>
            <p:spPr>
              <a:xfrm>
                <a:off x="4433512" y="2785228"/>
                <a:ext cx="5315576" cy="356285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tous les documents correspondant aux critères.</a:t>
                </a:r>
              </a:p>
              <a:p>
                <a:pPr marL="742950" lvl="1" indent="-285750">
                  <a:buFont typeface="Wingdings" panose="05000000000000000000" pitchFamily="2" charset="2"/>
                  <a:buChar char="Ø"/>
                </a:pPr>
                <a:r>
                  <a:rPr lang="fr-FR" dirty="0">
                    <a:solidFill>
                      <a:schemeClr val="bg1"/>
                    </a:solidFill>
                  </a:rPr>
                  <a:t>Si aucun document ne correspond, rien ne se passe.</a:t>
                </a:r>
              </a:p>
              <a:p>
                <a:r>
                  <a:rPr lang="fr-FR" b="1" dirty="0"/>
                  <a:t>🛠 Syntaxe</a:t>
                </a:r>
              </a:p>
              <a:p>
                <a:endParaRPr lang="fr-FR" b="1" dirty="0"/>
              </a:p>
              <a:p>
                <a:endParaRPr lang="fr-FR" b="1" dirty="0"/>
              </a:p>
              <a:p>
                <a:endParaRPr lang="fr-FR" b="1" dirty="0"/>
              </a:p>
              <a:p>
                <a:r>
                  <a:rPr lang="fr-FR" b="1" dirty="0"/>
                  <a:t>📌 Exemple</a:t>
                </a:r>
              </a:p>
              <a:p>
                <a:pPr lvl="1"/>
                <a:r>
                  <a:rPr lang="fr-FR" dirty="0">
                    <a:solidFill>
                      <a:schemeClr val="bg1"/>
                    </a:solidFill>
                  </a:rPr>
                  <a:t>Requête : Supprimer tous les utilisateurs habitant à Casablanca.</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a:p>
                <a:r>
                  <a:rPr lang="fr-FR" b="1" dirty="0"/>
                  <a:t>📊 Résultat</a:t>
                </a:r>
              </a:p>
              <a:p>
                <a:pPr lvl="1"/>
                <a:r>
                  <a:rPr lang="fr-FR" dirty="0">
                    <a:solidFill>
                      <a:schemeClr val="bg1"/>
                    </a:solidFill>
                  </a:rPr>
                  <a:t>Tous les documents où city = "Casablanca" sont supprimés.</a:t>
                </a:r>
              </a:p>
              <a:p>
                <a:endParaRPr lang="fr-FR" dirty="0">
                  <a:solidFill>
                    <a:schemeClr val="bg1"/>
                  </a:solidFill>
                </a:endParaRPr>
              </a:p>
            </p:txBody>
          </p:sp>
        </p:grpSp>
        <p:pic>
          <p:nvPicPr>
            <p:cNvPr id="29" name="Picture 28">
              <a:extLst>
                <a:ext uri="{FF2B5EF4-FFF2-40B4-BE49-F238E27FC236}">
                  <a16:creationId xmlns:a16="http://schemas.microsoft.com/office/drawing/2014/main" id="{C6A2F68A-C378-443D-8E5B-3AD10BDA3A6D}"/>
                </a:ext>
              </a:extLst>
            </p:cNvPr>
            <p:cNvPicPr>
              <a:picLocks noChangeAspect="1"/>
            </p:cNvPicPr>
            <p:nvPr/>
          </p:nvPicPr>
          <p:blipFill>
            <a:blip r:embed="rId7"/>
            <a:stretch>
              <a:fillRect/>
            </a:stretch>
          </p:blipFill>
          <p:spPr>
            <a:xfrm>
              <a:off x="5216467" y="3458154"/>
              <a:ext cx="5190276" cy="6540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0" name="Picture 29">
              <a:extLst>
                <a:ext uri="{FF2B5EF4-FFF2-40B4-BE49-F238E27FC236}">
                  <a16:creationId xmlns:a16="http://schemas.microsoft.com/office/drawing/2014/main" id="{02EBB738-D58F-47F0-8666-3B4996C1B6C9}"/>
                </a:ext>
              </a:extLst>
            </p:cNvPr>
            <p:cNvPicPr>
              <a:picLocks noChangeAspect="1"/>
            </p:cNvPicPr>
            <p:nvPr/>
          </p:nvPicPr>
          <p:blipFill>
            <a:blip r:embed="rId8"/>
            <a:stretch>
              <a:fillRect/>
            </a:stretch>
          </p:blipFill>
          <p:spPr>
            <a:xfrm>
              <a:off x="5216467" y="4809948"/>
              <a:ext cx="5186747" cy="5965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33" name="TextBox 32">
            <a:extLst>
              <a:ext uri="{FF2B5EF4-FFF2-40B4-BE49-F238E27FC236}">
                <a16:creationId xmlns:a16="http://schemas.microsoft.com/office/drawing/2014/main" id="{99EA6DB4-E076-4058-9246-D1CB8BC1D7A5}"/>
              </a:ext>
            </a:extLst>
          </p:cNvPr>
          <p:cNvSpPr txBox="1"/>
          <p:nvPr/>
        </p:nvSpPr>
        <p:spPr>
          <a:xfrm>
            <a:off x="-10490274" y="4675495"/>
            <a:ext cx="4267063" cy="584775"/>
          </a:xfrm>
          <a:prstGeom prst="rect">
            <a:avLst/>
          </a:prstGeom>
          <a:noFill/>
        </p:spPr>
        <p:txBody>
          <a:bodyPr wrap="square">
            <a:spAutoFit/>
          </a:bodyPr>
          <a:lstStyle/>
          <a:p>
            <a:pPr algn="ctr"/>
            <a:r>
              <a:rPr lang="en-US" sz="3200" dirty="0" err="1">
                <a:latin typeface="Bahnschrift" panose="020B0502040204020203" pitchFamily="34" charset="0"/>
                <a:cs typeface="Aharoni" panose="02010803020104030203" pitchFamily="2" charset="-79"/>
              </a:rPr>
              <a:t>deleteMany</a:t>
            </a:r>
            <a:r>
              <a:rPr lang="en-US"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sp>
        <p:nvSpPr>
          <p:cNvPr id="34" name="TextBox 33">
            <a:extLst>
              <a:ext uri="{FF2B5EF4-FFF2-40B4-BE49-F238E27FC236}">
                <a16:creationId xmlns:a16="http://schemas.microsoft.com/office/drawing/2014/main" id="{1FCEEA50-9F95-496F-AEE1-FB971DA27028}"/>
              </a:ext>
            </a:extLst>
          </p:cNvPr>
          <p:cNvSpPr txBox="1"/>
          <p:nvPr/>
        </p:nvSpPr>
        <p:spPr>
          <a:xfrm>
            <a:off x="-18913" y="7684169"/>
            <a:ext cx="42670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drop()</a:t>
            </a:r>
            <a:endParaRPr lang="fr-MA" sz="3200" dirty="0">
              <a:latin typeface="Bahnschrift" panose="020B0502040204020203" pitchFamily="34" charset="0"/>
              <a:cs typeface="Aharoni" panose="02010803020104030203" pitchFamily="2" charset="-79"/>
            </a:endParaRPr>
          </a:p>
        </p:txBody>
      </p:sp>
      <p:grpSp>
        <p:nvGrpSpPr>
          <p:cNvPr id="35" name="Group 34">
            <a:extLst>
              <a:ext uri="{FF2B5EF4-FFF2-40B4-BE49-F238E27FC236}">
                <a16:creationId xmlns:a16="http://schemas.microsoft.com/office/drawing/2014/main" id="{D5CDBF6B-D169-4497-A0C6-3B75CBDD6A0E}"/>
              </a:ext>
            </a:extLst>
          </p:cNvPr>
          <p:cNvGrpSpPr/>
          <p:nvPr/>
        </p:nvGrpSpPr>
        <p:grpSpPr>
          <a:xfrm>
            <a:off x="14631926" y="2300042"/>
            <a:ext cx="7329372" cy="3976219"/>
            <a:chOff x="4337547" y="2300042"/>
            <a:chExt cx="7329372" cy="3976219"/>
          </a:xfrm>
        </p:grpSpPr>
        <p:grpSp>
          <p:nvGrpSpPr>
            <p:cNvPr id="36" name="Group 35">
              <a:extLst>
                <a:ext uri="{FF2B5EF4-FFF2-40B4-BE49-F238E27FC236}">
                  <a16:creationId xmlns:a16="http://schemas.microsoft.com/office/drawing/2014/main" id="{47904C52-7CF6-48C1-84CB-EE3846F6C913}"/>
                </a:ext>
              </a:extLst>
            </p:cNvPr>
            <p:cNvGrpSpPr/>
            <p:nvPr/>
          </p:nvGrpSpPr>
          <p:grpSpPr>
            <a:xfrm>
              <a:off x="4337547" y="2300042"/>
              <a:ext cx="7329372" cy="3976219"/>
              <a:chOff x="4203201" y="2547918"/>
              <a:chExt cx="5776201" cy="3335440"/>
            </a:xfrm>
          </p:grpSpPr>
          <p:sp>
            <p:nvSpPr>
              <p:cNvPr id="39" name="Rectangle: Rounded Corners 38">
                <a:extLst>
                  <a:ext uri="{FF2B5EF4-FFF2-40B4-BE49-F238E27FC236}">
                    <a16:creationId xmlns:a16="http://schemas.microsoft.com/office/drawing/2014/main" id="{63A53AC0-1CBB-4BC3-998B-319BFD23E4AF}"/>
                  </a:ext>
                </a:extLst>
              </p:cNvPr>
              <p:cNvSpPr/>
              <p:nvPr/>
            </p:nvSpPr>
            <p:spPr>
              <a:xfrm rot="5400000">
                <a:off x="5429939" y="1321180"/>
                <a:ext cx="3322725"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TextBox 39">
                <a:extLst>
                  <a:ext uri="{FF2B5EF4-FFF2-40B4-BE49-F238E27FC236}">
                    <a16:creationId xmlns:a16="http://schemas.microsoft.com/office/drawing/2014/main" id="{86831A82-2C75-4B99-B510-EADAAE06440D}"/>
                  </a:ext>
                </a:extLst>
              </p:cNvPr>
              <p:cNvSpPr txBox="1"/>
              <p:nvPr/>
            </p:nvSpPr>
            <p:spPr>
              <a:xfrm>
                <a:off x="4433512" y="2785228"/>
                <a:ext cx="5315576" cy="309813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entièrement une collection (documents, index et métadonnées).</a:t>
                </a:r>
              </a:p>
              <a:p>
                <a:r>
                  <a:rPr lang="fr-FR" b="1" dirty="0"/>
                  <a:t>🛠 Syntaxe</a:t>
                </a:r>
              </a:p>
              <a:p>
                <a:endParaRPr lang="fr-FR" b="1" dirty="0"/>
              </a:p>
              <a:p>
                <a:endParaRPr lang="fr-FR" b="1" dirty="0"/>
              </a:p>
              <a:p>
                <a:endParaRPr lang="fr-FR" b="1" dirty="0"/>
              </a:p>
              <a:p>
                <a:r>
                  <a:rPr lang="fr-FR" b="1" dirty="0"/>
                  <a:t>📌 Exemple</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a:p>
                <a:r>
                  <a:rPr lang="fr-FR" b="1" dirty="0"/>
                  <a:t>📊 Résultat</a:t>
                </a:r>
              </a:p>
              <a:p>
                <a:pPr lvl="1"/>
                <a:r>
                  <a:rPr lang="fr-FR" dirty="0">
                    <a:solidFill>
                      <a:schemeClr val="bg1"/>
                    </a:solidFill>
                  </a:rPr>
                  <a:t>La collection </a:t>
                </a:r>
                <a:r>
                  <a:rPr lang="fr-FR" dirty="0" err="1">
                    <a:solidFill>
                      <a:schemeClr val="bg1"/>
                    </a:solidFill>
                  </a:rPr>
                  <a:t>users</a:t>
                </a:r>
                <a:r>
                  <a:rPr lang="fr-FR" dirty="0">
                    <a:solidFill>
                      <a:schemeClr val="bg1"/>
                    </a:solidFill>
                  </a:rPr>
                  <a:t> est supprimée de la base de données.</a:t>
                </a:r>
              </a:p>
            </p:txBody>
          </p:sp>
        </p:grpSp>
        <p:pic>
          <p:nvPicPr>
            <p:cNvPr id="37" name="Picture 36">
              <a:extLst>
                <a:ext uri="{FF2B5EF4-FFF2-40B4-BE49-F238E27FC236}">
                  <a16:creationId xmlns:a16="http://schemas.microsoft.com/office/drawing/2014/main" id="{9E088B00-73D5-47E7-889C-FE122D90FB89}"/>
                </a:ext>
              </a:extLst>
            </p:cNvPr>
            <p:cNvPicPr>
              <a:picLocks noChangeAspect="1"/>
            </p:cNvPicPr>
            <p:nvPr/>
          </p:nvPicPr>
          <p:blipFill>
            <a:blip r:embed="rId9"/>
            <a:stretch>
              <a:fillRect/>
            </a:stretch>
          </p:blipFill>
          <p:spPr>
            <a:xfrm>
              <a:off x="5204394" y="3758039"/>
              <a:ext cx="3868169" cy="75722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8" name="Picture 37">
              <a:extLst>
                <a:ext uri="{FF2B5EF4-FFF2-40B4-BE49-F238E27FC236}">
                  <a16:creationId xmlns:a16="http://schemas.microsoft.com/office/drawing/2014/main" id="{0A2E03CD-090E-412D-B24D-C1059CCCEC72}"/>
                </a:ext>
              </a:extLst>
            </p:cNvPr>
            <p:cNvPicPr>
              <a:picLocks noChangeAspect="1"/>
            </p:cNvPicPr>
            <p:nvPr/>
          </p:nvPicPr>
          <p:blipFill>
            <a:blip r:embed="rId10"/>
            <a:stretch>
              <a:fillRect/>
            </a:stretch>
          </p:blipFill>
          <p:spPr>
            <a:xfrm>
              <a:off x="5204394" y="4869920"/>
              <a:ext cx="3392765" cy="7807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4114107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sp>
        <p:nvSpPr>
          <p:cNvPr id="17" name="TextBox 16">
            <a:extLst>
              <a:ext uri="{FF2B5EF4-FFF2-40B4-BE49-F238E27FC236}">
                <a16:creationId xmlns:a16="http://schemas.microsoft.com/office/drawing/2014/main" id="{6E2696BA-D163-4642-A38A-30AB6A93E135}"/>
              </a:ext>
            </a:extLst>
          </p:cNvPr>
          <p:cNvSpPr txBox="1"/>
          <p:nvPr/>
        </p:nvSpPr>
        <p:spPr>
          <a:xfrm>
            <a:off x="-18913" y="4675495"/>
            <a:ext cx="42670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drop()</a:t>
            </a:r>
            <a:endParaRPr lang="fr-MA" sz="3200" dirty="0">
              <a:latin typeface="Bahnschrift" panose="020B0502040204020203" pitchFamily="34" charset="0"/>
              <a:cs typeface="Aharoni" panose="02010803020104030203" pitchFamily="2" charset="-79"/>
            </a:endParaRPr>
          </a:p>
        </p:txBody>
      </p:sp>
      <p:grpSp>
        <p:nvGrpSpPr>
          <p:cNvPr id="4" name="Group 3">
            <a:extLst>
              <a:ext uri="{FF2B5EF4-FFF2-40B4-BE49-F238E27FC236}">
                <a16:creationId xmlns:a16="http://schemas.microsoft.com/office/drawing/2014/main" id="{E6A03434-ABDE-4AD9-8B93-2F6938D1A36D}"/>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9FA25B9E-2ECD-444A-A9E8-19B3E2BF1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grpSp>
        <p:nvGrpSpPr>
          <p:cNvPr id="2" name="Group 1">
            <a:extLst>
              <a:ext uri="{FF2B5EF4-FFF2-40B4-BE49-F238E27FC236}">
                <a16:creationId xmlns:a16="http://schemas.microsoft.com/office/drawing/2014/main" id="{7AED62AD-4BEB-47FB-8063-C46AE12BB62C}"/>
              </a:ext>
            </a:extLst>
          </p:cNvPr>
          <p:cNvGrpSpPr/>
          <p:nvPr/>
        </p:nvGrpSpPr>
        <p:grpSpPr>
          <a:xfrm>
            <a:off x="4337547" y="2300042"/>
            <a:ext cx="7329372" cy="3976219"/>
            <a:chOff x="4337547" y="2300042"/>
            <a:chExt cx="7329372" cy="3976219"/>
          </a:xfrm>
        </p:grpSpPr>
        <p:grpSp>
          <p:nvGrpSpPr>
            <p:cNvPr id="21" name="Group 20">
              <a:extLst>
                <a:ext uri="{FF2B5EF4-FFF2-40B4-BE49-F238E27FC236}">
                  <a16:creationId xmlns:a16="http://schemas.microsoft.com/office/drawing/2014/main" id="{ED22D09B-BB04-4C4D-B4A7-B9ED0EE97989}"/>
                </a:ext>
              </a:extLst>
            </p:cNvPr>
            <p:cNvGrpSpPr/>
            <p:nvPr/>
          </p:nvGrpSpPr>
          <p:grpSpPr>
            <a:xfrm>
              <a:off x="4337547" y="2300042"/>
              <a:ext cx="7329372" cy="3976219"/>
              <a:chOff x="4203201" y="2547918"/>
              <a:chExt cx="5776201" cy="3335440"/>
            </a:xfrm>
          </p:grpSpPr>
          <p:sp>
            <p:nvSpPr>
              <p:cNvPr id="22" name="Rectangle: Rounded Corners 21">
                <a:extLst>
                  <a:ext uri="{FF2B5EF4-FFF2-40B4-BE49-F238E27FC236}">
                    <a16:creationId xmlns:a16="http://schemas.microsoft.com/office/drawing/2014/main" id="{732BEAD0-85F7-4D0F-9E06-A216D99E9B86}"/>
                  </a:ext>
                </a:extLst>
              </p:cNvPr>
              <p:cNvSpPr/>
              <p:nvPr/>
            </p:nvSpPr>
            <p:spPr>
              <a:xfrm rot="5400000">
                <a:off x="5429939" y="1321180"/>
                <a:ext cx="3322725"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FBCA2B19-C7CB-446F-A211-9CB957A50082}"/>
                  </a:ext>
                </a:extLst>
              </p:cNvPr>
              <p:cNvSpPr txBox="1"/>
              <p:nvPr/>
            </p:nvSpPr>
            <p:spPr>
              <a:xfrm>
                <a:off x="4433512" y="2785228"/>
                <a:ext cx="5315576" cy="309813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entièrement une collection (documents, index et métadonnées).</a:t>
                </a:r>
              </a:p>
              <a:p>
                <a:r>
                  <a:rPr lang="fr-FR" b="1" dirty="0"/>
                  <a:t>🛠 Syntaxe</a:t>
                </a:r>
              </a:p>
              <a:p>
                <a:endParaRPr lang="fr-FR" b="1" dirty="0"/>
              </a:p>
              <a:p>
                <a:endParaRPr lang="fr-FR" b="1" dirty="0"/>
              </a:p>
              <a:p>
                <a:endParaRPr lang="fr-FR" b="1" dirty="0"/>
              </a:p>
              <a:p>
                <a:r>
                  <a:rPr lang="fr-FR" b="1" dirty="0"/>
                  <a:t>📌 Exemple</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a:p>
                <a:r>
                  <a:rPr lang="fr-FR" b="1" dirty="0"/>
                  <a:t>📊 Résultat</a:t>
                </a:r>
              </a:p>
              <a:p>
                <a:pPr lvl="1"/>
                <a:r>
                  <a:rPr lang="fr-FR" dirty="0">
                    <a:solidFill>
                      <a:schemeClr val="bg1"/>
                    </a:solidFill>
                  </a:rPr>
                  <a:t>La collection </a:t>
                </a:r>
                <a:r>
                  <a:rPr lang="fr-FR" dirty="0" err="1">
                    <a:solidFill>
                      <a:schemeClr val="bg1"/>
                    </a:solidFill>
                  </a:rPr>
                  <a:t>users</a:t>
                </a:r>
                <a:r>
                  <a:rPr lang="fr-FR" dirty="0">
                    <a:solidFill>
                      <a:schemeClr val="bg1"/>
                    </a:solidFill>
                  </a:rPr>
                  <a:t> est supprimée de la base de données.</a:t>
                </a:r>
              </a:p>
            </p:txBody>
          </p:sp>
        </p:grpSp>
        <p:pic>
          <p:nvPicPr>
            <p:cNvPr id="5" name="Picture 4">
              <a:extLst>
                <a:ext uri="{FF2B5EF4-FFF2-40B4-BE49-F238E27FC236}">
                  <a16:creationId xmlns:a16="http://schemas.microsoft.com/office/drawing/2014/main" id="{8CB58C3C-857E-4ECB-B506-96D3CF5A4336}"/>
                </a:ext>
              </a:extLst>
            </p:cNvPr>
            <p:cNvPicPr>
              <a:picLocks noChangeAspect="1"/>
            </p:cNvPicPr>
            <p:nvPr/>
          </p:nvPicPr>
          <p:blipFill>
            <a:blip r:embed="rId5"/>
            <a:stretch>
              <a:fillRect/>
            </a:stretch>
          </p:blipFill>
          <p:spPr>
            <a:xfrm>
              <a:off x="5204394" y="3758039"/>
              <a:ext cx="3868169" cy="75722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103272C2-44AB-4383-8543-34C1EC76CC3B}"/>
                </a:ext>
              </a:extLst>
            </p:cNvPr>
            <p:cNvPicPr>
              <a:picLocks noChangeAspect="1"/>
            </p:cNvPicPr>
            <p:nvPr/>
          </p:nvPicPr>
          <p:blipFill>
            <a:blip r:embed="rId6"/>
            <a:stretch>
              <a:fillRect/>
            </a:stretch>
          </p:blipFill>
          <p:spPr>
            <a:xfrm>
              <a:off x="5204394" y="4869920"/>
              <a:ext cx="3392765" cy="7807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5" name="Group 24">
            <a:extLst>
              <a:ext uri="{FF2B5EF4-FFF2-40B4-BE49-F238E27FC236}">
                <a16:creationId xmlns:a16="http://schemas.microsoft.com/office/drawing/2014/main" id="{BC03BE42-1AF2-458D-B1DF-DFF3A480217E}"/>
              </a:ext>
            </a:extLst>
          </p:cNvPr>
          <p:cNvGrpSpPr/>
          <p:nvPr/>
        </p:nvGrpSpPr>
        <p:grpSpPr>
          <a:xfrm>
            <a:off x="4337547" y="14747686"/>
            <a:ext cx="7329372" cy="3961061"/>
            <a:chOff x="4337547" y="2300042"/>
            <a:chExt cx="7329372" cy="3961061"/>
          </a:xfrm>
        </p:grpSpPr>
        <p:grpSp>
          <p:nvGrpSpPr>
            <p:cNvPr id="28" name="Group 27">
              <a:extLst>
                <a:ext uri="{FF2B5EF4-FFF2-40B4-BE49-F238E27FC236}">
                  <a16:creationId xmlns:a16="http://schemas.microsoft.com/office/drawing/2014/main" id="{8E4F98E4-76FE-4D5C-8D34-FA982452C40E}"/>
                </a:ext>
              </a:extLst>
            </p:cNvPr>
            <p:cNvGrpSpPr/>
            <p:nvPr/>
          </p:nvGrpSpPr>
          <p:grpSpPr>
            <a:xfrm>
              <a:off x="4337547" y="2300042"/>
              <a:ext cx="7329372" cy="3961061"/>
              <a:chOff x="4203201" y="2547918"/>
              <a:chExt cx="5776201" cy="3322725"/>
            </a:xfrm>
          </p:grpSpPr>
          <p:sp>
            <p:nvSpPr>
              <p:cNvPr id="31" name="Rectangle: Rounded Corners 30">
                <a:extLst>
                  <a:ext uri="{FF2B5EF4-FFF2-40B4-BE49-F238E27FC236}">
                    <a16:creationId xmlns:a16="http://schemas.microsoft.com/office/drawing/2014/main" id="{9066365D-B68D-4911-AD60-C0448393E3A5}"/>
                  </a:ext>
                </a:extLst>
              </p:cNvPr>
              <p:cNvSpPr/>
              <p:nvPr/>
            </p:nvSpPr>
            <p:spPr>
              <a:xfrm rot="5400000">
                <a:off x="5429939" y="1321180"/>
                <a:ext cx="3322725"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A15E662D-1B54-49FB-B018-FD97AEC817A0}"/>
                  </a:ext>
                </a:extLst>
              </p:cNvPr>
              <p:cNvSpPr txBox="1"/>
              <p:nvPr/>
            </p:nvSpPr>
            <p:spPr>
              <a:xfrm>
                <a:off x="4433512" y="2785228"/>
                <a:ext cx="5315576" cy="286577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tous les documents, mais garde la collection.</a:t>
                </a:r>
              </a:p>
              <a:p>
                <a:r>
                  <a:rPr lang="fr-FR" b="1" dirty="0"/>
                  <a:t>🛠 Syntaxe</a:t>
                </a:r>
              </a:p>
              <a:p>
                <a:endParaRPr lang="fr-FR" b="1" dirty="0"/>
              </a:p>
              <a:p>
                <a:endParaRPr lang="fr-FR" b="1" dirty="0"/>
              </a:p>
              <a:p>
                <a:endParaRPr lang="fr-FR" b="1" dirty="0"/>
              </a:p>
              <a:p>
                <a:r>
                  <a:rPr lang="fr-FR" b="1" dirty="0"/>
                  <a:t>📌 Exemple</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a:p>
                <a:r>
                  <a:rPr lang="fr-FR" b="1" dirty="0"/>
                  <a:t>📊 Résultat</a:t>
                </a:r>
              </a:p>
              <a:p>
                <a:pPr lvl="1"/>
                <a:r>
                  <a:rPr lang="fr-FR" dirty="0">
                    <a:solidFill>
                      <a:schemeClr val="bg1"/>
                    </a:solidFill>
                  </a:rPr>
                  <a:t>La collection </a:t>
                </a:r>
                <a:r>
                  <a:rPr lang="fr-FR" dirty="0" err="1">
                    <a:solidFill>
                      <a:schemeClr val="bg1"/>
                    </a:solidFill>
                  </a:rPr>
                  <a:t>users</a:t>
                </a:r>
                <a:r>
                  <a:rPr lang="fr-FR" dirty="0">
                    <a:solidFill>
                      <a:schemeClr val="bg1"/>
                    </a:solidFill>
                  </a:rPr>
                  <a:t> est vide, mais toujours existante.</a:t>
                </a:r>
              </a:p>
            </p:txBody>
          </p:sp>
        </p:grpSp>
        <p:pic>
          <p:nvPicPr>
            <p:cNvPr id="29" name="Picture 28">
              <a:extLst>
                <a:ext uri="{FF2B5EF4-FFF2-40B4-BE49-F238E27FC236}">
                  <a16:creationId xmlns:a16="http://schemas.microsoft.com/office/drawing/2014/main" id="{E383F74E-E691-43C9-8EA2-B69328977A72}"/>
                </a:ext>
              </a:extLst>
            </p:cNvPr>
            <p:cNvPicPr>
              <a:picLocks noChangeAspect="1"/>
            </p:cNvPicPr>
            <p:nvPr/>
          </p:nvPicPr>
          <p:blipFill>
            <a:blip r:embed="rId7"/>
            <a:stretch>
              <a:fillRect/>
            </a:stretch>
          </p:blipFill>
          <p:spPr>
            <a:xfrm>
              <a:off x="5087532" y="3466526"/>
              <a:ext cx="4824969" cy="7436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0" name="Picture 29">
              <a:extLst>
                <a:ext uri="{FF2B5EF4-FFF2-40B4-BE49-F238E27FC236}">
                  <a16:creationId xmlns:a16="http://schemas.microsoft.com/office/drawing/2014/main" id="{6467F556-CB91-49B8-A32A-A8A8FBEB7553}"/>
                </a:ext>
              </a:extLst>
            </p:cNvPr>
            <p:cNvPicPr>
              <a:picLocks noChangeAspect="1"/>
            </p:cNvPicPr>
            <p:nvPr/>
          </p:nvPicPr>
          <p:blipFill>
            <a:blip r:embed="rId8"/>
            <a:stretch>
              <a:fillRect/>
            </a:stretch>
          </p:blipFill>
          <p:spPr>
            <a:xfrm>
              <a:off x="5087532" y="4568174"/>
              <a:ext cx="4285069" cy="7824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33" name="TextBox 32">
            <a:extLst>
              <a:ext uri="{FF2B5EF4-FFF2-40B4-BE49-F238E27FC236}">
                <a16:creationId xmlns:a16="http://schemas.microsoft.com/office/drawing/2014/main" id="{C294C7AB-95BB-4538-BA9E-E1548DA91A3E}"/>
              </a:ext>
            </a:extLst>
          </p:cNvPr>
          <p:cNvSpPr txBox="1"/>
          <p:nvPr/>
        </p:nvSpPr>
        <p:spPr>
          <a:xfrm>
            <a:off x="-10018326" y="4675495"/>
            <a:ext cx="4267063" cy="1569660"/>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Supprimer Tous les Documents d'une Collection</a:t>
            </a:r>
            <a:endParaRPr lang="fr-MA" sz="3200" dirty="0">
              <a:latin typeface="Bahnschrift" panose="020B0502040204020203" pitchFamily="34" charset="0"/>
              <a:cs typeface="Aharoni" panose="02010803020104030203" pitchFamily="2" charset="-79"/>
            </a:endParaRPr>
          </a:p>
        </p:txBody>
      </p:sp>
      <p:sp>
        <p:nvSpPr>
          <p:cNvPr id="34" name="TextBox 33">
            <a:extLst>
              <a:ext uri="{FF2B5EF4-FFF2-40B4-BE49-F238E27FC236}">
                <a16:creationId xmlns:a16="http://schemas.microsoft.com/office/drawing/2014/main" id="{5004259F-B3A8-43EB-BD64-5C858288B324}"/>
              </a:ext>
            </a:extLst>
          </p:cNvPr>
          <p:cNvSpPr txBox="1"/>
          <p:nvPr/>
        </p:nvSpPr>
        <p:spPr>
          <a:xfrm>
            <a:off x="-18913" y="7654670"/>
            <a:ext cx="4267063" cy="584775"/>
          </a:xfrm>
          <a:prstGeom prst="rect">
            <a:avLst/>
          </a:prstGeom>
          <a:noFill/>
        </p:spPr>
        <p:txBody>
          <a:bodyPr wrap="square">
            <a:spAutoFit/>
          </a:bodyPr>
          <a:lstStyle/>
          <a:p>
            <a:pPr algn="ctr"/>
            <a:r>
              <a:rPr lang="fr-FR" sz="3200" dirty="0" err="1">
                <a:latin typeface="Bahnschrift" panose="020B0502040204020203" pitchFamily="34" charset="0"/>
                <a:cs typeface="Aharoni" panose="02010803020104030203" pitchFamily="2" charset="-79"/>
              </a:rPr>
              <a:t>dropDatabase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35" name="Group 34">
            <a:extLst>
              <a:ext uri="{FF2B5EF4-FFF2-40B4-BE49-F238E27FC236}">
                <a16:creationId xmlns:a16="http://schemas.microsoft.com/office/drawing/2014/main" id="{BBE9964E-A603-4855-9FB5-F1C015152859}"/>
              </a:ext>
            </a:extLst>
          </p:cNvPr>
          <p:cNvGrpSpPr/>
          <p:nvPr/>
        </p:nvGrpSpPr>
        <p:grpSpPr>
          <a:xfrm>
            <a:off x="14454946" y="2300042"/>
            <a:ext cx="7329372" cy="3961061"/>
            <a:chOff x="4337547" y="2300042"/>
            <a:chExt cx="7329372" cy="3961061"/>
          </a:xfrm>
        </p:grpSpPr>
        <p:grpSp>
          <p:nvGrpSpPr>
            <p:cNvPr id="36" name="Group 35">
              <a:extLst>
                <a:ext uri="{FF2B5EF4-FFF2-40B4-BE49-F238E27FC236}">
                  <a16:creationId xmlns:a16="http://schemas.microsoft.com/office/drawing/2014/main" id="{4E3EDDD8-8EEC-4C4D-AA58-E428FA5218D2}"/>
                </a:ext>
              </a:extLst>
            </p:cNvPr>
            <p:cNvGrpSpPr/>
            <p:nvPr/>
          </p:nvGrpSpPr>
          <p:grpSpPr>
            <a:xfrm>
              <a:off x="4337547" y="2300042"/>
              <a:ext cx="7329372" cy="3961061"/>
              <a:chOff x="4203201" y="2547918"/>
              <a:chExt cx="5776201" cy="3322725"/>
            </a:xfrm>
          </p:grpSpPr>
          <p:sp>
            <p:nvSpPr>
              <p:cNvPr id="39" name="Rectangle: Rounded Corners 38">
                <a:extLst>
                  <a:ext uri="{FF2B5EF4-FFF2-40B4-BE49-F238E27FC236}">
                    <a16:creationId xmlns:a16="http://schemas.microsoft.com/office/drawing/2014/main" id="{93D0493C-48D3-4C31-BD9B-92959663E253}"/>
                  </a:ext>
                </a:extLst>
              </p:cNvPr>
              <p:cNvSpPr/>
              <p:nvPr/>
            </p:nvSpPr>
            <p:spPr>
              <a:xfrm rot="5400000">
                <a:off x="5429939" y="1321180"/>
                <a:ext cx="3322725"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TextBox 39">
                <a:extLst>
                  <a:ext uri="{FF2B5EF4-FFF2-40B4-BE49-F238E27FC236}">
                    <a16:creationId xmlns:a16="http://schemas.microsoft.com/office/drawing/2014/main" id="{1D49D419-93D1-4172-BCBD-A3F241D7877F}"/>
                  </a:ext>
                </a:extLst>
              </p:cNvPr>
              <p:cNvSpPr txBox="1"/>
              <p:nvPr/>
            </p:nvSpPr>
            <p:spPr>
              <a:xfrm>
                <a:off x="4433512" y="2785228"/>
                <a:ext cx="5315576" cy="2401051"/>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toutes les collections et documents d’une base de données.</a:t>
                </a:r>
              </a:p>
              <a:p>
                <a:r>
                  <a:rPr lang="fr-FR" b="1" dirty="0"/>
                  <a:t>🛠 Syntaxe</a:t>
                </a:r>
              </a:p>
              <a:p>
                <a:endParaRPr lang="fr-FR" b="1" dirty="0"/>
              </a:p>
              <a:p>
                <a:endParaRPr lang="fr-FR" b="1" dirty="0"/>
              </a:p>
              <a:p>
                <a:pPr lvl="1"/>
                <a:endParaRPr lang="fr-FR" b="1" dirty="0"/>
              </a:p>
              <a:p>
                <a:pPr lvl="1"/>
                <a:endParaRPr lang="fr-FR" dirty="0">
                  <a:solidFill>
                    <a:schemeClr val="bg1"/>
                  </a:solidFill>
                </a:endParaRPr>
              </a:p>
              <a:p>
                <a:r>
                  <a:rPr lang="fr-FR" b="1" dirty="0"/>
                  <a:t>📊 Résultat</a:t>
                </a:r>
              </a:p>
              <a:p>
                <a:pPr lvl="1"/>
                <a:r>
                  <a:rPr lang="fr-FR" dirty="0">
                    <a:solidFill>
                      <a:schemeClr val="bg1"/>
                    </a:solidFill>
                  </a:rPr>
                  <a:t>La base de données </a:t>
                </a:r>
                <a:r>
                  <a:rPr lang="fr-FR" dirty="0" err="1">
                    <a:solidFill>
                      <a:schemeClr val="bg1"/>
                    </a:solidFill>
                  </a:rPr>
                  <a:t>myDatabase</a:t>
                </a:r>
                <a:r>
                  <a:rPr lang="fr-FR" dirty="0">
                    <a:solidFill>
                      <a:schemeClr val="bg1"/>
                    </a:solidFill>
                  </a:rPr>
                  <a:t> est supprimée.</a:t>
                </a:r>
              </a:p>
            </p:txBody>
          </p:sp>
        </p:grpSp>
        <p:pic>
          <p:nvPicPr>
            <p:cNvPr id="37" name="Picture 36">
              <a:extLst>
                <a:ext uri="{FF2B5EF4-FFF2-40B4-BE49-F238E27FC236}">
                  <a16:creationId xmlns:a16="http://schemas.microsoft.com/office/drawing/2014/main" id="{DD81E411-0D6F-410B-B9A6-355BCC8E96E8}"/>
                </a:ext>
              </a:extLst>
            </p:cNvPr>
            <p:cNvPicPr>
              <a:picLocks noChangeAspect="1"/>
            </p:cNvPicPr>
            <p:nvPr/>
          </p:nvPicPr>
          <p:blipFill>
            <a:blip r:embed="rId9"/>
            <a:stretch>
              <a:fillRect/>
            </a:stretch>
          </p:blipFill>
          <p:spPr>
            <a:xfrm>
              <a:off x="5204394" y="3796921"/>
              <a:ext cx="3150556" cy="968945"/>
            </a:xfrm>
            <a:prstGeom prst="roundRect">
              <a:avLst>
                <a:gd name="adj" fmla="val 8594"/>
              </a:avLst>
            </a:prstGeom>
            <a:solidFill>
              <a:srgbClr val="FFFFFF">
                <a:shade val="85000"/>
              </a:srgbClr>
            </a:solidFill>
            <a:ln>
              <a:noFill/>
            </a:ln>
            <a:effectLst/>
          </p:spPr>
        </p:pic>
        <p:pic>
          <p:nvPicPr>
            <p:cNvPr id="38" name="Picture 37">
              <a:extLst>
                <a:ext uri="{FF2B5EF4-FFF2-40B4-BE49-F238E27FC236}">
                  <a16:creationId xmlns:a16="http://schemas.microsoft.com/office/drawing/2014/main" id="{CAB93C61-5B51-43AB-8E23-1C7554BB02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326797" y="3524688"/>
              <a:ext cx="1553196" cy="1553196"/>
            </a:xfrm>
            <a:prstGeom prst="rect">
              <a:avLst/>
            </a:prstGeom>
          </p:spPr>
        </p:pic>
      </p:grpSp>
    </p:spTree>
    <p:extLst>
      <p:ext uri="{BB962C8B-B14F-4D97-AF65-F5344CB8AC3E}">
        <p14:creationId xmlns:p14="http://schemas.microsoft.com/office/powerpoint/2010/main" val="12120919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sp>
        <p:nvSpPr>
          <p:cNvPr id="17" name="TextBox 16">
            <a:extLst>
              <a:ext uri="{FF2B5EF4-FFF2-40B4-BE49-F238E27FC236}">
                <a16:creationId xmlns:a16="http://schemas.microsoft.com/office/drawing/2014/main" id="{6E2696BA-D163-4642-A38A-30AB6A93E135}"/>
              </a:ext>
            </a:extLst>
          </p:cNvPr>
          <p:cNvSpPr txBox="1"/>
          <p:nvPr/>
        </p:nvSpPr>
        <p:spPr>
          <a:xfrm>
            <a:off x="-18913" y="4675495"/>
            <a:ext cx="4267063" cy="584775"/>
          </a:xfrm>
          <a:prstGeom prst="rect">
            <a:avLst/>
          </a:prstGeom>
          <a:noFill/>
        </p:spPr>
        <p:txBody>
          <a:bodyPr wrap="square">
            <a:spAutoFit/>
          </a:bodyPr>
          <a:lstStyle/>
          <a:p>
            <a:pPr algn="ctr"/>
            <a:r>
              <a:rPr lang="fr-FR" sz="3200" dirty="0" err="1">
                <a:latin typeface="Bahnschrift" panose="020B0502040204020203" pitchFamily="34" charset="0"/>
                <a:cs typeface="Aharoni" panose="02010803020104030203" pitchFamily="2" charset="-79"/>
              </a:rPr>
              <a:t>dropDatabase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7" name="Group 6">
            <a:extLst>
              <a:ext uri="{FF2B5EF4-FFF2-40B4-BE49-F238E27FC236}">
                <a16:creationId xmlns:a16="http://schemas.microsoft.com/office/drawing/2014/main" id="{7AC3F9A5-629B-4361-B58D-1EEC493AAD31}"/>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9FA25B9E-2ECD-444A-A9E8-19B3E2BF1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grpSp>
        <p:nvGrpSpPr>
          <p:cNvPr id="6" name="Group 5">
            <a:extLst>
              <a:ext uri="{FF2B5EF4-FFF2-40B4-BE49-F238E27FC236}">
                <a16:creationId xmlns:a16="http://schemas.microsoft.com/office/drawing/2014/main" id="{680F7CA7-7282-479E-ABD7-FC1E89CB7BE1}"/>
              </a:ext>
            </a:extLst>
          </p:cNvPr>
          <p:cNvGrpSpPr/>
          <p:nvPr/>
        </p:nvGrpSpPr>
        <p:grpSpPr>
          <a:xfrm>
            <a:off x="4337547" y="2300042"/>
            <a:ext cx="7329372" cy="3961061"/>
            <a:chOff x="4337547" y="2300042"/>
            <a:chExt cx="7329372" cy="3961061"/>
          </a:xfrm>
        </p:grpSpPr>
        <p:grpSp>
          <p:nvGrpSpPr>
            <p:cNvPr id="21" name="Group 20">
              <a:extLst>
                <a:ext uri="{FF2B5EF4-FFF2-40B4-BE49-F238E27FC236}">
                  <a16:creationId xmlns:a16="http://schemas.microsoft.com/office/drawing/2014/main" id="{ED22D09B-BB04-4C4D-B4A7-B9ED0EE97989}"/>
                </a:ext>
              </a:extLst>
            </p:cNvPr>
            <p:cNvGrpSpPr/>
            <p:nvPr/>
          </p:nvGrpSpPr>
          <p:grpSpPr>
            <a:xfrm>
              <a:off x="4337547" y="2300042"/>
              <a:ext cx="7329372" cy="3961061"/>
              <a:chOff x="4203201" y="2547918"/>
              <a:chExt cx="5776201" cy="3322725"/>
            </a:xfrm>
          </p:grpSpPr>
          <p:sp>
            <p:nvSpPr>
              <p:cNvPr id="22" name="Rectangle: Rounded Corners 21">
                <a:extLst>
                  <a:ext uri="{FF2B5EF4-FFF2-40B4-BE49-F238E27FC236}">
                    <a16:creationId xmlns:a16="http://schemas.microsoft.com/office/drawing/2014/main" id="{732BEAD0-85F7-4D0F-9E06-A216D99E9B86}"/>
                  </a:ext>
                </a:extLst>
              </p:cNvPr>
              <p:cNvSpPr/>
              <p:nvPr/>
            </p:nvSpPr>
            <p:spPr>
              <a:xfrm rot="5400000">
                <a:off x="5429939" y="1321180"/>
                <a:ext cx="3322725"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FBCA2B19-C7CB-446F-A211-9CB957A50082}"/>
                  </a:ext>
                </a:extLst>
              </p:cNvPr>
              <p:cNvSpPr txBox="1"/>
              <p:nvPr/>
            </p:nvSpPr>
            <p:spPr>
              <a:xfrm>
                <a:off x="4433512" y="2785228"/>
                <a:ext cx="5315576" cy="2401051"/>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toutes les collections et documents d’une base de données.</a:t>
                </a:r>
              </a:p>
              <a:p>
                <a:r>
                  <a:rPr lang="fr-FR" b="1" dirty="0"/>
                  <a:t>🛠 Syntaxe</a:t>
                </a:r>
              </a:p>
              <a:p>
                <a:endParaRPr lang="fr-FR" b="1" dirty="0"/>
              </a:p>
              <a:p>
                <a:endParaRPr lang="fr-FR" b="1" dirty="0"/>
              </a:p>
              <a:p>
                <a:pPr lvl="1"/>
                <a:endParaRPr lang="fr-FR" b="1" dirty="0"/>
              </a:p>
              <a:p>
                <a:pPr lvl="1"/>
                <a:endParaRPr lang="fr-FR" dirty="0">
                  <a:solidFill>
                    <a:schemeClr val="bg1"/>
                  </a:solidFill>
                </a:endParaRPr>
              </a:p>
              <a:p>
                <a:r>
                  <a:rPr lang="fr-FR" b="1" dirty="0"/>
                  <a:t>📊 Résultat</a:t>
                </a:r>
              </a:p>
              <a:p>
                <a:pPr lvl="1"/>
                <a:r>
                  <a:rPr lang="fr-FR" dirty="0">
                    <a:solidFill>
                      <a:schemeClr val="bg1"/>
                    </a:solidFill>
                  </a:rPr>
                  <a:t>La base de données </a:t>
                </a:r>
                <a:r>
                  <a:rPr lang="fr-FR" dirty="0" err="1">
                    <a:solidFill>
                      <a:schemeClr val="bg1"/>
                    </a:solidFill>
                  </a:rPr>
                  <a:t>myDatabase</a:t>
                </a:r>
                <a:r>
                  <a:rPr lang="fr-FR" dirty="0">
                    <a:solidFill>
                      <a:schemeClr val="bg1"/>
                    </a:solidFill>
                  </a:rPr>
                  <a:t> est supprimée.</a:t>
                </a:r>
              </a:p>
            </p:txBody>
          </p:sp>
        </p:grpSp>
        <p:pic>
          <p:nvPicPr>
            <p:cNvPr id="4" name="Picture 3">
              <a:extLst>
                <a:ext uri="{FF2B5EF4-FFF2-40B4-BE49-F238E27FC236}">
                  <a16:creationId xmlns:a16="http://schemas.microsoft.com/office/drawing/2014/main" id="{F0406FB8-3BB8-45E8-B6BD-A04EFE7FAC0A}"/>
                </a:ext>
              </a:extLst>
            </p:cNvPr>
            <p:cNvPicPr>
              <a:picLocks noChangeAspect="1"/>
            </p:cNvPicPr>
            <p:nvPr/>
          </p:nvPicPr>
          <p:blipFill>
            <a:blip r:embed="rId5"/>
            <a:stretch>
              <a:fillRect/>
            </a:stretch>
          </p:blipFill>
          <p:spPr>
            <a:xfrm>
              <a:off x="5204394" y="3796921"/>
              <a:ext cx="3150556" cy="968945"/>
            </a:xfrm>
            <a:prstGeom prst="roundRect">
              <a:avLst>
                <a:gd name="adj" fmla="val 8594"/>
              </a:avLst>
            </a:prstGeom>
            <a:solidFill>
              <a:srgbClr val="FFFFFF">
                <a:shade val="85000"/>
              </a:srgbClr>
            </a:solidFill>
            <a:ln>
              <a:noFill/>
            </a:ln>
            <a:effectLst/>
          </p:spPr>
        </p:pic>
        <p:pic>
          <p:nvPicPr>
            <p:cNvPr id="5" name="Picture 4">
              <a:extLst>
                <a:ext uri="{FF2B5EF4-FFF2-40B4-BE49-F238E27FC236}">
                  <a16:creationId xmlns:a16="http://schemas.microsoft.com/office/drawing/2014/main" id="{A79B966A-D455-4B90-AEBF-1168D37366E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26797" y="3524688"/>
              <a:ext cx="1553196" cy="1553196"/>
            </a:xfrm>
            <a:prstGeom prst="rect">
              <a:avLst/>
            </a:prstGeom>
          </p:spPr>
        </p:pic>
      </p:grpSp>
      <p:sp>
        <p:nvSpPr>
          <p:cNvPr id="32" name="TextBox 31">
            <a:extLst>
              <a:ext uri="{FF2B5EF4-FFF2-40B4-BE49-F238E27FC236}">
                <a16:creationId xmlns:a16="http://schemas.microsoft.com/office/drawing/2014/main" id="{F0756005-9A01-417D-A546-57E82D76FC3F}"/>
              </a:ext>
            </a:extLst>
          </p:cNvPr>
          <p:cNvSpPr txBox="1"/>
          <p:nvPr/>
        </p:nvSpPr>
        <p:spPr>
          <a:xfrm>
            <a:off x="-10814739" y="4675495"/>
            <a:ext cx="42670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drop()</a:t>
            </a:r>
            <a:endParaRPr lang="fr-MA" sz="3200" dirty="0">
              <a:latin typeface="Bahnschrift" panose="020B0502040204020203" pitchFamily="34" charset="0"/>
              <a:cs typeface="Aharoni" panose="02010803020104030203" pitchFamily="2" charset="-79"/>
            </a:endParaRPr>
          </a:p>
        </p:txBody>
      </p:sp>
      <p:sp>
        <p:nvSpPr>
          <p:cNvPr id="39" name="TextBox 38">
            <a:extLst>
              <a:ext uri="{FF2B5EF4-FFF2-40B4-BE49-F238E27FC236}">
                <a16:creationId xmlns:a16="http://schemas.microsoft.com/office/drawing/2014/main" id="{AAC38B40-D9A9-4C88-B427-1A3F95A064FB}"/>
              </a:ext>
            </a:extLst>
          </p:cNvPr>
          <p:cNvSpPr txBox="1"/>
          <p:nvPr/>
        </p:nvSpPr>
        <p:spPr>
          <a:xfrm>
            <a:off x="-18913" y="7743163"/>
            <a:ext cx="4267063" cy="584775"/>
          </a:xfrm>
          <a:prstGeom prst="rect">
            <a:avLst/>
          </a:prstGeom>
          <a:noFill/>
        </p:spPr>
        <p:txBody>
          <a:bodyPr wrap="square">
            <a:spAutoFit/>
          </a:bodyPr>
          <a:lstStyle/>
          <a:p>
            <a:pPr algn="ctr"/>
            <a:r>
              <a:rPr lang="fr-FR" sz="3200" dirty="0" err="1">
                <a:latin typeface="Bahnschrift" panose="020B0502040204020203" pitchFamily="34" charset="0"/>
                <a:cs typeface="Aharoni" panose="02010803020104030203" pitchFamily="2" charset="-79"/>
              </a:rPr>
              <a:t>findOneAndDelete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40" name="Group 39">
            <a:extLst>
              <a:ext uri="{FF2B5EF4-FFF2-40B4-BE49-F238E27FC236}">
                <a16:creationId xmlns:a16="http://schemas.microsoft.com/office/drawing/2014/main" id="{0557D7B6-1886-4690-A81B-1405360377FC}"/>
              </a:ext>
            </a:extLst>
          </p:cNvPr>
          <p:cNvGrpSpPr/>
          <p:nvPr/>
        </p:nvGrpSpPr>
        <p:grpSpPr>
          <a:xfrm>
            <a:off x="14336961" y="2300042"/>
            <a:ext cx="7329372" cy="4253217"/>
            <a:chOff x="4337547" y="2300042"/>
            <a:chExt cx="7329372" cy="4253217"/>
          </a:xfrm>
        </p:grpSpPr>
        <p:grpSp>
          <p:nvGrpSpPr>
            <p:cNvPr id="41" name="Group 40">
              <a:extLst>
                <a:ext uri="{FF2B5EF4-FFF2-40B4-BE49-F238E27FC236}">
                  <a16:creationId xmlns:a16="http://schemas.microsoft.com/office/drawing/2014/main" id="{9B972ECF-28F8-489B-9199-CB64A43D7CF7}"/>
                </a:ext>
              </a:extLst>
            </p:cNvPr>
            <p:cNvGrpSpPr/>
            <p:nvPr/>
          </p:nvGrpSpPr>
          <p:grpSpPr>
            <a:xfrm>
              <a:off x="4337547" y="2300042"/>
              <a:ext cx="7329372" cy="4253217"/>
              <a:chOff x="4203201" y="2547918"/>
              <a:chExt cx="5776201" cy="3567800"/>
            </a:xfrm>
          </p:grpSpPr>
          <p:sp>
            <p:nvSpPr>
              <p:cNvPr id="44" name="Rectangle: Rounded Corners 43">
                <a:extLst>
                  <a:ext uri="{FF2B5EF4-FFF2-40B4-BE49-F238E27FC236}">
                    <a16:creationId xmlns:a16="http://schemas.microsoft.com/office/drawing/2014/main" id="{526A739C-81AE-4B97-8C9E-8AA5D7E33D9A}"/>
                  </a:ext>
                </a:extLst>
              </p:cNvPr>
              <p:cNvSpPr/>
              <p:nvPr/>
            </p:nvSpPr>
            <p:spPr>
              <a:xfrm rot="5400000">
                <a:off x="5307402" y="1443717"/>
                <a:ext cx="3567800"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5" name="TextBox 44">
                <a:extLst>
                  <a:ext uri="{FF2B5EF4-FFF2-40B4-BE49-F238E27FC236}">
                    <a16:creationId xmlns:a16="http://schemas.microsoft.com/office/drawing/2014/main" id="{FF8F9394-BF71-4231-BC4F-0726860B566D}"/>
                  </a:ext>
                </a:extLst>
              </p:cNvPr>
              <p:cNvSpPr txBox="1"/>
              <p:nvPr/>
            </p:nvSpPr>
            <p:spPr>
              <a:xfrm>
                <a:off x="4433512" y="2651303"/>
                <a:ext cx="5315576" cy="333049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un seul document et retourne le document supprimé.</a:t>
                </a:r>
              </a:p>
              <a:p>
                <a:pPr marL="742950" lvl="1" indent="-285750">
                  <a:buFont typeface="Wingdings" panose="05000000000000000000" pitchFamily="2" charset="2"/>
                  <a:buChar char="Ø"/>
                </a:pPr>
                <a:r>
                  <a:rPr lang="fr-FR" dirty="0">
                    <a:solidFill>
                      <a:schemeClr val="bg1"/>
                    </a:solidFill>
                  </a:rPr>
                  <a:t>Si </a:t>
                </a:r>
                <a:r>
                  <a:rPr lang="fr-FR" dirty="0" err="1">
                    <a:solidFill>
                      <a:schemeClr val="bg1"/>
                    </a:solidFill>
                  </a:rPr>
                  <a:t>plusieuras</a:t>
                </a:r>
                <a:r>
                  <a:rPr lang="fr-FR" dirty="0">
                    <a:solidFill>
                      <a:schemeClr val="bg1"/>
                    </a:solidFill>
                  </a:rPr>
                  <a:t> documents correspondent, seul le premier document trouvé est supprimé.</a:t>
                </a:r>
              </a:p>
              <a:p>
                <a:r>
                  <a:rPr lang="fr-FR" b="1" dirty="0"/>
                  <a:t>🛠 Syntaxe</a:t>
                </a:r>
              </a:p>
              <a:p>
                <a:endParaRPr lang="fr-FR" b="1" dirty="0"/>
              </a:p>
              <a:p>
                <a:endParaRPr lang="fr-FR" b="1" dirty="0"/>
              </a:p>
              <a:p>
                <a:endParaRPr lang="fr-FR" b="1" dirty="0"/>
              </a:p>
              <a:p>
                <a:r>
                  <a:rPr lang="fr-FR" b="1" dirty="0"/>
                  <a:t>📌 Exemple</a:t>
                </a:r>
              </a:p>
              <a:p>
                <a:endParaRPr lang="fr-FR" b="1" dirty="0"/>
              </a:p>
              <a:p>
                <a:pPr lvl="1"/>
                <a:endParaRPr lang="fr-FR" dirty="0">
                  <a:solidFill>
                    <a:schemeClr val="bg1"/>
                  </a:solidFill>
                </a:endParaRPr>
              </a:p>
              <a:p>
                <a:r>
                  <a:rPr lang="fr-FR" b="1" dirty="0"/>
                  <a:t>📊 Résultat</a:t>
                </a:r>
              </a:p>
              <a:p>
                <a:pPr lvl="1"/>
                <a:r>
                  <a:rPr lang="fr-FR" dirty="0">
                    <a:solidFill>
                      <a:schemeClr val="bg1"/>
                    </a:solidFill>
                  </a:rPr>
                  <a:t>Le document ou city = ‘’Casablanca’’ supprimé est retourné.</a:t>
                </a:r>
              </a:p>
            </p:txBody>
          </p:sp>
        </p:grpSp>
        <p:pic>
          <p:nvPicPr>
            <p:cNvPr id="42" name="Picture 41">
              <a:extLst>
                <a:ext uri="{FF2B5EF4-FFF2-40B4-BE49-F238E27FC236}">
                  <a16:creationId xmlns:a16="http://schemas.microsoft.com/office/drawing/2014/main" id="{CE6E1DFF-5B14-4656-AB6E-3B5BCF54C213}"/>
                </a:ext>
              </a:extLst>
            </p:cNvPr>
            <p:cNvPicPr>
              <a:picLocks noChangeAspect="1"/>
            </p:cNvPicPr>
            <p:nvPr/>
          </p:nvPicPr>
          <p:blipFill>
            <a:blip r:embed="rId7"/>
            <a:stretch>
              <a:fillRect/>
            </a:stretch>
          </p:blipFill>
          <p:spPr>
            <a:xfrm>
              <a:off x="5030331" y="4216703"/>
              <a:ext cx="6113662" cy="5612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3" name="Picture 42">
              <a:extLst>
                <a:ext uri="{FF2B5EF4-FFF2-40B4-BE49-F238E27FC236}">
                  <a16:creationId xmlns:a16="http://schemas.microsoft.com/office/drawing/2014/main" id="{225C7ABE-2B99-44EE-802D-AB24AE424FD0}"/>
                </a:ext>
              </a:extLst>
            </p:cNvPr>
            <p:cNvPicPr>
              <a:picLocks noChangeAspect="1"/>
            </p:cNvPicPr>
            <p:nvPr/>
          </p:nvPicPr>
          <p:blipFill>
            <a:blip r:embed="rId8"/>
            <a:stretch>
              <a:fillRect/>
            </a:stretch>
          </p:blipFill>
          <p:spPr>
            <a:xfrm>
              <a:off x="5030330" y="5303216"/>
              <a:ext cx="6356135" cy="3724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46" name="Group 45">
            <a:extLst>
              <a:ext uri="{FF2B5EF4-FFF2-40B4-BE49-F238E27FC236}">
                <a16:creationId xmlns:a16="http://schemas.microsoft.com/office/drawing/2014/main" id="{A61C2CA8-8B37-42C2-8190-0F816C4EBF89}"/>
              </a:ext>
            </a:extLst>
          </p:cNvPr>
          <p:cNvGrpSpPr/>
          <p:nvPr/>
        </p:nvGrpSpPr>
        <p:grpSpPr>
          <a:xfrm>
            <a:off x="4337547" y="16016051"/>
            <a:ext cx="7329372" cy="3976219"/>
            <a:chOff x="4337547" y="2300042"/>
            <a:chExt cx="7329372" cy="3976219"/>
          </a:xfrm>
        </p:grpSpPr>
        <p:grpSp>
          <p:nvGrpSpPr>
            <p:cNvPr id="47" name="Group 46">
              <a:extLst>
                <a:ext uri="{FF2B5EF4-FFF2-40B4-BE49-F238E27FC236}">
                  <a16:creationId xmlns:a16="http://schemas.microsoft.com/office/drawing/2014/main" id="{2F9F2ED9-0BEF-4C79-84CC-9DE9644120CA}"/>
                </a:ext>
              </a:extLst>
            </p:cNvPr>
            <p:cNvGrpSpPr/>
            <p:nvPr/>
          </p:nvGrpSpPr>
          <p:grpSpPr>
            <a:xfrm>
              <a:off x="4337547" y="2300042"/>
              <a:ext cx="7329372" cy="3976219"/>
              <a:chOff x="4203201" y="2547918"/>
              <a:chExt cx="5776201" cy="3335440"/>
            </a:xfrm>
          </p:grpSpPr>
          <p:sp>
            <p:nvSpPr>
              <p:cNvPr id="50" name="Rectangle: Rounded Corners 49">
                <a:extLst>
                  <a:ext uri="{FF2B5EF4-FFF2-40B4-BE49-F238E27FC236}">
                    <a16:creationId xmlns:a16="http://schemas.microsoft.com/office/drawing/2014/main" id="{69AD99A3-E3B4-4535-BB1C-15E6C514A8CF}"/>
                  </a:ext>
                </a:extLst>
              </p:cNvPr>
              <p:cNvSpPr/>
              <p:nvPr/>
            </p:nvSpPr>
            <p:spPr>
              <a:xfrm rot="5400000">
                <a:off x="5429939" y="1321180"/>
                <a:ext cx="3322725"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1" name="TextBox 50">
                <a:extLst>
                  <a:ext uri="{FF2B5EF4-FFF2-40B4-BE49-F238E27FC236}">
                    <a16:creationId xmlns:a16="http://schemas.microsoft.com/office/drawing/2014/main" id="{66F88E90-1AA9-4B45-95EB-AF5185FE11FF}"/>
                  </a:ext>
                </a:extLst>
              </p:cNvPr>
              <p:cNvSpPr txBox="1"/>
              <p:nvPr/>
            </p:nvSpPr>
            <p:spPr>
              <a:xfrm>
                <a:off x="4433512" y="2785228"/>
                <a:ext cx="5315576" cy="309813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entièrement une collection (documents, index et métadonnées).</a:t>
                </a:r>
              </a:p>
              <a:p>
                <a:r>
                  <a:rPr lang="fr-FR" b="1" dirty="0"/>
                  <a:t>🛠 Syntaxe</a:t>
                </a:r>
              </a:p>
              <a:p>
                <a:endParaRPr lang="fr-FR" b="1" dirty="0"/>
              </a:p>
              <a:p>
                <a:endParaRPr lang="fr-FR" b="1" dirty="0"/>
              </a:p>
              <a:p>
                <a:endParaRPr lang="fr-FR" b="1" dirty="0"/>
              </a:p>
              <a:p>
                <a:r>
                  <a:rPr lang="fr-FR" b="1" dirty="0"/>
                  <a:t>📌 Exemple</a:t>
                </a:r>
              </a:p>
              <a:p>
                <a:pPr lvl="1"/>
                <a:endParaRPr lang="fr-FR" dirty="0">
                  <a:solidFill>
                    <a:schemeClr val="bg1"/>
                  </a:solidFill>
                </a:endParaRPr>
              </a:p>
              <a:p>
                <a:pPr lvl="1"/>
                <a:endParaRPr lang="fr-FR" dirty="0">
                  <a:solidFill>
                    <a:schemeClr val="bg1"/>
                  </a:solidFill>
                </a:endParaRPr>
              </a:p>
              <a:p>
                <a:pPr lvl="1"/>
                <a:endParaRPr lang="fr-FR" dirty="0">
                  <a:solidFill>
                    <a:schemeClr val="bg1"/>
                  </a:solidFill>
                </a:endParaRPr>
              </a:p>
              <a:p>
                <a:r>
                  <a:rPr lang="fr-FR" b="1" dirty="0"/>
                  <a:t>📊 Résultat</a:t>
                </a:r>
              </a:p>
              <a:p>
                <a:pPr lvl="1"/>
                <a:r>
                  <a:rPr lang="fr-FR" dirty="0">
                    <a:solidFill>
                      <a:schemeClr val="bg1"/>
                    </a:solidFill>
                  </a:rPr>
                  <a:t>La collection </a:t>
                </a:r>
                <a:r>
                  <a:rPr lang="fr-FR" dirty="0" err="1">
                    <a:solidFill>
                      <a:schemeClr val="bg1"/>
                    </a:solidFill>
                  </a:rPr>
                  <a:t>users</a:t>
                </a:r>
                <a:r>
                  <a:rPr lang="fr-FR" dirty="0">
                    <a:solidFill>
                      <a:schemeClr val="bg1"/>
                    </a:solidFill>
                  </a:rPr>
                  <a:t> est supprimée de la base de données.</a:t>
                </a:r>
              </a:p>
            </p:txBody>
          </p:sp>
        </p:grpSp>
        <p:pic>
          <p:nvPicPr>
            <p:cNvPr id="48" name="Picture 47">
              <a:extLst>
                <a:ext uri="{FF2B5EF4-FFF2-40B4-BE49-F238E27FC236}">
                  <a16:creationId xmlns:a16="http://schemas.microsoft.com/office/drawing/2014/main" id="{F18AE95B-365D-4BB7-935E-963483E618D7}"/>
                </a:ext>
              </a:extLst>
            </p:cNvPr>
            <p:cNvPicPr>
              <a:picLocks noChangeAspect="1"/>
            </p:cNvPicPr>
            <p:nvPr/>
          </p:nvPicPr>
          <p:blipFill>
            <a:blip r:embed="rId9"/>
            <a:stretch>
              <a:fillRect/>
            </a:stretch>
          </p:blipFill>
          <p:spPr>
            <a:xfrm>
              <a:off x="5204394" y="3758039"/>
              <a:ext cx="3868169" cy="75722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9" name="Picture 48">
              <a:extLst>
                <a:ext uri="{FF2B5EF4-FFF2-40B4-BE49-F238E27FC236}">
                  <a16:creationId xmlns:a16="http://schemas.microsoft.com/office/drawing/2014/main" id="{192DC527-E763-4DF7-8A45-93D15311EC9D}"/>
                </a:ext>
              </a:extLst>
            </p:cNvPr>
            <p:cNvPicPr>
              <a:picLocks noChangeAspect="1"/>
            </p:cNvPicPr>
            <p:nvPr/>
          </p:nvPicPr>
          <p:blipFill>
            <a:blip r:embed="rId10"/>
            <a:stretch>
              <a:fillRect/>
            </a:stretch>
          </p:blipFill>
          <p:spPr>
            <a:xfrm>
              <a:off x="5204394" y="4869920"/>
              <a:ext cx="3392765" cy="7807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23179169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sp>
        <p:nvSpPr>
          <p:cNvPr id="17" name="TextBox 16">
            <a:extLst>
              <a:ext uri="{FF2B5EF4-FFF2-40B4-BE49-F238E27FC236}">
                <a16:creationId xmlns:a16="http://schemas.microsoft.com/office/drawing/2014/main" id="{6E2696BA-D163-4642-A38A-30AB6A93E135}"/>
              </a:ext>
            </a:extLst>
          </p:cNvPr>
          <p:cNvSpPr txBox="1"/>
          <p:nvPr/>
        </p:nvSpPr>
        <p:spPr>
          <a:xfrm>
            <a:off x="-18913" y="4675495"/>
            <a:ext cx="4267063" cy="584775"/>
          </a:xfrm>
          <a:prstGeom prst="rect">
            <a:avLst/>
          </a:prstGeom>
          <a:noFill/>
        </p:spPr>
        <p:txBody>
          <a:bodyPr wrap="square">
            <a:spAutoFit/>
          </a:bodyPr>
          <a:lstStyle/>
          <a:p>
            <a:pPr algn="ctr"/>
            <a:r>
              <a:rPr lang="fr-FR" sz="3200" dirty="0" err="1">
                <a:latin typeface="Bahnschrift" panose="020B0502040204020203" pitchFamily="34" charset="0"/>
                <a:cs typeface="Aharoni" panose="02010803020104030203" pitchFamily="2" charset="-79"/>
              </a:rPr>
              <a:t>findOneAndDelete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4" name="Group 3">
            <a:extLst>
              <a:ext uri="{FF2B5EF4-FFF2-40B4-BE49-F238E27FC236}">
                <a16:creationId xmlns:a16="http://schemas.microsoft.com/office/drawing/2014/main" id="{EC356ED0-0564-4B35-8911-697EE11E1FD1}"/>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9FA25B9E-2ECD-444A-A9E8-19B3E2BF1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grpSp>
        <p:nvGrpSpPr>
          <p:cNvPr id="2" name="Group 1">
            <a:extLst>
              <a:ext uri="{FF2B5EF4-FFF2-40B4-BE49-F238E27FC236}">
                <a16:creationId xmlns:a16="http://schemas.microsoft.com/office/drawing/2014/main" id="{87D8287D-4CE4-44AE-A6E8-117B2AFAAC83}"/>
              </a:ext>
            </a:extLst>
          </p:cNvPr>
          <p:cNvGrpSpPr/>
          <p:nvPr/>
        </p:nvGrpSpPr>
        <p:grpSpPr>
          <a:xfrm>
            <a:off x="4337547" y="2300042"/>
            <a:ext cx="7329372" cy="4253217"/>
            <a:chOff x="4337547" y="2300042"/>
            <a:chExt cx="7329372" cy="4253217"/>
          </a:xfrm>
        </p:grpSpPr>
        <p:grpSp>
          <p:nvGrpSpPr>
            <p:cNvPr id="21" name="Group 20">
              <a:extLst>
                <a:ext uri="{FF2B5EF4-FFF2-40B4-BE49-F238E27FC236}">
                  <a16:creationId xmlns:a16="http://schemas.microsoft.com/office/drawing/2014/main" id="{ED22D09B-BB04-4C4D-B4A7-B9ED0EE97989}"/>
                </a:ext>
              </a:extLst>
            </p:cNvPr>
            <p:cNvGrpSpPr/>
            <p:nvPr/>
          </p:nvGrpSpPr>
          <p:grpSpPr>
            <a:xfrm>
              <a:off x="4337547" y="2300042"/>
              <a:ext cx="7329372" cy="4253217"/>
              <a:chOff x="4203201" y="2547918"/>
              <a:chExt cx="5776201" cy="3567800"/>
            </a:xfrm>
          </p:grpSpPr>
          <p:sp>
            <p:nvSpPr>
              <p:cNvPr id="22" name="Rectangle: Rounded Corners 21">
                <a:extLst>
                  <a:ext uri="{FF2B5EF4-FFF2-40B4-BE49-F238E27FC236}">
                    <a16:creationId xmlns:a16="http://schemas.microsoft.com/office/drawing/2014/main" id="{732BEAD0-85F7-4D0F-9E06-A216D99E9B86}"/>
                  </a:ext>
                </a:extLst>
              </p:cNvPr>
              <p:cNvSpPr/>
              <p:nvPr/>
            </p:nvSpPr>
            <p:spPr>
              <a:xfrm rot="5400000">
                <a:off x="5307402" y="1443717"/>
                <a:ext cx="3567800"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FBCA2B19-C7CB-446F-A211-9CB957A50082}"/>
                  </a:ext>
                </a:extLst>
              </p:cNvPr>
              <p:cNvSpPr txBox="1"/>
              <p:nvPr/>
            </p:nvSpPr>
            <p:spPr>
              <a:xfrm>
                <a:off x="4433512" y="2651303"/>
                <a:ext cx="5315576" cy="333049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un seul document et retourne le document supprimé.</a:t>
                </a:r>
              </a:p>
              <a:p>
                <a:pPr marL="742950" lvl="1" indent="-285750">
                  <a:buFont typeface="Wingdings" panose="05000000000000000000" pitchFamily="2" charset="2"/>
                  <a:buChar char="Ø"/>
                </a:pPr>
                <a:r>
                  <a:rPr lang="fr-FR" dirty="0">
                    <a:solidFill>
                      <a:schemeClr val="bg1"/>
                    </a:solidFill>
                  </a:rPr>
                  <a:t>Si </a:t>
                </a:r>
                <a:r>
                  <a:rPr lang="fr-FR" dirty="0" err="1">
                    <a:solidFill>
                      <a:schemeClr val="bg1"/>
                    </a:solidFill>
                  </a:rPr>
                  <a:t>plusieuras</a:t>
                </a:r>
                <a:r>
                  <a:rPr lang="fr-FR" dirty="0">
                    <a:solidFill>
                      <a:schemeClr val="bg1"/>
                    </a:solidFill>
                  </a:rPr>
                  <a:t> documents correspondent, seul le premier document trouvé est supprimé.</a:t>
                </a:r>
              </a:p>
              <a:p>
                <a:r>
                  <a:rPr lang="fr-FR" b="1" dirty="0"/>
                  <a:t>🛠 Syntaxe</a:t>
                </a:r>
              </a:p>
              <a:p>
                <a:endParaRPr lang="fr-FR" b="1" dirty="0"/>
              </a:p>
              <a:p>
                <a:endParaRPr lang="fr-FR" b="1" dirty="0"/>
              </a:p>
              <a:p>
                <a:endParaRPr lang="fr-FR" b="1" dirty="0"/>
              </a:p>
              <a:p>
                <a:r>
                  <a:rPr lang="fr-FR" b="1" dirty="0"/>
                  <a:t>📌 Exemple</a:t>
                </a:r>
              </a:p>
              <a:p>
                <a:endParaRPr lang="fr-FR" b="1" dirty="0"/>
              </a:p>
              <a:p>
                <a:pPr lvl="1"/>
                <a:endParaRPr lang="fr-FR" dirty="0">
                  <a:solidFill>
                    <a:schemeClr val="bg1"/>
                  </a:solidFill>
                </a:endParaRPr>
              </a:p>
              <a:p>
                <a:r>
                  <a:rPr lang="fr-FR" b="1" dirty="0"/>
                  <a:t>📊 Résultat</a:t>
                </a:r>
              </a:p>
              <a:p>
                <a:pPr lvl="1"/>
                <a:r>
                  <a:rPr lang="fr-FR" dirty="0">
                    <a:solidFill>
                      <a:schemeClr val="bg1"/>
                    </a:solidFill>
                  </a:rPr>
                  <a:t>Le document ou city = ‘’Casablanca’’ supprimé est retourné.</a:t>
                </a:r>
              </a:p>
            </p:txBody>
          </p:sp>
        </p:grpSp>
        <p:pic>
          <p:nvPicPr>
            <p:cNvPr id="5" name="Picture 4">
              <a:extLst>
                <a:ext uri="{FF2B5EF4-FFF2-40B4-BE49-F238E27FC236}">
                  <a16:creationId xmlns:a16="http://schemas.microsoft.com/office/drawing/2014/main" id="{BBDCC7D4-A18F-4468-AF15-17D5212C8D1B}"/>
                </a:ext>
              </a:extLst>
            </p:cNvPr>
            <p:cNvPicPr>
              <a:picLocks noChangeAspect="1"/>
            </p:cNvPicPr>
            <p:nvPr/>
          </p:nvPicPr>
          <p:blipFill>
            <a:blip r:embed="rId5"/>
            <a:stretch>
              <a:fillRect/>
            </a:stretch>
          </p:blipFill>
          <p:spPr>
            <a:xfrm>
              <a:off x="5030331" y="4216703"/>
              <a:ext cx="6113662" cy="5612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411CB29A-2BFA-4AB0-8D3A-787DD41EADE7}"/>
                </a:ext>
              </a:extLst>
            </p:cNvPr>
            <p:cNvPicPr>
              <a:picLocks noChangeAspect="1"/>
            </p:cNvPicPr>
            <p:nvPr/>
          </p:nvPicPr>
          <p:blipFill>
            <a:blip r:embed="rId6"/>
            <a:stretch>
              <a:fillRect/>
            </a:stretch>
          </p:blipFill>
          <p:spPr>
            <a:xfrm>
              <a:off x="5030330" y="5303216"/>
              <a:ext cx="6356135" cy="3724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25" name="TextBox 24">
            <a:extLst>
              <a:ext uri="{FF2B5EF4-FFF2-40B4-BE49-F238E27FC236}">
                <a16:creationId xmlns:a16="http://schemas.microsoft.com/office/drawing/2014/main" id="{847F0123-4E0F-420D-98F7-EC218F936DC9}"/>
              </a:ext>
            </a:extLst>
          </p:cNvPr>
          <p:cNvSpPr txBox="1"/>
          <p:nvPr/>
        </p:nvSpPr>
        <p:spPr>
          <a:xfrm>
            <a:off x="-11080210" y="4675495"/>
            <a:ext cx="4267063" cy="584775"/>
          </a:xfrm>
          <a:prstGeom prst="rect">
            <a:avLst/>
          </a:prstGeom>
          <a:noFill/>
        </p:spPr>
        <p:txBody>
          <a:bodyPr wrap="square">
            <a:spAutoFit/>
          </a:bodyPr>
          <a:lstStyle/>
          <a:p>
            <a:pPr algn="ctr"/>
            <a:r>
              <a:rPr lang="fr-FR" sz="3200" dirty="0" err="1">
                <a:latin typeface="Bahnschrift" panose="020B0502040204020203" pitchFamily="34" charset="0"/>
                <a:cs typeface="Aharoni" panose="02010803020104030203" pitchFamily="2" charset="-79"/>
              </a:rPr>
              <a:t>dropDatabase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28" name="Group 27">
            <a:extLst>
              <a:ext uri="{FF2B5EF4-FFF2-40B4-BE49-F238E27FC236}">
                <a16:creationId xmlns:a16="http://schemas.microsoft.com/office/drawing/2014/main" id="{53569B31-5883-432A-90EC-01BE402DE560}"/>
              </a:ext>
            </a:extLst>
          </p:cNvPr>
          <p:cNvGrpSpPr/>
          <p:nvPr/>
        </p:nvGrpSpPr>
        <p:grpSpPr>
          <a:xfrm>
            <a:off x="4337547" y="13685804"/>
            <a:ext cx="7329372" cy="3961061"/>
            <a:chOff x="4337547" y="2300042"/>
            <a:chExt cx="7329372" cy="3961061"/>
          </a:xfrm>
        </p:grpSpPr>
        <p:grpSp>
          <p:nvGrpSpPr>
            <p:cNvPr id="29" name="Group 28">
              <a:extLst>
                <a:ext uri="{FF2B5EF4-FFF2-40B4-BE49-F238E27FC236}">
                  <a16:creationId xmlns:a16="http://schemas.microsoft.com/office/drawing/2014/main" id="{4F05CBB3-62C8-4675-9A4D-F1D3C4B5FBC2}"/>
                </a:ext>
              </a:extLst>
            </p:cNvPr>
            <p:cNvGrpSpPr/>
            <p:nvPr/>
          </p:nvGrpSpPr>
          <p:grpSpPr>
            <a:xfrm>
              <a:off x="4337547" y="2300042"/>
              <a:ext cx="7329372" cy="3961061"/>
              <a:chOff x="4203201" y="2547918"/>
              <a:chExt cx="5776201" cy="3322725"/>
            </a:xfrm>
          </p:grpSpPr>
          <p:sp>
            <p:nvSpPr>
              <p:cNvPr id="32" name="Rectangle: Rounded Corners 31">
                <a:extLst>
                  <a:ext uri="{FF2B5EF4-FFF2-40B4-BE49-F238E27FC236}">
                    <a16:creationId xmlns:a16="http://schemas.microsoft.com/office/drawing/2014/main" id="{6D202A2A-1988-479C-A72A-EB4740E3616E}"/>
                  </a:ext>
                </a:extLst>
              </p:cNvPr>
              <p:cNvSpPr/>
              <p:nvPr/>
            </p:nvSpPr>
            <p:spPr>
              <a:xfrm rot="5400000">
                <a:off x="5429939" y="1321180"/>
                <a:ext cx="3322725"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TextBox 32">
                <a:extLst>
                  <a:ext uri="{FF2B5EF4-FFF2-40B4-BE49-F238E27FC236}">
                    <a16:creationId xmlns:a16="http://schemas.microsoft.com/office/drawing/2014/main" id="{0AEB52CF-7995-433B-B977-CCB794FBA4BA}"/>
                  </a:ext>
                </a:extLst>
              </p:cNvPr>
              <p:cNvSpPr txBox="1"/>
              <p:nvPr/>
            </p:nvSpPr>
            <p:spPr>
              <a:xfrm>
                <a:off x="4433512" y="2785228"/>
                <a:ext cx="5315576" cy="2401051"/>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toutes les collections et documents d’une base de données.</a:t>
                </a:r>
              </a:p>
              <a:p>
                <a:r>
                  <a:rPr lang="fr-FR" b="1" dirty="0"/>
                  <a:t>🛠 Syntaxe</a:t>
                </a:r>
              </a:p>
              <a:p>
                <a:endParaRPr lang="fr-FR" b="1" dirty="0"/>
              </a:p>
              <a:p>
                <a:endParaRPr lang="fr-FR" b="1" dirty="0"/>
              </a:p>
              <a:p>
                <a:pPr lvl="1"/>
                <a:endParaRPr lang="fr-FR" b="1" dirty="0"/>
              </a:p>
              <a:p>
                <a:pPr lvl="1"/>
                <a:endParaRPr lang="fr-FR" dirty="0">
                  <a:solidFill>
                    <a:schemeClr val="bg1"/>
                  </a:solidFill>
                </a:endParaRPr>
              </a:p>
              <a:p>
                <a:r>
                  <a:rPr lang="fr-FR" b="1" dirty="0"/>
                  <a:t>📊 Résultat</a:t>
                </a:r>
              </a:p>
              <a:p>
                <a:pPr lvl="1"/>
                <a:r>
                  <a:rPr lang="fr-FR" dirty="0">
                    <a:solidFill>
                      <a:schemeClr val="bg1"/>
                    </a:solidFill>
                  </a:rPr>
                  <a:t>La base de données </a:t>
                </a:r>
                <a:r>
                  <a:rPr lang="fr-FR" dirty="0" err="1">
                    <a:solidFill>
                      <a:schemeClr val="bg1"/>
                    </a:solidFill>
                  </a:rPr>
                  <a:t>myDatabase</a:t>
                </a:r>
                <a:r>
                  <a:rPr lang="fr-FR" dirty="0">
                    <a:solidFill>
                      <a:schemeClr val="bg1"/>
                    </a:solidFill>
                  </a:rPr>
                  <a:t> est supprimée.</a:t>
                </a:r>
              </a:p>
            </p:txBody>
          </p:sp>
        </p:grpSp>
        <p:pic>
          <p:nvPicPr>
            <p:cNvPr id="30" name="Picture 29">
              <a:extLst>
                <a:ext uri="{FF2B5EF4-FFF2-40B4-BE49-F238E27FC236}">
                  <a16:creationId xmlns:a16="http://schemas.microsoft.com/office/drawing/2014/main" id="{1A1E65BD-E213-4657-961E-EEE71E21C0B1}"/>
                </a:ext>
              </a:extLst>
            </p:cNvPr>
            <p:cNvPicPr>
              <a:picLocks noChangeAspect="1"/>
            </p:cNvPicPr>
            <p:nvPr/>
          </p:nvPicPr>
          <p:blipFill>
            <a:blip r:embed="rId7"/>
            <a:stretch>
              <a:fillRect/>
            </a:stretch>
          </p:blipFill>
          <p:spPr>
            <a:xfrm>
              <a:off x="5204394" y="3796921"/>
              <a:ext cx="3150556" cy="968945"/>
            </a:xfrm>
            <a:prstGeom prst="roundRect">
              <a:avLst>
                <a:gd name="adj" fmla="val 8594"/>
              </a:avLst>
            </a:prstGeom>
            <a:solidFill>
              <a:srgbClr val="FFFFFF">
                <a:shade val="85000"/>
              </a:srgbClr>
            </a:solidFill>
            <a:ln>
              <a:noFill/>
            </a:ln>
            <a:effectLst/>
          </p:spPr>
        </p:pic>
        <p:pic>
          <p:nvPicPr>
            <p:cNvPr id="31" name="Picture 30">
              <a:extLst>
                <a:ext uri="{FF2B5EF4-FFF2-40B4-BE49-F238E27FC236}">
                  <a16:creationId xmlns:a16="http://schemas.microsoft.com/office/drawing/2014/main" id="{F53F95A1-56A5-4808-9284-CC19063629B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326797" y="3524688"/>
              <a:ext cx="1553196" cy="1553196"/>
            </a:xfrm>
            <a:prstGeom prst="rect">
              <a:avLst/>
            </a:prstGeom>
          </p:spPr>
        </p:pic>
      </p:grpSp>
      <p:sp>
        <p:nvSpPr>
          <p:cNvPr id="34" name="TextBox 33">
            <a:extLst>
              <a:ext uri="{FF2B5EF4-FFF2-40B4-BE49-F238E27FC236}">
                <a16:creationId xmlns:a16="http://schemas.microsoft.com/office/drawing/2014/main" id="{ECB7CCFC-66A7-42AA-994D-4A31E16FEEF8}"/>
              </a:ext>
            </a:extLst>
          </p:cNvPr>
          <p:cNvSpPr txBox="1"/>
          <p:nvPr/>
        </p:nvSpPr>
        <p:spPr>
          <a:xfrm>
            <a:off x="-18913" y="6799262"/>
            <a:ext cx="42670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$pull</a:t>
            </a:r>
            <a:endParaRPr lang="fr-MA" sz="3200" dirty="0">
              <a:latin typeface="Bahnschrift" panose="020B0502040204020203" pitchFamily="34" charset="0"/>
              <a:cs typeface="Aharoni" panose="02010803020104030203" pitchFamily="2" charset="-79"/>
            </a:endParaRPr>
          </a:p>
        </p:txBody>
      </p:sp>
      <p:grpSp>
        <p:nvGrpSpPr>
          <p:cNvPr id="35" name="Group 34">
            <a:extLst>
              <a:ext uri="{FF2B5EF4-FFF2-40B4-BE49-F238E27FC236}">
                <a16:creationId xmlns:a16="http://schemas.microsoft.com/office/drawing/2014/main" id="{103C3D68-E4E9-4585-88FA-F9F17C94A112}"/>
              </a:ext>
            </a:extLst>
          </p:cNvPr>
          <p:cNvGrpSpPr/>
          <p:nvPr/>
        </p:nvGrpSpPr>
        <p:grpSpPr>
          <a:xfrm>
            <a:off x="14229418" y="1690441"/>
            <a:ext cx="7329372" cy="4338887"/>
            <a:chOff x="4318496" y="1690441"/>
            <a:chExt cx="7329372" cy="4338887"/>
          </a:xfrm>
        </p:grpSpPr>
        <p:grpSp>
          <p:nvGrpSpPr>
            <p:cNvPr id="36" name="Group 35">
              <a:extLst>
                <a:ext uri="{FF2B5EF4-FFF2-40B4-BE49-F238E27FC236}">
                  <a16:creationId xmlns:a16="http://schemas.microsoft.com/office/drawing/2014/main" id="{ED82BA21-A1BD-4915-BAC2-ACFA2476D8A0}"/>
                </a:ext>
              </a:extLst>
            </p:cNvPr>
            <p:cNvGrpSpPr/>
            <p:nvPr/>
          </p:nvGrpSpPr>
          <p:grpSpPr>
            <a:xfrm>
              <a:off x="4318496" y="1690441"/>
              <a:ext cx="7329372" cy="4338887"/>
              <a:chOff x="4203200" y="2547917"/>
              <a:chExt cx="5776201" cy="3639663"/>
            </a:xfrm>
          </p:grpSpPr>
          <p:sp>
            <p:nvSpPr>
              <p:cNvPr id="39" name="Rectangle: Rounded Corners 38">
                <a:extLst>
                  <a:ext uri="{FF2B5EF4-FFF2-40B4-BE49-F238E27FC236}">
                    <a16:creationId xmlns:a16="http://schemas.microsoft.com/office/drawing/2014/main" id="{FC7F721E-D31A-4F13-845F-3A11BD45B1A0}"/>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TextBox 39">
                <a:extLst>
                  <a:ext uri="{FF2B5EF4-FFF2-40B4-BE49-F238E27FC236}">
                    <a16:creationId xmlns:a16="http://schemas.microsoft.com/office/drawing/2014/main" id="{3D2E71E1-E7AE-4F85-951B-F03C20FD24B7}"/>
                  </a:ext>
                </a:extLst>
              </p:cNvPr>
              <p:cNvSpPr txBox="1"/>
              <p:nvPr/>
            </p:nvSpPr>
            <p:spPr>
              <a:xfrm>
                <a:off x="4433512" y="2785228"/>
                <a:ext cx="5315576" cy="263341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une </a:t>
                </a:r>
                <a:r>
                  <a:rPr lang="fr-FR" b="1" dirty="0">
                    <a:solidFill>
                      <a:schemeClr val="bg1"/>
                    </a:solidFill>
                  </a:rPr>
                  <a:t>valeur spécifique</a:t>
                </a:r>
                <a:r>
                  <a:rPr lang="fr-FR" dirty="0">
                    <a:solidFill>
                      <a:schemeClr val="bg1"/>
                    </a:solidFill>
                  </a:rPr>
                  <a:t> d’un </a:t>
                </a:r>
                <a:r>
                  <a:rPr lang="fr-FR" b="1" dirty="0">
                    <a:solidFill>
                      <a:schemeClr val="bg1"/>
                    </a:solidFill>
                  </a:rPr>
                  <a:t>tableau</a:t>
                </a:r>
                <a:r>
                  <a:rPr lang="fr-FR" dirty="0">
                    <a:solidFill>
                      <a:schemeClr val="bg1"/>
                    </a:solidFill>
                  </a:rPr>
                  <a:t> dans un document.</a:t>
                </a:r>
              </a:p>
              <a:p>
                <a:r>
                  <a:rPr lang="fr-FR" b="1" dirty="0"/>
                  <a:t>🛠 Syntaxe</a:t>
                </a:r>
              </a:p>
              <a:p>
                <a:endParaRPr lang="fr-FR" b="1" dirty="0"/>
              </a:p>
              <a:p>
                <a:endParaRPr lang="fr-FR" b="1" dirty="0"/>
              </a:p>
              <a:p>
                <a:endParaRPr lang="fr-FR" b="1" dirty="0"/>
              </a:p>
              <a:p>
                <a:endParaRPr lang="fr-FR" b="1" dirty="0"/>
              </a:p>
              <a:p>
                <a:endParaRPr lang="fr-FR" b="1" dirty="0"/>
              </a:p>
              <a:p>
                <a:r>
                  <a:rPr lang="fr-FR" b="1" dirty="0"/>
                  <a:t>📌 Exemple</a:t>
                </a:r>
              </a:p>
              <a:p>
                <a:pPr lvl="1"/>
                <a:r>
                  <a:rPr lang="fr-MA" dirty="0">
                    <a:solidFill>
                      <a:schemeClr val="bg1"/>
                    </a:solidFill>
                  </a:rPr>
                  <a:t>Avant la suppression :</a:t>
                </a:r>
                <a:endParaRPr lang="fr-FR" dirty="0">
                  <a:solidFill>
                    <a:schemeClr val="bg1"/>
                  </a:solidFill>
                </a:endParaRPr>
              </a:p>
            </p:txBody>
          </p:sp>
        </p:grpSp>
        <p:pic>
          <p:nvPicPr>
            <p:cNvPr id="37" name="Picture 36">
              <a:extLst>
                <a:ext uri="{FF2B5EF4-FFF2-40B4-BE49-F238E27FC236}">
                  <a16:creationId xmlns:a16="http://schemas.microsoft.com/office/drawing/2014/main" id="{5C2862F8-F798-48B5-B320-36A063837602}"/>
                </a:ext>
              </a:extLst>
            </p:cNvPr>
            <p:cNvPicPr>
              <a:picLocks noChangeAspect="1"/>
            </p:cNvPicPr>
            <p:nvPr/>
          </p:nvPicPr>
          <p:blipFill>
            <a:blip r:embed="rId9"/>
            <a:stretch>
              <a:fillRect/>
            </a:stretch>
          </p:blipFill>
          <p:spPr>
            <a:xfrm>
              <a:off x="5090473" y="3133333"/>
              <a:ext cx="5397500" cy="1335724"/>
            </a:xfrm>
            <a:prstGeom prst="roundRect">
              <a:avLst>
                <a:gd name="adj" fmla="val 8594"/>
              </a:avLst>
            </a:prstGeom>
            <a:solidFill>
              <a:srgbClr val="FFFFFF">
                <a:shade val="85000"/>
              </a:srgbClr>
            </a:solidFill>
            <a:ln>
              <a:noFill/>
            </a:ln>
            <a:effectLst/>
          </p:spPr>
        </p:pic>
        <p:pic>
          <p:nvPicPr>
            <p:cNvPr id="38" name="Picture 37">
              <a:extLst>
                <a:ext uri="{FF2B5EF4-FFF2-40B4-BE49-F238E27FC236}">
                  <a16:creationId xmlns:a16="http://schemas.microsoft.com/office/drawing/2014/main" id="{FDDDBFA2-608E-47E3-9CC8-802D04802068}"/>
                </a:ext>
              </a:extLst>
            </p:cNvPr>
            <p:cNvPicPr>
              <a:picLocks noChangeAspect="1"/>
            </p:cNvPicPr>
            <p:nvPr/>
          </p:nvPicPr>
          <p:blipFill>
            <a:blip r:embed="rId10"/>
            <a:stretch>
              <a:fillRect/>
            </a:stretch>
          </p:blipFill>
          <p:spPr>
            <a:xfrm>
              <a:off x="5090473" y="5187415"/>
              <a:ext cx="6220592" cy="44201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1303386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sp>
        <p:nvSpPr>
          <p:cNvPr id="17" name="TextBox 16">
            <a:extLst>
              <a:ext uri="{FF2B5EF4-FFF2-40B4-BE49-F238E27FC236}">
                <a16:creationId xmlns:a16="http://schemas.microsoft.com/office/drawing/2014/main" id="{6E2696BA-D163-4642-A38A-30AB6A93E135}"/>
              </a:ext>
            </a:extLst>
          </p:cNvPr>
          <p:cNvSpPr txBox="1"/>
          <p:nvPr/>
        </p:nvSpPr>
        <p:spPr>
          <a:xfrm>
            <a:off x="-18913" y="4675495"/>
            <a:ext cx="42670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$pull</a:t>
            </a:r>
            <a:endParaRPr lang="fr-MA" sz="3200" dirty="0">
              <a:latin typeface="Bahnschrift" panose="020B0502040204020203" pitchFamily="34" charset="0"/>
              <a:cs typeface="Aharoni" panose="02010803020104030203" pitchFamily="2" charset="-79"/>
            </a:endParaRPr>
          </a:p>
        </p:txBody>
      </p:sp>
      <p:grpSp>
        <p:nvGrpSpPr>
          <p:cNvPr id="4" name="Group 3">
            <a:extLst>
              <a:ext uri="{FF2B5EF4-FFF2-40B4-BE49-F238E27FC236}">
                <a16:creationId xmlns:a16="http://schemas.microsoft.com/office/drawing/2014/main" id="{C28B26EA-C400-4835-8E93-86016A860F60}"/>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9FA25B9E-2ECD-444A-A9E8-19B3E2BF1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grpSp>
        <p:nvGrpSpPr>
          <p:cNvPr id="2" name="Group 1">
            <a:extLst>
              <a:ext uri="{FF2B5EF4-FFF2-40B4-BE49-F238E27FC236}">
                <a16:creationId xmlns:a16="http://schemas.microsoft.com/office/drawing/2014/main" id="{366A964D-026B-4274-8C8F-E553989B5232}"/>
              </a:ext>
            </a:extLst>
          </p:cNvPr>
          <p:cNvGrpSpPr/>
          <p:nvPr/>
        </p:nvGrpSpPr>
        <p:grpSpPr>
          <a:xfrm>
            <a:off x="4318496" y="1690441"/>
            <a:ext cx="7329372" cy="4338887"/>
            <a:chOff x="4318496" y="1690441"/>
            <a:chExt cx="7329372" cy="4338887"/>
          </a:xfrm>
        </p:grpSpPr>
        <p:grpSp>
          <p:nvGrpSpPr>
            <p:cNvPr id="32" name="Group 31">
              <a:extLst>
                <a:ext uri="{FF2B5EF4-FFF2-40B4-BE49-F238E27FC236}">
                  <a16:creationId xmlns:a16="http://schemas.microsoft.com/office/drawing/2014/main" id="{C45CF67A-5424-4934-9080-6546E7F6C811}"/>
                </a:ext>
              </a:extLst>
            </p:cNvPr>
            <p:cNvGrpSpPr/>
            <p:nvPr/>
          </p:nvGrpSpPr>
          <p:grpSpPr>
            <a:xfrm>
              <a:off x="4318496" y="1690441"/>
              <a:ext cx="7329372" cy="4338887"/>
              <a:chOff x="4203200" y="2547917"/>
              <a:chExt cx="5776201" cy="3639663"/>
            </a:xfrm>
          </p:grpSpPr>
          <p:sp>
            <p:nvSpPr>
              <p:cNvPr id="33" name="Rectangle: Rounded Corners 32">
                <a:extLst>
                  <a:ext uri="{FF2B5EF4-FFF2-40B4-BE49-F238E27FC236}">
                    <a16:creationId xmlns:a16="http://schemas.microsoft.com/office/drawing/2014/main" id="{A12667B0-8C22-422A-9F40-965B2B4C469A}"/>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4" name="TextBox 33">
                <a:extLst>
                  <a:ext uri="{FF2B5EF4-FFF2-40B4-BE49-F238E27FC236}">
                    <a16:creationId xmlns:a16="http://schemas.microsoft.com/office/drawing/2014/main" id="{1A2606C5-B742-46EC-855C-47619E1116EA}"/>
                  </a:ext>
                </a:extLst>
              </p:cNvPr>
              <p:cNvSpPr txBox="1"/>
              <p:nvPr/>
            </p:nvSpPr>
            <p:spPr>
              <a:xfrm>
                <a:off x="4433512" y="2785228"/>
                <a:ext cx="5315576" cy="263341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une </a:t>
                </a:r>
                <a:r>
                  <a:rPr lang="fr-FR" b="1" dirty="0">
                    <a:solidFill>
                      <a:schemeClr val="bg1"/>
                    </a:solidFill>
                  </a:rPr>
                  <a:t>valeur spécifique</a:t>
                </a:r>
                <a:r>
                  <a:rPr lang="fr-FR" dirty="0">
                    <a:solidFill>
                      <a:schemeClr val="bg1"/>
                    </a:solidFill>
                  </a:rPr>
                  <a:t> d’un </a:t>
                </a:r>
                <a:r>
                  <a:rPr lang="fr-FR" b="1" dirty="0">
                    <a:solidFill>
                      <a:schemeClr val="bg1"/>
                    </a:solidFill>
                  </a:rPr>
                  <a:t>tableau</a:t>
                </a:r>
                <a:r>
                  <a:rPr lang="fr-FR" dirty="0">
                    <a:solidFill>
                      <a:schemeClr val="bg1"/>
                    </a:solidFill>
                  </a:rPr>
                  <a:t> dans un document.</a:t>
                </a:r>
              </a:p>
              <a:p>
                <a:r>
                  <a:rPr lang="fr-FR" b="1" dirty="0"/>
                  <a:t>🛠 Syntaxe</a:t>
                </a:r>
              </a:p>
              <a:p>
                <a:endParaRPr lang="fr-FR" b="1" dirty="0"/>
              </a:p>
              <a:p>
                <a:endParaRPr lang="fr-FR" b="1" dirty="0"/>
              </a:p>
              <a:p>
                <a:endParaRPr lang="fr-FR" b="1" dirty="0"/>
              </a:p>
              <a:p>
                <a:endParaRPr lang="fr-FR" b="1" dirty="0"/>
              </a:p>
              <a:p>
                <a:endParaRPr lang="fr-FR" b="1" dirty="0"/>
              </a:p>
              <a:p>
                <a:r>
                  <a:rPr lang="fr-FR" b="1" dirty="0"/>
                  <a:t>📌 Exemple</a:t>
                </a:r>
              </a:p>
              <a:p>
                <a:pPr lvl="1"/>
                <a:r>
                  <a:rPr lang="fr-MA" dirty="0">
                    <a:solidFill>
                      <a:schemeClr val="bg1"/>
                    </a:solidFill>
                  </a:rPr>
                  <a:t>Avant la suppression :</a:t>
                </a:r>
                <a:endParaRPr lang="fr-FR" dirty="0">
                  <a:solidFill>
                    <a:schemeClr val="bg1"/>
                  </a:solidFill>
                </a:endParaRPr>
              </a:p>
            </p:txBody>
          </p:sp>
        </p:grpSp>
        <p:pic>
          <p:nvPicPr>
            <p:cNvPr id="10" name="Picture 9">
              <a:extLst>
                <a:ext uri="{FF2B5EF4-FFF2-40B4-BE49-F238E27FC236}">
                  <a16:creationId xmlns:a16="http://schemas.microsoft.com/office/drawing/2014/main" id="{F53F5A65-C624-4A64-9AEB-8A4EFBEF292D}"/>
                </a:ext>
              </a:extLst>
            </p:cNvPr>
            <p:cNvPicPr>
              <a:picLocks noChangeAspect="1"/>
            </p:cNvPicPr>
            <p:nvPr/>
          </p:nvPicPr>
          <p:blipFill>
            <a:blip r:embed="rId5"/>
            <a:stretch>
              <a:fillRect/>
            </a:stretch>
          </p:blipFill>
          <p:spPr>
            <a:xfrm>
              <a:off x="5090473" y="3133333"/>
              <a:ext cx="5397500" cy="1335724"/>
            </a:xfrm>
            <a:prstGeom prst="roundRect">
              <a:avLst>
                <a:gd name="adj" fmla="val 8594"/>
              </a:avLst>
            </a:prstGeom>
            <a:solidFill>
              <a:srgbClr val="FFFFFF">
                <a:shade val="85000"/>
              </a:srgbClr>
            </a:solidFill>
            <a:ln>
              <a:noFill/>
            </a:ln>
            <a:effectLst/>
          </p:spPr>
        </p:pic>
        <p:pic>
          <p:nvPicPr>
            <p:cNvPr id="12" name="Picture 11">
              <a:extLst>
                <a:ext uri="{FF2B5EF4-FFF2-40B4-BE49-F238E27FC236}">
                  <a16:creationId xmlns:a16="http://schemas.microsoft.com/office/drawing/2014/main" id="{72768DEA-7F3F-4FD2-B18B-0B38F63FAC72}"/>
                </a:ext>
              </a:extLst>
            </p:cNvPr>
            <p:cNvPicPr>
              <a:picLocks noChangeAspect="1"/>
            </p:cNvPicPr>
            <p:nvPr/>
          </p:nvPicPr>
          <p:blipFill>
            <a:blip r:embed="rId6"/>
            <a:stretch>
              <a:fillRect/>
            </a:stretch>
          </p:blipFill>
          <p:spPr>
            <a:xfrm>
              <a:off x="5090473" y="5187415"/>
              <a:ext cx="6220592" cy="44201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21" name="TextBox 20">
            <a:extLst>
              <a:ext uri="{FF2B5EF4-FFF2-40B4-BE49-F238E27FC236}">
                <a16:creationId xmlns:a16="http://schemas.microsoft.com/office/drawing/2014/main" id="{F20C6C37-F82D-44E7-8AFC-E7BDE98A9053}"/>
              </a:ext>
            </a:extLst>
          </p:cNvPr>
          <p:cNvSpPr txBox="1"/>
          <p:nvPr/>
        </p:nvSpPr>
        <p:spPr>
          <a:xfrm>
            <a:off x="-11670146" y="4675495"/>
            <a:ext cx="4267063" cy="584775"/>
          </a:xfrm>
          <a:prstGeom prst="rect">
            <a:avLst/>
          </a:prstGeom>
          <a:noFill/>
        </p:spPr>
        <p:txBody>
          <a:bodyPr wrap="square">
            <a:spAutoFit/>
          </a:bodyPr>
          <a:lstStyle/>
          <a:p>
            <a:pPr algn="ctr"/>
            <a:r>
              <a:rPr lang="fr-FR" sz="3200" dirty="0" err="1">
                <a:latin typeface="Bahnschrift" panose="020B0502040204020203" pitchFamily="34" charset="0"/>
                <a:cs typeface="Aharoni" panose="02010803020104030203" pitchFamily="2" charset="-79"/>
              </a:rPr>
              <a:t>findOneAndDelete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22" name="Group 21">
            <a:extLst>
              <a:ext uri="{FF2B5EF4-FFF2-40B4-BE49-F238E27FC236}">
                <a16:creationId xmlns:a16="http://schemas.microsoft.com/office/drawing/2014/main" id="{E3290076-6FAF-4773-8D3E-C8CED1735C80}"/>
              </a:ext>
            </a:extLst>
          </p:cNvPr>
          <p:cNvGrpSpPr/>
          <p:nvPr/>
        </p:nvGrpSpPr>
        <p:grpSpPr>
          <a:xfrm>
            <a:off x="4337547" y="14393724"/>
            <a:ext cx="7329372" cy="4253217"/>
            <a:chOff x="4337547" y="2300042"/>
            <a:chExt cx="7329372" cy="4253217"/>
          </a:xfrm>
        </p:grpSpPr>
        <p:grpSp>
          <p:nvGrpSpPr>
            <p:cNvPr id="23" name="Group 22">
              <a:extLst>
                <a:ext uri="{FF2B5EF4-FFF2-40B4-BE49-F238E27FC236}">
                  <a16:creationId xmlns:a16="http://schemas.microsoft.com/office/drawing/2014/main" id="{C4523A49-9A39-433E-8A1B-19F0BA6AE77E}"/>
                </a:ext>
              </a:extLst>
            </p:cNvPr>
            <p:cNvGrpSpPr/>
            <p:nvPr/>
          </p:nvGrpSpPr>
          <p:grpSpPr>
            <a:xfrm>
              <a:off x="4337547" y="2300042"/>
              <a:ext cx="7329372" cy="4253217"/>
              <a:chOff x="4203201" y="2547918"/>
              <a:chExt cx="5776201" cy="3567800"/>
            </a:xfrm>
          </p:grpSpPr>
          <p:sp>
            <p:nvSpPr>
              <p:cNvPr id="29" name="Rectangle: Rounded Corners 28">
                <a:extLst>
                  <a:ext uri="{FF2B5EF4-FFF2-40B4-BE49-F238E27FC236}">
                    <a16:creationId xmlns:a16="http://schemas.microsoft.com/office/drawing/2014/main" id="{E5B90FB9-8B15-4FD1-B8B9-A38340CDBA1F}"/>
                  </a:ext>
                </a:extLst>
              </p:cNvPr>
              <p:cNvSpPr/>
              <p:nvPr/>
            </p:nvSpPr>
            <p:spPr>
              <a:xfrm rot="5400000">
                <a:off x="5307402" y="1443717"/>
                <a:ext cx="3567800"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0" name="TextBox 29">
                <a:extLst>
                  <a:ext uri="{FF2B5EF4-FFF2-40B4-BE49-F238E27FC236}">
                    <a16:creationId xmlns:a16="http://schemas.microsoft.com/office/drawing/2014/main" id="{E237D8BC-10F8-4C08-A10A-DC3140F33966}"/>
                  </a:ext>
                </a:extLst>
              </p:cNvPr>
              <p:cNvSpPr txBox="1"/>
              <p:nvPr/>
            </p:nvSpPr>
            <p:spPr>
              <a:xfrm>
                <a:off x="4433512" y="2651303"/>
                <a:ext cx="5315576" cy="333049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un seul document et retourne le document supprimé.</a:t>
                </a:r>
              </a:p>
              <a:p>
                <a:pPr marL="742950" lvl="1" indent="-285750">
                  <a:buFont typeface="Wingdings" panose="05000000000000000000" pitchFamily="2" charset="2"/>
                  <a:buChar char="Ø"/>
                </a:pPr>
                <a:r>
                  <a:rPr lang="fr-FR" dirty="0">
                    <a:solidFill>
                      <a:schemeClr val="bg1"/>
                    </a:solidFill>
                  </a:rPr>
                  <a:t>Si </a:t>
                </a:r>
                <a:r>
                  <a:rPr lang="fr-FR" dirty="0" err="1">
                    <a:solidFill>
                      <a:schemeClr val="bg1"/>
                    </a:solidFill>
                  </a:rPr>
                  <a:t>plusieuras</a:t>
                </a:r>
                <a:r>
                  <a:rPr lang="fr-FR" dirty="0">
                    <a:solidFill>
                      <a:schemeClr val="bg1"/>
                    </a:solidFill>
                  </a:rPr>
                  <a:t> documents correspondent, seul le premier document trouvé est supprimé.</a:t>
                </a:r>
              </a:p>
              <a:p>
                <a:r>
                  <a:rPr lang="fr-FR" b="1" dirty="0"/>
                  <a:t>🛠 Syntaxe</a:t>
                </a:r>
              </a:p>
              <a:p>
                <a:endParaRPr lang="fr-FR" b="1" dirty="0"/>
              </a:p>
              <a:p>
                <a:endParaRPr lang="fr-FR" b="1" dirty="0"/>
              </a:p>
              <a:p>
                <a:endParaRPr lang="fr-FR" b="1" dirty="0"/>
              </a:p>
              <a:p>
                <a:r>
                  <a:rPr lang="fr-FR" b="1" dirty="0"/>
                  <a:t>📌 Exemple</a:t>
                </a:r>
              </a:p>
              <a:p>
                <a:endParaRPr lang="fr-FR" b="1" dirty="0"/>
              </a:p>
              <a:p>
                <a:pPr lvl="1"/>
                <a:endParaRPr lang="fr-FR" dirty="0">
                  <a:solidFill>
                    <a:schemeClr val="bg1"/>
                  </a:solidFill>
                </a:endParaRPr>
              </a:p>
              <a:p>
                <a:r>
                  <a:rPr lang="fr-FR" b="1" dirty="0"/>
                  <a:t>📊 Résultat</a:t>
                </a:r>
              </a:p>
              <a:p>
                <a:pPr lvl="1"/>
                <a:r>
                  <a:rPr lang="fr-FR" dirty="0">
                    <a:solidFill>
                      <a:schemeClr val="bg1"/>
                    </a:solidFill>
                  </a:rPr>
                  <a:t>Le document ou city = ‘’Casablanca’’ supprimé est retourné.</a:t>
                </a:r>
              </a:p>
            </p:txBody>
          </p:sp>
        </p:grpSp>
        <p:pic>
          <p:nvPicPr>
            <p:cNvPr id="25" name="Picture 24">
              <a:extLst>
                <a:ext uri="{FF2B5EF4-FFF2-40B4-BE49-F238E27FC236}">
                  <a16:creationId xmlns:a16="http://schemas.microsoft.com/office/drawing/2014/main" id="{43D967A2-2741-45EF-9B35-340BB5695DD5}"/>
                </a:ext>
              </a:extLst>
            </p:cNvPr>
            <p:cNvPicPr>
              <a:picLocks noChangeAspect="1"/>
            </p:cNvPicPr>
            <p:nvPr/>
          </p:nvPicPr>
          <p:blipFill>
            <a:blip r:embed="rId7"/>
            <a:stretch>
              <a:fillRect/>
            </a:stretch>
          </p:blipFill>
          <p:spPr>
            <a:xfrm>
              <a:off x="5030331" y="4216703"/>
              <a:ext cx="6113662" cy="5612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8" name="Picture 27">
              <a:extLst>
                <a:ext uri="{FF2B5EF4-FFF2-40B4-BE49-F238E27FC236}">
                  <a16:creationId xmlns:a16="http://schemas.microsoft.com/office/drawing/2014/main" id="{F9D6DC19-555D-4873-9D47-C67D3FCD2741}"/>
                </a:ext>
              </a:extLst>
            </p:cNvPr>
            <p:cNvPicPr>
              <a:picLocks noChangeAspect="1"/>
            </p:cNvPicPr>
            <p:nvPr/>
          </p:nvPicPr>
          <p:blipFill>
            <a:blip r:embed="rId8"/>
            <a:stretch>
              <a:fillRect/>
            </a:stretch>
          </p:blipFill>
          <p:spPr>
            <a:xfrm>
              <a:off x="5030330" y="5303216"/>
              <a:ext cx="6356135" cy="3724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31" name="Group 30">
            <a:extLst>
              <a:ext uri="{FF2B5EF4-FFF2-40B4-BE49-F238E27FC236}">
                <a16:creationId xmlns:a16="http://schemas.microsoft.com/office/drawing/2014/main" id="{10B92A92-BB0E-4147-8300-3AD0CD2C6AC2}"/>
              </a:ext>
            </a:extLst>
          </p:cNvPr>
          <p:cNvGrpSpPr/>
          <p:nvPr/>
        </p:nvGrpSpPr>
        <p:grpSpPr>
          <a:xfrm>
            <a:off x="13889441" y="2113293"/>
            <a:ext cx="7329372" cy="3146975"/>
            <a:chOff x="4037511" y="2113293"/>
            <a:chExt cx="7329372" cy="3146975"/>
          </a:xfrm>
        </p:grpSpPr>
        <p:grpSp>
          <p:nvGrpSpPr>
            <p:cNvPr id="35" name="Group 34">
              <a:extLst>
                <a:ext uri="{FF2B5EF4-FFF2-40B4-BE49-F238E27FC236}">
                  <a16:creationId xmlns:a16="http://schemas.microsoft.com/office/drawing/2014/main" id="{A7B2E231-F4BF-4F24-99E3-2FAF91163633}"/>
                </a:ext>
              </a:extLst>
            </p:cNvPr>
            <p:cNvGrpSpPr/>
            <p:nvPr/>
          </p:nvGrpSpPr>
          <p:grpSpPr>
            <a:xfrm>
              <a:off x="4037511" y="2113293"/>
              <a:ext cx="7329372" cy="3146975"/>
              <a:chOff x="4203202" y="2547916"/>
              <a:chExt cx="5776201" cy="2639831"/>
            </a:xfrm>
          </p:grpSpPr>
          <p:sp>
            <p:nvSpPr>
              <p:cNvPr id="38" name="Rectangle: Rounded Corners 37">
                <a:extLst>
                  <a:ext uri="{FF2B5EF4-FFF2-40B4-BE49-F238E27FC236}">
                    <a16:creationId xmlns:a16="http://schemas.microsoft.com/office/drawing/2014/main" id="{BF221D8B-9BD2-459F-A0CF-4E5BBA66351D}"/>
                  </a:ext>
                </a:extLst>
              </p:cNvPr>
              <p:cNvSpPr/>
              <p:nvPr/>
            </p:nvSpPr>
            <p:spPr>
              <a:xfrm rot="5400000">
                <a:off x="5771387" y="979731"/>
                <a:ext cx="2639831"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9" name="TextBox 38">
                <a:extLst>
                  <a:ext uri="{FF2B5EF4-FFF2-40B4-BE49-F238E27FC236}">
                    <a16:creationId xmlns:a16="http://schemas.microsoft.com/office/drawing/2014/main" id="{8839C26D-4A9C-4B99-A1F3-B87D57247044}"/>
                  </a:ext>
                </a:extLst>
              </p:cNvPr>
              <p:cNvSpPr txBox="1"/>
              <p:nvPr/>
            </p:nvSpPr>
            <p:spPr>
              <a:xfrm>
                <a:off x="4433512" y="2785228"/>
                <a:ext cx="5315576" cy="2168691"/>
              </a:xfrm>
              <a:prstGeom prst="rect">
                <a:avLst/>
              </a:prstGeom>
              <a:noFill/>
            </p:spPr>
            <p:txBody>
              <a:bodyPr wrap="square" rtlCol="0">
                <a:spAutoFit/>
              </a:bodyPr>
              <a:lstStyle/>
              <a:p>
                <a:r>
                  <a:rPr lang="fr-FR" b="1" dirty="0"/>
                  <a:t>Requête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p>
              <a:p>
                <a:r>
                  <a:rPr lang="fr-FR" b="1" dirty="0"/>
                  <a:t>📊 Résultat</a:t>
                </a:r>
              </a:p>
              <a:p>
                <a:pPr lvl="1"/>
                <a:r>
                  <a:rPr lang="fr-FR" dirty="0">
                    <a:solidFill>
                      <a:schemeClr val="bg1"/>
                    </a:solidFill>
                  </a:rPr>
                  <a:t>Le document est mis à jour :</a:t>
                </a:r>
              </a:p>
              <a:p>
                <a:pPr lvl="1"/>
                <a:endParaRPr lang="fr-FR" dirty="0">
                  <a:solidFill>
                    <a:schemeClr val="bg1"/>
                  </a:solidFill>
                </a:endParaRPr>
              </a:p>
              <a:p>
                <a:pPr lvl="1"/>
                <a:endParaRPr lang="fr-FR" dirty="0">
                  <a:solidFill>
                    <a:schemeClr val="bg1"/>
                  </a:solidFill>
                </a:endParaRPr>
              </a:p>
            </p:txBody>
          </p:sp>
        </p:grpSp>
        <p:pic>
          <p:nvPicPr>
            <p:cNvPr id="36" name="Picture 35">
              <a:extLst>
                <a:ext uri="{FF2B5EF4-FFF2-40B4-BE49-F238E27FC236}">
                  <a16:creationId xmlns:a16="http://schemas.microsoft.com/office/drawing/2014/main" id="{084580F9-3AE7-4EBE-A12A-04B6503A2503}"/>
                </a:ext>
              </a:extLst>
            </p:cNvPr>
            <p:cNvPicPr>
              <a:picLocks noChangeAspect="1"/>
            </p:cNvPicPr>
            <p:nvPr/>
          </p:nvPicPr>
          <p:blipFill>
            <a:blip r:embed="rId9"/>
            <a:stretch>
              <a:fillRect/>
            </a:stretch>
          </p:blipFill>
          <p:spPr>
            <a:xfrm>
              <a:off x="4875643" y="2761684"/>
              <a:ext cx="3296808" cy="991569"/>
            </a:xfrm>
            <a:prstGeom prst="roundRect">
              <a:avLst>
                <a:gd name="adj" fmla="val 8594"/>
              </a:avLst>
            </a:prstGeom>
            <a:solidFill>
              <a:srgbClr val="FFFFFF">
                <a:shade val="85000"/>
              </a:srgbClr>
            </a:solidFill>
            <a:ln>
              <a:noFill/>
            </a:ln>
            <a:effectLst/>
          </p:spPr>
        </p:pic>
        <p:pic>
          <p:nvPicPr>
            <p:cNvPr id="37" name="Picture 36">
              <a:extLst>
                <a:ext uri="{FF2B5EF4-FFF2-40B4-BE49-F238E27FC236}">
                  <a16:creationId xmlns:a16="http://schemas.microsoft.com/office/drawing/2014/main" id="{99C903E6-55F7-4C98-A225-DDD6F54648BE}"/>
                </a:ext>
              </a:extLst>
            </p:cNvPr>
            <p:cNvPicPr>
              <a:picLocks noChangeAspect="1"/>
            </p:cNvPicPr>
            <p:nvPr/>
          </p:nvPicPr>
          <p:blipFill>
            <a:blip r:embed="rId10"/>
            <a:stretch>
              <a:fillRect/>
            </a:stretch>
          </p:blipFill>
          <p:spPr>
            <a:xfrm>
              <a:off x="4604310" y="4524300"/>
              <a:ext cx="6406413" cy="421079"/>
            </a:xfrm>
            <a:prstGeom prst="roundRect">
              <a:avLst>
                <a:gd name="adj" fmla="val 8594"/>
              </a:avLst>
            </a:prstGeom>
            <a:solidFill>
              <a:srgbClr val="FFFFFF">
                <a:shade val="85000"/>
              </a:srgbClr>
            </a:solidFill>
            <a:ln>
              <a:noFill/>
            </a:ln>
            <a:effectLst/>
          </p:spPr>
        </p:pic>
      </p:grpSp>
    </p:spTree>
    <p:extLst>
      <p:ext uri="{BB962C8B-B14F-4D97-AF65-F5344CB8AC3E}">
        <p14:creationId xmlns:p14="http://schemas.microsoft.com/office/powerpoint/2010/main" val="3658888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sp>
        <p:nvSpPr>
          <p:cNvPr id="17" name="TextBox 16">
            <a:extLst>
              <a:ext uri="{FF2B5EF4-FFF2-40B4-BE49-F238E27FC236}">
                <a16:creationId xmlns:a16="http://schemas.microsoft.com/office/drawing/2014/main" id="{6E2696BA-D163-4642-A38A-30AB6A93E135}"/>
              </a:ext>
            </a:extLst>
          </p:cNvPr>
          <p:cNvSpPr txBox="1"/>
          <p:nvPr/>
        </p:nvSpPr>
        <p:spPr>
          <a:xfrm>
            <a:off x="-18913" y="4675495"/>
            <a:ext cx="42670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$pull</a:t>
            </a:r>
            <a:endParaRPr lang="fr-MA" sz="3200" dirty="0">
              <a:latin typeface="Bahnschrift" panose="020B0502040204020203" pitchFamily="34" charset="0"/>
              <a:cs typeface="Aharoni" panose="02010803020104030203" pitchFamily="2" charset="-79"/>
            </a:endParaRPr>
          </a:p>
        </p:txBody>
      </p:sp>
      <p:grpSp>
        <p:nvGrpSpPr>
          <p:cNvPr id="4" name="Group 3">
            <a:extLst>
              <a:ext uri="{FF2B5EF4-FFF2-40B4-BE49-F238E27FC236}">
                <a16:creationId xmlns:a16="http://schemas.microsoft.com/office/drawing/2014/main" id="{C8A37C42-FFBD-4FD7-91EC-3C322194AE10}"/>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9FA25B9E-2ECD-444A-A9E8-19B3E2BF1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grpSp>
        <p:nvGrpSpPr>
          <p:cNvPr id="2" name="Group 1">
            <a:extLst>
              <a:ext uri="{FF2B5EF4-FFF2-40B4-BE49-F238E27FC236}">
                <a16:creationId xmlns:a16="http://schemas.microsoft.com/office/drawing/2014/main" id="{AFD3FF12-2233-4ED1-BF4E-9F0A2BCD5E12}"/>
              </a:ext>
            </a:extLst>
          </p:cNvPr>
          <p:cNvGrpSpPr/>
          <p:nvPr/>
        </p:nvGrpSpPr>
        <p:grpSpPr>
          <a:xfrm>
            <a:off x="4037511" y="2113293"/>
            <a:ext cx="7329372" cy="3146975"/>
            <a:chOff x="4037511" y="2113293"/>
            <a:chExt cx="7329372" cy="3146975"/>
          </a:xfrm>
        </p:grpSpPr>
        <p:grpSp>
          <p:nvGrpSpPr>
            <p:cNvPr id="25" name="Group 24">
              <a:extLst>
                <a:ext uri="{FF2B5EF4-FFF2-40B4-BE49-F238E27FC236}">
                  <a16:creationId xmlns:a16="http://schemas.microsoft.com/office/drawing/2014/main" id="{66BDA519-5EE5-4498-BCAD-2030FE5BFB30}"/>
                </a:ext>
              </a:extLst>
            </p:cNvPr>
            <p:cNvGrpSpPr/>
            <p:nvPr/>
          </p:nvGrpSpPr>
          <p:grpSpPr>
            <a:xfrm>
              <a:off x="4037511" y="2113293"/>
              <a:ext cx="7329372" cy="3146975"/>
              <a:chOff x="4203202" y="2547916"/>
              <a:chExt cx="5776201" cy="2639831"/>
            </a:xfrm>
          </p:grpSpPr>
          <p:sp>
            <p:nvSpPr>
              <p:cNvPr id="28" name="Rectangle: Rounded Corners 27">
                <a:extLst>
                  <a:ext uri="{FF2B5EF4-FFF2-40B4-BE49-F238E27FC236}">
                    <a16:creationId xmlns:a16="http://schemas.microsoft.com/office/drawing/2014/main" id="{EADAA043-F44F-4A25-BC61-36AAEAE19410}"/>
                  </a:ext>
                </a:extLst>
              </p:cNvPr>
              <p:cNvSpPr/>
              <p:nvPr/>
            </p:nvSpPr>
            <p:spPr>
              <a:xfrm rot="5400000">
                <a:off x="5771387" y="979731"/>
                <a:ext cx="2639831"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9" name="TextBox 28">
                <a:extLst>
                  <a:ext uri="{FF2B5EF4-FFF2-40B4-BE49-F238E27FC236}">
                    <a16:creationId xmlns:a16="http://schemas.microsoft.com/office/drawing/2014/main" id="{559A8040-6B94-42BE-92CB-7E80343AD80A}"/>
                  </a:ext>
                </a:extLst>
              </p:cNvPr>
              <p:cNvSpPr txBox="1"/>
              <p:nvPr/>
            </p:nvSpPr>
            <p:spPr>
              <a:xfrm>
                <a:off x="4433512" y="2785228"/>
                <a:ext cx="5315576" cy="2168691"/>
              </a:xfrm>
              <a:prstGeom prst="rect">
                <a:avLst/>
              </a:prstGeom>
              <a:noFill/>
            </p:spPr>
            <p:txBody>
              <a:bodyPr wrap="square" rtlCol="0">
                <a:spAutoFit/>
              </a:bodyPr>
              <a:lstStyle/>
              <a:p>
                <a:r>
                  <a:rPr lang="fr-FR" b="1" dirty="0"/>
                  <a:t>Requête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p>
              <a:p>
                <a:r>
                  <a:rPr lang="fr-FR" b="1" dirty="0"/>
                  <a:t>📊 Résultat</a:t>
                </a:r>
              </a:p>
              <a:p>
                <a:pPr lvl="1"/>
                <a:r>
                  <a:rPr lang="fr-FR" dirty="0">
                    <a:solidFill>
                      <a:schemeClr val="bg1"/>
                    </a:solidFill>
                  </a:rPr>
                  <a:t>Le document est mis à jour :</a:t>
                </a:r>
              </a:p>
              <a:p>
                <a:pPr lvl="1"/>
                <a:endParaRPr lang="fr-FR" dirty="0">
                  <a:solidFill>
                    <a:schemeClr val="bg1"/>
                  </a:solidFill>
                </a:endParaRPr>
              </a:p>
              <a:p>
                <a:pPr lvl="1"/>
                <a:endParaRPr lang="fr-FR" dirty="0">
                  <a:solidFill>
                    <a:schemeClr val="bg1"/>
                  </a:solidFill>
                </a:endParaRPr>
              </a:p>
            </p:txBody>
          </p:sp>
        </p:grpSp>
        <p:pic>
          <p:nvPicPr>
            <p:cNvPr id="5" name="Picture 4">
              <a:extLst>
                <a:ext uri="{FF2B5EF4-FFF2-40B4-BE49-F238E27FC236}">
                  <a16:creationId xmlns:a16="http://schemas.microsoft.com/office/drawing/2014/main" id="{511DC2BD-4A0B-4AE4-A6B4-B5FA82C3A691}"/>
                </a:ext>
              </a:extLst>
            </p:cNvPr>
            <p:cNvPicPr>
              <a:picLocks noChangeAspect="1"/>
            </p:cNvPicPr>
            <p:nvPr/>
          </p:nvPicPr>
          <p:blipFill>
            <a:blip r:embed="rId5"/>
            <a:stretch>
              <a:fillRect/>
            </a:stretch>
          </p:blipFill>
          <p:spPr>
            <a:xfrm>
              <a:off x="4875643" y="2761684"/>
              <a:ext cx="3296808" cy="991569"/>
            </a:xfrm>
            <a:prstGeom prst="roundRect">
              <a:avLst>
                <a:gd name="adj" fmla="val 8594"/>
              </a:avLst>
            </a:prstGeom>
            <a:solidFill>
              <a:srgbClr val="FFFFFF">
                <a:shade val="85000"/>
              </a:srgbClr>
            </a:solidFill>
            <a:ln>
              <a:noFill/>
            </a:ln>
            <a:effectLst/>
          </p:spPr>
        </p:pic>
        <p:pic>
          <p:nvPicPr>
            <p:cNvPr id="7" name="Picture 6">
              <a:extLst>
                <a:ext uri="{FF2B5EF4-FFF2-40B4-BE49-F238E27FC236}">
                  <a16:creationId xmlns:a16="http://schemas.microsoft.com/office/drawing/2014/main" id="{3DBFBBCD-5A4B-411B-94B6-2AA5727E0F18}"/>
                </a:ext>
              </a:extLst>
            </p:cNvPr>
            <p:cNvPicPr>
              <a:picLocks noChangeAspect="1"/>
            </p:cNvPicPr>
            <p:nvPr/>
          </p:nvPicPr>
          <p:blipFill>
            <a:blip r:embed="rId6"/>
            <a:stretch>
              <a:fillRect/>
            </a:stretch>
          </p:blipFill>
          <p:spPr>
            <a:xfrm>
              <a:off x="4604310" y="4524300"/>
              <a:ext cx="6406413" cy="421079"/>
            </a:xfrm>
            <a:prstGeom prst="roundRect">
              <a:avLst>
                <a:gd name="adj" fmla="val 8594"/>
              </a:avLst>
            </a:prstGeom>
            <a:solidFill>
              <a:srgbClr val="FFFFFF">
                <a:shade val="85000"/>
              </a:srgbClr>
            </a:solidFill>
            <a:ln>
              <a:noFill/>
            </a:ln>
            <a:effectLst/>
          </p:spPr>
        </p:pic>
      </p:grpSp>
      <p:grpSp>
        <p:nvGrpSpPr>
          <p:cNvPr id="21" name="Group 20">
            <a:extLst>
              <a:ext uri="{FF2B5EF4-FFF2-40B4-BE49-F238E27FC236}">
                <a16:creationId xmlns:a16="http://schemas.microsoft.com/office/drawing/2014/main" id="{0868B56A-CD9A-4612-8E7A-1DC5BF079F02}"/>
              </a:ext>
            </a:extLst>
          </p:cNvPr>
          <p:cNvGrpSpPr/>
          <p:nvPr/>
        </p:nvGrpSpPr>
        <p:grpSpPr>
          <a:xfrm>
            <a:off x="4141514" y="12102806"/>
            <a:ext cx="7329372" cy="4338887"/>
            <a:chOff x="4318496" y="1690441"/>
            <a:chExt cx="7329372" cy="4338887"/>
          </a:xfrm>
        </p:grpSpPr>
        <p:grpSp>
          <p:nvGrpSpPr>
            <p:cNvPr id="22" name="Group 21">
              <a:extLst>
                <a:ext uri="{FF2B5EF4-FFF2-40B4-BE49-F238E27FC236}">
                  <a16:creationId xmlns:a16="http://schemas.microsoft.com/office/drawing/2014/main" id="{78358DB1-EE10-4D3D-B9C5-527C12A4BCC3}"/>
                </a:ext>
              </a:extLst>
            </p:cNvPr>
            <p:cNvGrpSpPr/>
            <p:nvPr/>
          </p:nvGrpSpPr>
          <p:grpSpPr>
            <a:xfrm>
              <a:off x="4318496" y="1690441"/>
              <a:ext cx="7329372" cy="4338887"/>
              <a:chOff x="4203200" y="2547917"/>
              <a:chExt cx="5776201" cy="3639663"/>
            </a:xfrm>
          </p:grpSpPr>
          <p:sp>
            <p:nvSpPr>
              <p:cNvPr id="31" name="Rectangle: Rounded Corners 30">
                <a:extLst>
                  <a:ext uri="{FF2B5EF4-FFF2-40B4-BE49-F238E27FC236}">
                    <a16:creationId xmlns:a16="http://schemas.microsoft.com/office/drawing/2014/main" id="{413EEFF9-DBD4-4CCA-AE6B-CB088221883B}"/>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12E2C4D7-F787-4956-8C2E-AEEC24F0759D}"/>
                  </a:ext>
                </a:extLst>
              </p:cNvPr>
              <p:cNvSpPr txBox="1"/>
              <p:nvPr/>
            </p:nvSpPr>
            <p:spPr>
              <a:xfrm>
                <a:off x="4433512" y="2785228"/>
                <a:ext cx="5315576" cy="2633410"/>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Supprime une </a:t>
                </a:r>
                <a:r>
                  <a:rPr lang="fr-FR" b="1" dirty="0">
                    <a:solidFill>
                      <a:schemeClr val="bg1"/>
                    </a:solidFill>
                  </a:rPr>
                  <a:t>valeur spécifique</a:t>
                </a:r>
                <a:r>
                  <a:rPr lang="fr-FR" dirty="0">
                    <a:solidFill>
                      <a:schemeClr val="bg1"/>
                    </a:solidFill>
                  </a:rPr>
                  <a:t> d’un </a:t>
                </a:r>
                <a:r>
                  <a:rPr lang="fr-FR" b="1" dirty="0">
                    <a:solidFill>
                      <a:schemeClr val="bg1"/>
                    </a:solidFill>
                  </a:rPr>
                  <a:t>tableau</a:t>
                </a:r>
                <a:r>
                  <a:rPr lang="fr-FR" dirty="0">
                    <a:solidFill>
                      <a:schemeClr val="bg1"/>
                    </a:solidFill>
                  </a:rPr>
                  <a:t> dans un document.</a:t>
                </a:r>
              </a:p>
              <a:p>
                <a:r>
                  <a:rPr lang="fr-FR" b="1" dirty="0"/>
                  <a:t>🛠 Syntaxe</a:t>
                </a:r>
              </a:p>
              <a:p>
                <a:endParaRPr lang="fr-FR" b="1" dirty="0"/>
              </a:p>
              <a:p>
                <a:endParaRPr lang="fr-FR" b="1" dirty="0"/>
              </a:p>
              <a:p>
                <a:endParaRPr lang="fr-FR" b="1" dirty="0"/>
              </a:p>
              <a:p>
                <a:endParaRPr lang="fr-FR" b="1" dirty="0"/>
              </a:p>
              <a:p>
                <a:endParaRPr lang="fr-FR" b="1" dirty="0"/>
              </a:p>
              <a:p>
                <a:r>
                  <a:rPr lang="fr-FR" b="1" dirty="0"/>
                  <a:t>📌 Exemple</a:t>
                </a:r>
              </a:p>
              <a:p>
                <a:pPr lvl="1"/>
                <a:r>
                  <a:rPr lang="fr-MA" dirty="0">
                    <a:solidFill>
                      <a:schemeClr val="bg1"/>
                    </a:solidFill>
                  </a:rPr>
                  <a:t>Avant la suppression :</a:t>
                </a:r>
                <a:endParaRPr lang="fr-FR" dirty="0">
                  <a:solidFill>
                    <a:schemeClr val="bg1"/>
                  </a:solidFill>
                </a:endParaRPr>
              </a:p>
            </p:txBody>
          </p:sp>
        </p:grpSp>
        <p:pic>
          <p:nvPicPr>
            <p:cNvPr id="23" name="Picture 22">
              <a:extLst>
                <a:ext uri="{FF2B5EF4-FFF2-40B4-BE49-F238E27FC236}">
                  <a16:creationId xmlns:a16="http://schemas.microsoft.com/office/drawing/2014/main" id="{00D965D9-303A-470F-93E3-E443EC9A1A97}"/>
                </a:ext>
              </a:extLst>
            </p:cNvPr>
            <p:cNvPicPr>
              <a:picLocks noChangeAspect="1"/>
            </p:cNvPicPr>
            <p:nvPr/>
          </p:nvPicPr>
          <p:blipFill>
            <a:blip r:embed="rId7"/>
            <a:stretch>
              <a:fillRect/>
            </a:stretch>
          </p:blipFill>
          <p:spPr>
            <a:xfrm>
              <a:off x="5090473" y="3133333"/>
              <a:ext cx="5397500" cy="1335724"/>
            </a:xfrm>
            <a:prstGeom prst="roundRect">
              <a:avLst>
                <a:gd name="adj" fmla="val 8594"/>
              </a:avLst>
            </a:prstGeom>
            <a:solidFill>
              <a:srgbClr val="FFFFFF">
                <a:shade val="85000"/>
              </a:srgbClr>
            </a:solidFill>
            <a:ln>
              <a:noFill/>
            </a:ln>
            <a:effectLst/>
          </p:spPr>
        </p:pic>
        <p:pic>
          <p:nvPicPr>
            <p:cNvPr id="30" name="Picture 29">
              <a:extLst>
                <a:ext uri="{FF2B5EF4-FFF2-40B4-BE49-F238E27FC236}">
                  <a16:creationId xmlns:a16="http://schemas.microsoft.com/office/drawing/2014/main" id="{53C7E402-6B0B-4926-B009-80F298D4710B}"/>
                </a:ext>
              </a:extLst>
            </p:cNvPr>
            <p:cNvPicPr>
              <a:picLocks noChangeAspect="1"/>
            </p:cNvPicPr>
            <p:nvPr/>
          </p:nvPicPr>
          <p:blipFill>
            <a:blip r:embed="rId8"/>
            <a:stretch>
              <a:fillRect/>
            </a:stretch>
          </p:blipFill>
          <p:spPr>
            <a:xfrm>
              <a:off x="5090473" y="5187415"/>
              <a:ext cx="6220592" cy="44201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33" name="TextBox 32">
            <a:extLst>
              <a:ext uri="{FF2B5EF4-FFF2-40B4-BE49-F238E27FC236}">
                <a16:creationId xmlns:a16="http://schemas.microsoft.com/office/drawing/2014/main" id="{DB1709D2-2CF8-4595-B441-013EBB0CB8E0}"/>
              </a:ext>
            </a:extLst>
          </p:cNvPr>
          <p:cNvSpPr txBox="1"/>
          <p:nvPr/>
        </p:nvSpPr>
        <p:spPr>
          <a:xfrm>
            <a:off x="-18913" y="7300706"/>
            <a:ext cx="4267063" cy="584775"/>
          </a:xfrm>
          <a:prstGeom prst="rect">
            <a:avLst/>
          </a:prstGeom>
          <a:noFill/>
        </p:spPr>
        <p:txBody>
          <a:bodyPr wrap="square">
            <a:spAutoFit/>
          </a:bodyPr>
          <a:lstStyle/>
          <a:p>
            <a:pPr algn="ctr"/>
            <a:r>
              <a:rPr lang="fr-FR" sz="3200" dirty="0" err="1">
                <a:latin typeface="Bahnschrift" panose="020B0502040204020203" pitchFamily="34" charset="0"/>
                <a:cs typeface="Aharoni" panose="02010803020104030203" pitchFamily="2" charset="-79"/>
              </a:rPr>
              <a:t>bulkWrite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34" name="Group 33">
            <a:extLst>
              <a:ext uri="{FF2B5EF4-FFF2-40B4-BE49-F238E27FC236}">
                <a16:creationId xmlns:a16="http://schemas.microsoft.com/office/drawing/2014/main" id="{2980C04D-0AE8-4F2C-9767-B5D957617E8E}"/>
              </a:ext>
            </a:extLst>
          </p:cNvPr>
          <p:cNvGrpSpPr/>
          <p:nvPr/>
        </p:nvGrpSpPr>
        <p:grpSpPr>
          <a:xfrm>
            <a:off x="13610602" y="2312743"/>
            <a:ext cx="6584452" cy="3816564"/>
            <a:chOff x="3994647" y="2312743"/>
            <a:chExt cx="6584452" cy="3816564"/>
          </a:xfrm>
        </p:grpSpPr>
        <p:grpSp>
          <p:nvGrpSpPr>
            <p:cNvPr id="35" name="Group 34">
              <a:extLst>
                <a:ext uri="{FF2B5EF4-FFF2-40B4-BE49-F238E27FC236}">
                  <a16:creationId xmlns:a16="http://schemas.microsoft.com/office/drawing/2014/main" id="{6DA6D3C0-40BE-4AB6-94DF-9B005043ED12}"/>
                </a:ext>
              </a:extLst>
            </p:cNvPr>
            <p:cNvGrpSpPr/>
            <p:nvPr/>
          </p:nvGrpSpPr>
          <p:grpSpPr>
            <a:xfrm>
              <a:off x="3994647" y="2312743"/>
              <a:ext cx="6584452" cy="3816564"/>
              <a:chOff x="4203201" y="2547919"/>
              <a:chExt cx="5189137" cy="3201515"/>
            </a:xfrm>
          </p:grpSpPr>
          <p:sp>
            <p:nvSpPr>
              <p:cNvPr id="37" name="Rectangle: Rounded Corners 36">
                <a:extLst>
                  <a:ext uri="{FF2B5EF4-FFF2-40B4-BE49-F238E27FC236}">
                    <a16:creationId xmlns:a16="http://schemas.microsoft.com/office/drawing/2014/main" id="{4CF955B3-7DA1-415F-A0B0-2C3ACD69E554}"/>
                  </a:ext>
                </a:extLst>
              </p:cNvPr>
              <p:cNvSpPr/>
              <p:nvPr/>
            </p:nvSpPr>
            <p:spPr>
              <a:xfrm rot="5400000">
                <a:off x="5312188" y="1438932"/>
                <a:ext cx="2971164" cy="518913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8" name="TextBox 37">
                <a:extLst>
                  <a:ext uri="{FF2B5EF4-FFF2-40B4-BE49-F238E27FC236}">
                    <a16:creationId xmlns:a16="http://schemas.microsoft.com/office/drawing/2014/main" id="{53EC9EE2-127B-44B5-8D2D-A6589083B038}"/>
                  </a:ext>
                </a:extLst>
              </p:cNvPr>
              <p:cNvSpPr txBox="1"/>
              <p:nvPr/>
            </p:nvSpPr>
            <p:spPr>
              <a:xfrm>
                <a:off x="4433512" y="2651303"/>
                <a:ext cx="4838722" cy="3098131"/>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Permet d'exécuter plusieurs opérations de suppression en une seule requête.</a:t>
                </a:r>
              </a:p>
              <a:p>
                <a:pPr marL="285750" indent="-285750">
                  <a:buFont typeface="Wingdings" panose="05000000000000000000" pitchFamily="2" charset="2"/>
                  <a:buChar char="Ø"/>
                </a:pPr>
                <a:r>
                  <a:rPr lang="fr-FR" b="1" dirty="0"/>
                  <a:t>🛠 Syntaxe</a:t>
                </a:r>
              </a:p>
              <a:p>
                <a:endParaRPr lang="fr-FR" b="1" dirty="0"/>
              </a:p>
              <a:p>
                <a:endParaRPr lang="fr-FR" b="1" dirty="0"/>
              </a:p>
              <a:p>
                <a:endParaRPr lang="fr-FR" b="1" dirty="0"/>
              </a:p>
              <a:p>
                <a:endParaRPr lang="fr-FR" b="1" dirty="0"/>
              </a:p>
              <a:p>
                <a:r>
                  <a:rPr lang="fr-FR" b="1" dirty="0"/>
                  <a:t>📊 Résultat</a:t>
                </a:r>
              </a:p>
              <a:p>
                <a:pPr lvl="1"/>
                <a:r>
                  <a:rPr lang="fr-FR" b="1" dirty="0">
                    <a:solidFill>
                      <a:schemeClr val="bg1"/>
                    </a:solidFill>
                  </a:rPr>
                  <a:t>Les documents correspondants sont supprimés efficacement en une seule requête.</a:t>
                </a:r>
              </a:p>
              <a:p>
                <a:pPr lvl="1"/>
                <a:endParaRPr lang="fr-FR" dirty="0">
                  <a:solidFill>
                    <a:schemeClr val="bg1"/>
                  </a:solidFill>
                </a:endParaRPr>
              </a:p>
              <a:p>
                <a:pPr lvl="1"/>
                <a:endParaRPr lang="fr-FR" dirty="0">
                  <a:solidFill>
                    <a:schemeClr val="bg1"/>
                  </a:solidFill>
                </a:endParaRPr>
              </a:p>
            </p:txBody>
          </p:sp>
        </p:grpSp>
        <p:pic>
          <p:nvPicPr>
            <p:cNvPr id="36" name="Picture 35">
              <a:extLst>
                <a:ext uri="{FF2B5EF4-FFF2-40B4-BE49-F238E27FC236}">
                  <a16:creationId xmlns:a16="http://schemas.microsoft.com/office/drawing/2014/main" id="{6BCF182A-DDD8-4489-A011-5C4ACBAF7636}"/>
                </a:ext>
              </a:extLst>
            </p:cNvPr>
            <p:cNvPicPr>
              <a:picLocks noChangeAspect="1"/>
            </p:cNvPicPr>
            <p:nvPr/>
          </p:nvPicPr>
          <p:blipFill>
            <a:blip r:embed="rId9"/>
            <a:stretch>
              <a:fillRect/>
            </a:stretch>
          </p:blipFill>
          <p:spPr>
            <a:xfrm>
              <a:off x="4870450" y="3674592"/>
              <a:ext cx="4067233" cy="904174"/>
            </a:xfrm>
            <a:prstGeom prst="roundRect">
              <a:avLst>
                <a:gd name="adj" fmla="val 8594"/>
              </a:avLst>
            </a:prstGeom>
            <a:solidFill>
              <a:srgbClr val="FFFFFF">
                <a:shade val="85000"/>
              </a:srgbClr>
            </a:solidFill>
            <a:ln>
              <a:noFill/>
            </a:ln>
            <a:effectLst/>
          </p:spPr>
        </p:pic>
      </p:grpSp>
    </p:spTree>
    <p:extLst>
      <p:ext uri="{BB962C8B-B14F-4D97-AF65-F5344CB8AC3E}">
        <p14:creationId xmlns:p14="http://schemas.microsoft.com/office/powerpoint/2010/main" val="7739468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sp>
        <p:nvSpPr>
          <p:cNvPr id="17" name="TextBox 16">
            <a:extLst>
              <a:ext uri="{FF2B5EF4-FFF2-40B4-BE49-F238E27FC236}">
                <a16:creationId xmlns:a16="http://schemas.microsoft.com/office/drawing/2014/main" id="{6E2696BA-D163-4642-A38A-30AB6A93E135}"/>
              </a:ext>
            </a:extLst>
          </p:cNvPr>
          <p:cNvSpPr txBox="1"/>
          <p:nvPr/>
        </p:nvSpPr>
        <p:spPr>
          <a:xfrm>
            <a:off x="-18913" y="4675495"/>
            <a:ext cx="4267063" cy="584775"/>
          </a:xfrm>
          <a:prstGeom prst="rect">
            <a:avLst/>
          </a:prstGeom>
          <a:noFill/>
        </p:spPr>
        <p:txBody>
          <a:bodyPr wrap="square">
            <a:spAutoFit/>
          </a:bodyPr>
          <a:lstStyle/>
          <a:p>
            <a:pPr algn="ctr"/>
            <a:r>
              <a:rPr lang="fr-FR" sz="3200" dirty="0" err="1">
                <a:latin typeface="Bahnschrift" panose="020B0502040204020203" pitchFamily="34" charset="0"/>
                <a:cs typeface="Aharoni" panose="02010803020104030203" pitchFamily="2" charset="-79"/>
              </a:rPr>
              <a:t>bulkWrite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4" name="Group 3">
            <a:extLst>
              <a:ext uri="{FF2B5EF4-FFF2-40B4-BE49-F238E27FC236}">
                <a16:creationId xmlns:a16="http://schemas.microsoft.com/office/drawing/2014/main" id="{9FF97E89-ED38-4015-AD30-C3ABE7828A49}"/>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9FA25B9E-2ECD-444A-A9E8-19B3E2BF1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grpSp>
        <p:nvGrpSpPr>
          <p:cNvPr id="2" name="Group 1">
            <a:extLst>
              <a:ext uri="{FF2B5EF4-FFF2-40B4-BE49-F238E27FC236}">
                <a16:creationId xmlns:a16="http://schemas.microsoft.com/office/drawing/2014/main" id="{8252E0EA-180E-495C-9E9F-3E6E8F88EFA4}"/>
              </a:ext>
            </a:extLst>
          </p:cNvPr>
          <p:cNvGrpSpPr/>
          <p:nvPr/>
        </p:nvGrpSpPr>
        <p:grpSpPr>
          <a:xfrm>
            <a:off x="3994647" y="2312743"/>
            <a:ext cx="6584452" cy="3816564"/>
            <a:chOff x="3994647" y="2312743"/>
            <a:chExt cx="6584452" cy="3816564"/>
          </a:xfrm>
        </p:grpSpPr>
        <p:grpSp>
          <p:nvGrpSpPr>
            <p:cNvPr id="21" name="Group 20">
              <a:extLst>
                <a:ext uri="{FF2B5EF4-FFF2-40B4-BE49-F238E27FC236}">
                  <a16:creationId xmlns:a16="http://schemas.microsoft.com/office/drawing/2014/main" id="{ED22D09B-BB04-4C4D-B4A7-B9ED0EE97989}"/>
                </a:ext>
              </a:extLst>
            </p:cNvPr>
            <p:cNvGrpSpPr/>
            <p:nvPr/>
          </p:nvGrpSpPr>
          <p:grpSpPr>
            <a:xfrm>
              <a:off x="3994647" y="2312743"/>
              <a:ext cx="6584452" cy="3816564"/>
              <a:chOff x="4203201" y="2547919"/>
              <a:chExt cx="5189137" cy="3201515"/>
            </a:xfrm>
          </p:grpSpPr>
          <p:sp>
            <p:nvSpPr>
              <p:cNvPr id="22" name="Rectangle: Rounded Corners 21">
                <a:extLst>
                  <a:ext uri="{FF2B5EF4-FFF2-40B4-BE49-F238E27FC236}">
                    <a16:creationId xmlns:a16="http://schemas.microsoft.com/office/drawing/2014/main" id="{732BEAD0-85F7-4D0F-9E06-A216D99E9B86}"/>
                  </a:ext>
                </a:extLst>
              </p:cNvPr>
              <p:cNvSpPr/>
              <p:nvPr/>
            </p:nvSpPr>
            <p:spPr>
              <a:xfrm rot="5400000">
                <a:off x="5312188" y="1438932"/>
                <a:ext cx="2971164" cy="518913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TextBox 22">
                <a:extLst>
                  <a:ext uri="{FF2B5EF4-FFF2-40B4-BE49-F238E27FC236}">
                    <a16:creationId xmlns:a16="http://schemas.microsoft.com/office/drawing/2014/main" id="{FBCA2B19-C7CB-446F-A211-9CB957A50082}"/>
                  </a:ext>
                </a:extLst>
              </p:cNvPr>
              <p:cNvSpPr txBox="1"/>
              <p:nvPr/>
            </p:nvSpPr>
            <p:spPr>
              <a:xfrm>
                <a:off x="4433512" y="2651303"/>
                <a:ext cx="4838722" cy="3098131"/>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Permet d'exécuter plusieurs opérations de suppression en une seule requête.</a:t>
                </a:r>
              </a:p>
              <a:p>
                <a:pPr marL="285750" indent="-285750">
                  <a:buFont typeface="Wingdings" panose="05000000000000000000" pitchFamily="2" charset="2"/>
                  <a:buChar char="Ø"/>
                </a:pPr>
                <a:r>
                  <a:rPr lang="fr-FR" b="1" dirty="0"/>
                  <a:t>🛠 Syntaxe</a:t>
                </a:r>
              </a:p>
              <a:p>
                <a:endParaRPr lang="fr-FR" b="1" dirty="0"/>
              </a:p>
              <a:p>
                <a:endParaRPr lang="fr-FR" b="1" dirty="0"/>
              </a:p>
              <a:p>
                <a:endParaRPr lang="fr-FR" b="1" dirty="0"/>
              </a:p>
              <a:p>
                <a:endParaRPr lang="fr-FR" b="1" dirty="0"/>
              </a:p>
              <a:p>
                <a:r>
                  <a:rPr lang="fr-FR" b="1" dirty="0"/>
                  <a:t>📊 Résultat</a:t>
                </a:r>
              </a:p>
              <a:p>
                <a:pPr lvl="1"/>
                <a:r>
                  <a:rPr lang="fr-FR" b="1" dirty="0">
                    <a:solidFill>
                      <a:schemeClr val="bg1"/>
                    </a:solidFill>
                  </a:rPr>
                  <a:t>Les documents correspondants sont supprimés efficacement en une seule requête.</a:t>
                </a:r>
              </a:p>
              <a:p>
                <a:pPr lvl="1"/>
                <a:endParaRPr lang="fr-FR" dirty="0">
                  <a:solidFill>
                    <a:schemeClr val="bg1"/>
                  </a:solidFill>
                </a:endParaRPr>
              </a:p>
              <a:p>
                <a:pPr lvl="1"/>
                <a:endParaRPr lang="fr-FR" dirty="0">
                  <a:solidFill>
                    <a:schemeClr val="bg1"/>
                  </a:solidFill>
                </a:endParaRPr>
              </a:p>
            </p:txBody>
          </p:sp>
        </p:grpSp>
        <p:pic>
          <p:nvPicPr>
            <p:cNvPr id="10" name="Picture 9">
              <a:extLst>
                <a:ext uri="{FF2B5EF4-FFF2-40B4-BE49-F238E27FC236}">
                  <a16:creationId xmlns:a16="http://schemas.microsoft.com/office/drawing/2014/main" id="{0F04D751-965E-426F-B92D-76753FBECC93}"/>
                </a:ext>
              </a:extLst>
            </p:cNvPr>
            <p:cNvPicPr>
              <a:picLocks noChangeAspect="1"/>
            </p:cNvPicPr>
            <p:nvPr/>
          </p:nvPicPr>
          <p:blipFill>
            <a:blip r:embed="rId5"/>
            <a:stretch>
              <a:fillRect/>
            </a:stretch>
          </p:blipFill>
          <p:spPr>
            <a:xfrm>
              <a:off x="4870450" y="3674592"/>
              <a:ext cx="4067233" cy="904174"/>
            </a:xfrm>
            <a:prstGeom prst="roundRect">
              <a:avLst>
                <a:gd name="adj" fmla="val 8594"/>
              </a:avLst>
            </a:prstGeom>
            <a:solidFill>
              <a:srgbClr val="FFFFFF">
                <a:shade val="85000"/>
              </a:srgbClr>
            </a:solidFill>
            <a:ln>
              <a:noFill/>
            </a:ln>
            <a:effectLst/>
          </p:spPr>
        </p:pic>
      </p:grpSp>
      <p:sp>
        <p:nvSpPr>
          <p:cNvPr id="25" name="TextBox 24">
            <a:extLst>
              <a:ext uri="{FF2B5EF4-FFF2-40B4-BE49-F238E27FC236}">
                <a16:creationId xmlns:a16="http://schemas.microsoft.com/office/drawing/2014/main" id="{6725DD06-6AAE-47ED-AB89-7D48D8111151}"/>
              </a:ext>
            </a:extLst>
          </p:cNvPr>
          <p:cNvSpPr txBox="1"/>
          <p:nvPr/>
        </p:nvSpPr>
        <p:spPr>
          <a:xfrm>
            <a:off x="-11994611" y="4675495"/>
            <a:ext cx="42670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$pull</a:t>
            </a:r>
            <a:endParaRPr lang="fr-MA" sz="3200" dirty="0">
              <a:latin typeface="Bahnschrift" panose="020B0502040204020203" pitchFamily="34" charset="0"/>
              <a:cs typeface="Aharoni" panose="02010803020104030203" pitchFamily="2" charset="-79"/>
            </a:endParaRPr>
          </a:p>
        </p:txBody>
      </p:sp>
      <p:grpSp>
        <p:nvGrpSpPr>
          <p:cNvPr id="28" name="Group 27">
            <a:extLst>
              <a:ext uri="{FF2B5EF4-FFF2-40B4-BE49-F238E27FC236}">
                <a16:creationId xmlns:a16="http://schemas.microsoft.com/office/drawing/2014/main" id="{FDD950A6-1AD5-489F-9D19-BB53B995DCC2}"/>
              </a:ext>
            </a:extLst>
          </p:cNvPr>
          <p:cNvGrpSpPr/>
          <p:nvPr/>
        </p:nvGrpSpPr>
        <p:grpSpPr>
          <a:xfrm>
            <a:off x="4037511" y="15239366"/>
            <a:ext cx="7329372" cy="3146975"/>
            <a:chOff x="4037511" y="2113293"/>
            <a:chExt cx="7329372" cy="3146975"/>
          </a:xfrm>
        </p:grpSpPr>
        <p:grpSp>
          <p:nvGrpSpPr>
            <p:cNvPr id="29" name="Group 28">
              <a:extLst>
                <a:ext uri="{FF2B5EF4-FFF2-40B4-BE49-F238E27FC236}">
                  <a16:creationId xmlns:a16="http://schemas.microsoft.com/office/drawing/2014/main" id="{A3212648-BCF5-4324-AB9F-F3B91BCE1EB5}"/>
                </a:ext>
              </a:extLst>
            </p:cNvPr>
            <p:cNvGrpSpPr/>
            <p:nvPr/>
          </p:nvGrpSpPr>
          <p:grpSpPr>
            <a:xfrm>
              <a:off x="4037511" y="2113293"/>
              <a:ext cx="7329372" cy="3146975"/>
              <a:chOff x="4203202" y="2547916"/>
              <a:chExt cx="5776201" cy="2639831"/>
            </a:xfrm>
          </p:grpSpPr>
          <p:sp>
            <p:nvSpPr>
              <p:cNvPr id="32" name="Rectangle: Rounded Corners 31">
                <a:extLst>
                  <a:ext uri="{FF2B5EF4-FFF2-40B4-BE49-F238E27FC236}">
                    <a16:creationId xmlns:a16="http://schemas.microsoft.com/office/drawing/2014/main" id="{2A223AE8-25C6-46AD-9DED-7BC2B863B93C}"/>
                  </a:ext>
                </a:extLst>
              </p:cNvPr>
              <p:cNvSpPr/>
              <p:nvPr/>
            </p:nvSpPr>
            <p:spPr>
              <a:xfrm rot="5400000">
                <a:off x="5771387" y="979731"/>
                <a:ext cx="2639831"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TextBox 32">
                <a:extLst>
                  <a:ext uri="{FF2B5EF4-FFF2-40B4-BE49-F238E27FC236}">
                    <a16:creationId xmlns:a16="http://schemas.microsoft.com/office/drawing/2014/main" id="{973B753A-656A-4CC6-9654-58CD9B04D060}"/>
                  </a:ext>
                </a:extLst>
              </p:cNvPr>
              <p:cNvSpPr txBox="1"/>
              <p:nvPr/>
            </p:nvSpPr>
            <p:spPr>
              <a:xfrm>
                <a:off x="4433512" y="2785228"/>
                <a:ext cx="5315576" cy="2168691"/>
              </a:xfrm>
              <a:prstGeom prst="rect">
                <a:avLst/>
              </a:prstGeom>
              <a:noFill/>
            </p:spPr>
            <p:txBody>
              <a:bodyPr wrap="square" rtlCol="0">
                <a:spAutoFit/>
              </a:bodyPr>
              <a:lstStyle/>
              <a:p>
                <a:r>
                  <a:rPr lang="fr-FR" b="1" dirty="0"/>
                  <a:t>Requête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p>
              <a:p>
                <a:r>
                  <a:rPr lang="fr-FR" b="1" dirty="0"/>
                  <a:t>📊 Résultat</a:t>
                </a:r>
              </a:p>
              <a:p>
                <a:pPr lvl="1"/>
                <a:r>
                  <a:rPr lang="fr-FR" dirty="0">
                    <a:solidFill>
                      <a:schemeClr val="bg1"/>
                    </a:solidFill>
                  </a:rPr>
                  <a:t>Le document est mis à jour :</a:t>
                </a:r>
              </a:p>
              <a:p>
                <a:pPr lvl="1"/>
                <a:endParaRPr lang="fr-FR" dirty="0">
                  <a:solidFill>
                    <a:schemeClr val="bg1"/>
                  </a:solidFill>
                </a:endParaRPr>
              </a:p>
              <a:p>
                <a:pPr lvl="1"/>
                <a:endParaRPr lang="fr-FR" dirty="0">
                  <a:solidFill>
                    <a:schemeClr val="bg1"/>
                  </a:solidFill>
                </a:endParaRPr>
              </a:p>
            </p:txBody>
          </p:sp>
        </p:grpSp>
        <p:pic>
          <p:nvPicPr>
            <p:cNvPr id="30" name="Picture 29">
              <a:extLst>
                <a:ext uri="{FF2B5EF4-FFF2-40B4-BE49-F238E27FC236}">
                  <a16:creationId xmlns:a16="http://schemas.microsoft.com/office/drawing/2014/main" id="{1EFDF2B7-6277-43DA-9E15-F97061246C78}"/>
                </a:ext>
              </a:extLst>
            </p:cNvPr>
            <p:cNvPicPr>
              <a:picLocks noChangeAspect="1"/>
            </p:cNvPicPr>
            <p:nvPr/>
          </p:nvPicPr>
          <p:blipFill>
            <a:blip r:embed="rId6"/>
            <a:stretch>
              <a:fillRect/>
            </a:stretch>
          </p:blipFill>
          <p:spPr>
            <a:xfrm>
              <a:off x="4875643" y="2761684"/>
              <a:ext cx="3296808" cy="991569"/>
            </a:xfrm>
            <a:prstGeom prst="roundRect">
              <a:avLst>
                <a:gd name="adj" fmla="val 8594"/>
              </a:avLst>
            </a:prstGeom>
            <a:solidFill>
              <a:srgbClr val="FFFFFF">
                <a:shade val="85000"/>
              </a:srgbClr>
            </a:solidFill>
            <a:ln>
              <a:noFill/>
            </a:ln>
            <a:effectLst/>
          </p:spPr>
        </p:pic>
        <p:pic>
          <p:nvPicPr>
            <p:cNvPr id="31" name="Picture 30">
              <a:extLst>
                <a:ext uri="{FF2B5EF4-FFF2-40B4-BE49-F238E27FC236}">
                  <a16:creationId xmlns:a16="http://schemas.microsoft.com/office/drawing/2014/main" id="{8B605345-9B7E-4ECF-A1BD-6E7B036583BB}"/>
                </a:ext>
              </a:extLst>
            </p:cNvPr>
            <p:cNvPicPr>
              <a:picLocks noChangeAspect="1"/>
            </p:cNvPicPr>
            <p:nvPr/>
          </p:nvPicPr>
          <p:blipFill>
            <a:blip r:embed="rId7"/>
            <a:stretch>
              <a:fillRect/>
            </a:stretch>
          </p:blipFill>
          <p:spPr>
            <a:xfrm>
              <a:off x="4604310" y="4524300"/>
              <a:ext cx="6406413" cy="421079"/>
            </a:xfrm>
            <a:prstGeom prst="roundRect">
              <a:avLst>
                <a:gd name="adj" fmla="val 8594"/>
              </a:avLst>
            </a:prstGeom>
            <a:solidFill>
              <a:srgbClr val="FFFFFF">
                <a:shade val="85000"/>
              </a:srgbClr>
            </a:solidFill>
            <a:ln>
              <a:noFill/>
            </a:ln>
            <a:effectLst/>
          </p:spPr>
        </p:pic>
      </p:grpSp>
      <p:sp>
        <p:nvSpPr>
          <p:cNvPr id="34" name="TextBox 33">
            <a:extLst>
              <a:ext uri="{FF2B5EF4-FFF2-40B4-BE49-F238E27FC236}">
                <a16:creationId xmlns:a16="http://schemas.microsoft.com/office/drawing/2014/main" id="{5C6028F5-7DA5-4939-9A6B-09C9AFCE5244}"/>
              </a:ext>
            </a:extLst>
          </p:cNvPr>
          <p:cNvSpPr txBox="1"/>
          <p:nvPr/>
        </p:nvSpPr>
        <p:spPr>
          <a:xfrm>
            <a:off x="12445975" y="1464799"/>
            <a:ext cx="866761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Résumé des Méthodes de Suppression</a:t>
            </a:r>
            <a:endParaRPr lang="fr-MA" sz="3200" dirty="0">
              <a:latin typeface="Bahnschrift" panose="020B0502040204020203" pitchFamily="34" charset="0"/>
              <a:cs typeface="Aharoni" panose="02010803020104030203" pitchFamily="2" charset="-79"/>
            </a:endParaRPr>
          </a:p>
        </p:txBody>
      </p:sp>
      <p:pic>
        <p:nvPicPr>
          <p:cNvPr id="35" name="Picture 34">
            <a:extLst>
              <a:ext uri="{FF2B5EF4-FFF2-40B4-BE49-F238E27FC236}">
                <a16:creationId xmlns:a16="http://schemas.microsoft.com/office/drawing/2014/main" id="{2398A928-E935-48C8-8E5F-025C2E59E186}"/>
              </a:ext>
            </a:extLst>
          </p:cNvPr>
          <p:cNvPicPr>
            <a:picLocks noChangeAspect="1"/>
          </p:cNvPicPr>
          <p:nvPr/>
        </p:nvPicPr>
        <p:blipFill rotWithShape="1">
          <a:blip r:embed="rId8"/>
          <a:srcRect l="447" t="772" r="306" b="523"/>
          <a:stretch/>
        </p:blipFill>
        <p:spPr>
          <a:xfrm>
            <a:off x="13448807" y="2113295"/>
            <a:ext cx="7848993" cy="4275928"/>
          </a:xfrm>
          <a:prstGeom prst="roundRect">
            <a:avLst>
              <a:gd name="adj" fmla="val 4116"/>
            </a:avLst>
          </a:prstGeom>
          <a:solidFill>
            <a:srgbClr val="FFFFFF">
              <a:shade val="85000"/>
            </a:srgbClr>
          </a:solidFill>
          <a:ln>
            <a:noFill/>
          </a:ln>
          <a:effectLst/>
        </p:spPr>
      </p:pic>
    </p:spTree>
    <p:extLst>
      <p:ext uri="{BB962C8B-B14F-4D97-AF65-F5344CB8AC3E}">
        <p14:creationId xmlns:p14="http://schemas.microsoft.com/office/powerpoint/2010/main" val="15698161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8E2C3945-79B6-432A-9B0B-BD91E656B18E}"/>
              </a:ext>
            </a:extLst>
          </p:cNvPr>
          <p:cNvGrpSpPr/>
          <p:nvPr/>
        </p:nvGrpSpPr>
        <p:grpSpPr>
          <a:xfrm>
            <a:off x="-723900" y="0"/>
            <a:ext cx="3390900" cy="6858000"/>
            <a:chOff x="-723900" y="0"/>
            <a:chExt cx="3390900" cy="6858000"/>
          </a:xfrm>
        </p:grpSpPr>
        <p:sp>
          <p:nvSpPr>
            <p:cNvPr id="80" name="Rectangle: Rounded Corners 79">
              <a:extLst>
                <a:ext uri="{FF2B5EF4-FFF2-40B4-BE49-F238E27FC236}">
                  <a16:creationId xmlns:a16="http://schemas.microsoft.com/office/drawing/2014/main" id="{5F75D912-1D45-4BFA-A277-0A3AD9F102CB}"/>
                </a:ext>
              </a:extLst>
            </p:cNvPr>
            <p:cNvSpPr/>
            <p:nvPr/>
          </p:nvSpPr>
          <p:spPr>
            <a:xfrm>
              <a:off x="-723900" y="0"/>
              <a:ext cx="3390900" cy="6858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81" name="TextBox 80">
              <a:extLst>
                <a:ext uri="{FF2B5EF4-FFF2-40B4-BE49-F238E27FC236}">
                  <a16:creationId xmlns:a16="http://schemas.microsoft.com/office/drawing/2014/main" id="{93F388E0-892D-4E8F-AC2E-816254A173C7}"/>
                </a:ext>
              </a:extLst>
            </p:cNvPr>
            <p:cNvSpPr txBox="1"/>
            <p:nvPr/>
          </p:nvSpPr>
          <p:spPr>
            <a:xfrm>
              <a:off x="339270" y="1708773"/>
              <a:ext cx="1451430" cy="584775"/>
            </a:xfrm>
            <a:prstGeom prst="rect">
              <a:avLst/>
            </a:prstGeom>
            <a:noFill/>
          </p:spPr>
          <p:txBody>
            <a:bodyPr wrap="square" rtlCol="0">
              <a:spAutoFit/>
            </a:bodyPr>
            <a:lstStyle/>
            <a:p>
              <a:r>
                <a:rPr lang="fr-MA" sz="3200" b="1" dirty="0">
                  <a:solidFill>
                    <a:schemeClr val="bg1"/>
                  </a:solidFill>
                </a:rPr>
                <a:t>PLAN :</a:t>
              </a:r>
            </a:p>
          </p:txBody>
        </p:sp>
        <p:pic>
          <p:nvPicPr>
            <p:cNvPr id="10" name="Picture 9">
              <a:extLst>
                <a:ext uri="{FF2B5EF4-FFF2-40B4-BE49-F238E27FC236}">
                  <a16:creationId xmlns:a16="http://schemas.microsoft.com/office/drawing/2014/main" id="{06E0E188-9CF0-42B9-948C-441B7DC6A30E}"/>
                </a:ext>
              </a:extLst>
            </p:cNvPr>
            <p:cNvPicPr>
              <a:picLocks noChangeAspect="1"/>
            </p:cNvPicPr>
            <p:nvPr/>
          </p:nvPicPr>
          <p:blipFill>
            <a:blip r:embed="rId3">
              <a:biLevel thresh="25000"/>
              <a:extLst>
                <a:ext uri="{28A0092B-C50C-407E-A947-70E740481C1C}">
                  <a14:useLocalDpi xmlns:a14="http://schemas.microsoft.com/office/drawing/2010/main" val="0"/>
                </a:ext>
              </a:extLst>
            </a:blip>
            <a:stretch>
              <a:fillRect/>
            </a:stretch>
          </p:blipFill>
          <p:spPr>
            <a:xfrm>
              <a:off x="214659" y="2355229"/>
              <a:ext cx="2235821" cy="2235821"/>
            </a:xfrm>
            <a:prstGeom prst="rect">
              <a:avLst/>
            </a:prstGeom>
          </p:spPr>
        </p:pic>
      </p:grpSp>
      <p:grpSp>
        <p:nvGrpSpPr>
          <p:cNvPr id="31" name="Group 30">
            <a:extLst>
              <a:ext uri="{FF2B5EF4-FFF2-40B4-BE49-F238E27FC236}">
                <a16:creationId xmlns:a16="http://schemas.microsoft.com/office/drawing/2014/main" id="{B6982258-977E-406E-8961-E127F44A946F}"/>
              </a:ext>
            </a:extLst>
          </p:cNvPr>
          <p:cNvGrpSpPr/>
          <p:nvPr/>
        </p:nvGrpSpPr>
        <p:grpSpPr>
          <a:xfrm>
            <a:off x="2933700" y="757575"/>
            <a:ext cx="7753349" cy="864000"/>
            <a:chOff x="2933700" y="757575"/>
            <a:chExt cx="7753349" cy="864000"/>
          </a:xfrm>
        </p:grpSpPr>
        <p:sp>
          <p:nvSpPr>
            <p:cNvPr id="2" name="Rectangle: Rounded Corners 1">
              <a:extLst>
                <a:ext uri="{FF2B5EF4-FFF2-40B4-BE49-F238E27FC236}">
                  <a16:creationId xmlns:a16="http://schemas.microsoft.com/office/drawing/2014/main" id="{82CF648A-E7D0-414B-AA08-7DF719C7A45F}"/>
                </a:ext>
              </a:extLst>
            </p:cNvPr>
            <p:cNvSpPr/>
            <p:nvPr/>
          </p:nvSpPr>
          <p:spPr>
            <a:xfrm>
              <a:off x="3492044" y="838200"/>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 name="Oval 2">
              <a:extLst>
                <a:ext uri="{FF2B5EF4-FFF2-40B4-BE49-F238E27FC236}">
                  <a16:creationId xmlns:a16="http://schemas.microsoft.com/office/drawing/2014/main" id="{E34F66ED-7DA3-45F5-AB24-4947F513636F}"/>
                </a:ext>
              </a:extLst>
            </p:cNvPr>
            <p:cNvSpPr/>
            <p:nvPr/>
          </p:nvSpPr>
          <p:spPr>
            <a:xfrm>
              <a:off x="2933700" y="757575"/>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1</a:t>
              </a:r>
            </a:p>
          </p:txBody>
        </p:sp>
        <p:sp>
          <p:nvSpPr>
            <p:cNvPr id="30" name="TextBox 29">
              <a:extLst>
                <a:ext uri="{FF2B5EF4-FFF2-40B4-BE49-F238E27FC236}">
                  <a16:creationId xmlns:a16="http://schemas.microsoft.com/office/drawing/2014/main" id="{ADB5C554-4DDE-46DF-A636-76677E098575}"/>
                </a:ext>
              </a:extLst>
            </p:cNvPr>
            <p:cNvSpPr txBox="1"/>
            <p:nvPr/>
          </p:nvSpPr>
          <p:spPr>
            <a:xfrm>
              <a:off x="3906719" y="933450"/>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Insertion de données </a:t>
              </a:r>
              <a:endParaRPr lang="fr-MA" sz="2800" dirty="0">
                <a:solidFill>
                  <a:schemeClr val="tx1">
                    <a:lumMod val="75000"/>
                    <a:lumOff val="25000"/>
                  </a:schemeClr>
                </a:solidFill>
                <a:latin typeface="Fira Sans" panose="020B0503050000020004" pitchFamily="34" charset="0"/>
              </a:endParaRPr>
            </a:p>
          </p:txBody>
        </p:sp>
      </p:grpSp>
      <p:grpSp>
        <p:nvGrpSpPr>
          <p:cNvPr id="32" name="Group 31">
            <a:extLst>
              <a:ext uri="{FF2B5EF4-FFF2-40B4-BE49-F238E27FC236}">
                <a16:creationId xmlns:a16="http://schemas.microsoft.com/office/drawing/2014/main" id="{55AC52B3-A65E-4A34-8B43-7A57255B114B}"/>
              </a:ext>
            </a:extLst>
          </p:cNvPr>
          <p:cNvGrpSpPr/>
          <p:nvPr/>
        </p:nvGrpSpPr>
        <p:grpSpPr>
          <a:xfrm>
            <a:off x="3182820" y="1860498"/>
            <a:ext cx="7828079" cy="864000"/>
            <a:chOff x="3182820" y="1860498"/>
            <a:chExt cx="7828079" cy="864000"/>
          </a:xfrm>
        </p:grpSpPr>
        <p:sp>
          <p:nvSpPr>
            <p:cNvPr id="5" name="Rectangle: Rounded Corners 4">
              <a:extLst>
                <a:ext uri="{FF2B5EF4-FFF2-40B4-BE49-F238E27FC236}">
                  <a16:creationId xmlns:a16="http://schemas.microsoft.com/office/drawing/2014/main" id="{096B524B-BB3D-4283-B13C-E8EF03DDDE31}"/>
                </a:ext>
              </a:extLst>
            </p:cNvPr>
            <p:cNvSpPr/>
            <p:nvPr/>
          </p:nvSpPr>
          <p:spPr>
            <a:xfrm>
              <a:off x="3815894" y="1957387"/>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1" name="Oval 10">
              <a:extLst>
                <a:ext uri="{FF2B5EF4-FFF2-40B4-BE49-F238E27FC236}">
                  <a16:creationId xmlns:a16="http://schemas.microsoft.com/office/drawing/2014/main" id="{9EA62DB0-E6E2-4336-A34B-A03A2E741F07}"/>
                </a:ext>
              </a:extLst>
            </p:cNvPr>
            <p:cNvSpPr/>
            <p:nvPr/>
          </p:nvSpPr>
          <p:spPr>
            <a:xfrm>
              <a:off x="3182820" y="1860498"/>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2</a:t>
              </a:r>
            </a:p>
          </p:txBody>
        </p:sp>
        <p:sp>
          <p:nvSpPr>
            <p:cNvPr id="33" name="TextBox 32">
              <a:extLst>
                <a:ext uri="{FF2B5EF4-FFF2-40B4-BE49-F238E27FC236}">
                  <a16:creationId xmlns:a16="http://schemas.microsoft.com/office/drawing/2014/main" id="{E7D56F50-17AF-42DA-8AF3-E4DA98683893}"/>
                </a:ext>
              </a:extLst>
            </p:cNvPr>
            <p:cNvSpPr txBox="1"/>
            <p:nvPr/>
          </p:nvSpPr>
          <p:spPr>
            <a:xfrm>
              <a:off x="4099431" y="2042051"/>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Récupération &amp; Utilisation des filtres</a:t>
              </a:r>
              <a:endParaRPr lang="fr-MA" sz="2800" dirty="0">
                <a:solidFill>
                  <a:schemeClr val="tx1">
                    <a:lumMod val="75000"/>
                    <a:lumOff val="25000"/>
                  </a:schemeClr>
                </a:solidFill>
                <a:latin typeface="Fira Sans" panose="020B0503050000020004" pitchFamily="34" charset="0"/>
              </a:endParaRPr>
            </a:p>
          </p:txBody>
        </p:sp>
      </p:grpSp>
      <p:grpSp>
        <p:nvGrpSpPr>
          <p:cNvPr id="37" name="Group 36">
            <a:extLst>
              <a:ext uri="{FF2B5EF4-FFF2-40B4-BE49-F238E27FC236}">
                <a16:creationId xmlns:a16="http://schemas.microsoft.com/office/drawing/2014/main" id="{09F6A633-4C78-4C5F-960B-B4F9775F09BD}"/>
              </a:ext>
            </a:extLst>
          </p:cNvPr>
          <p:cNvGrpSpPr/>
          <p:nvPr/>
        </p:nvGrpSpPr>
        <p:grpSpPr>
          <a:xfrm>
            <a:off x="3448050" y="2995949"/>
            <a:ext cx="7810499" cy="864000"/>
            <a:chOff x="3448050" y="2995949"/>
            <a:chExt cx="7810499" cy="864000"/>
          </a:xfrm>
        </p:grpSpPr>
        <p:sp>
          <p:nvSpPr>
            <p:cNvPr id="6" name="Rectangle: Rounded Corners 5">
              <a:extLst>
                <a:ext uri="{FF2B5EF4-FFF2-40B4-BE49-F238E27FC236}">
                  <a16:creationId xmlns:a16="http://schemas.microsoft.com/office/drawing/2014/main" id="{9E74FC2C-1BE9-436F-9A14-EE801274BA3B}"/>
                </a:ext>
              </a:extLst>
            </p:cNvPr>
            <p:cNvSpPr/>
            <p:nvPr/>
          </p:nvSpPr>
          <p:spPr>
            <a:xfrm>
              <a:off x="4063544" y="3076574"/>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2" name="Oval 11">
              <a:extLst>
                <a:ext uri="{FF2B5EF4-FFF2-40B4-BE49-F238E27FC236}">
                  <a16:creationId xmlns:a16="http://schemas.microsoft.com/office/drawing/2014/main" id="{ADCA0F8A-C816-4DAC-9EB7-14879865BEC9}"/>
                </a:ext>
              </a:extLst>
            </p:cNvPr>
            <p:cNvSpPr/>
            <p:nvPr/>
          </p:nvSpPr>
          <p:spPr>
            <a:xfrm>
              <a:off x="3448050" y="2995949"/>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3</a:t>
              </a:r>
              <a:endParaRPr lang="fr-MA" b="1" dirty="0"/>
            </a:p>
          </p:txBody>
        </p:sp>
        <p:sp>
          <p:nvSpPr>
            <p:cNvPr id="34" name="TextBox 33">
              <a:extLst>
                <a:ext uri="{FF2B5EF4-FFF2-40B4-BE49-F238E27FC236}">
                  <a16:creationId xmlns:a16="http://schemas.microsoft.com/office/drawing/2014/main" id="{389090EE-E861-4CA4-A6DC-309C5C9993A7}"/>
                </a:ext>
              </a:extLst>
            </p:cNvPr>
            <p:cNvSpPr txBox="1"/>
            <p:nvPr/>
          </p:nvSpPr>
          <p:spPr>
            <a:xfrm>
              <a:off x="4395135" y="3156475"/>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Projections et Tri des données</a:t>
              </a:r>
              <a:endParaRPr lang="fr-MA" sz="2800" dirty="0">
                <a:solidFill>
                  <a:schemeClr val="tx1">
                    <a:lumMod val="75000"/>
                    <a:lumOff val="25000"/>
                  </a:schemeClr>
                </a:solidFill>
                <a:latin typeface="Fira Sans" panose="020B0503050000020004" pitchFamily="34" charset="0"/>
              </a:endParaRPr>
            </a:p>
          </p:txBody>
        </p:sp>
      </p:grpSp>
      <p:grpSp>
        <p:nvGrpSpPr>
          <p:cNvPr id="38" name="Group 37">
            <a:extLst>
              <a:ext uri="{FF2B5EF4-FFF2-40B4-BE49-F238E27FC236}">
                <a16:creationId xmlns:a16="http://schemas.microsoft.com/office/drawing/2014/main" id="{B2536C2A-DFFA-4CC5-9492-9ED31644AB09}"/>
              </a:ext>
            </a:extLst>
          </p:cNvPr>
          <p:cNvGrpSpPr/>
          <p:nvPr/>
        </p:nvGrpSpPr>
        <p:grpSpPr>
          <a:xfrm>
            <a:off x="3659070" y="4119560"/>
            <a:ext cx="7789979" cy="864000"/>
            <a:chOff x="3659070" y="4119560"/>
            <a:chExt cx="7789979" cy="864000"/>
          </a:xfrm>
        </p:grpSpPr>
        <p:sp>
          <p:nvSpPr>
            <p:cNvPr id="8" name="Rectangle: Rounded Corners 7">
              <a:extLst>
                <a:ext uri="{FF2B5EF4-FFF2-40B4-BE49-F238E27FC236}">
                  <a16:creationId xmlns:a16="http://schemas.microsoft.com/office/drawing/2014/main" id="{5AE9D35F-B41C-4C47-80E4-15DDAAF6FB6E}"/>
                </a:ext>
              </a:extLst>
            </p:cNvPr>
            <p:cNvSpPr/>
            <p:nvPr/>
          </p:nvSpPr>
          <p:spPr>
            <a:xfrm>
              <a:off x="4254044" y="4195761"/>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3" name="Oval 12">
              <a:extLst>
                <a:ext uri="{FF2B5EF4-FFF2-40B4-BE49-F238E27FC236}">
                  <a16:creationId xmlns:a16="http://schemas.microsoft.com/office/drawing/2014/main" id="{7B5BD83F-3204-4329-AB9C-DF587A3F84AF}"/>
                </a:ext>
              </a:extLst>
            </p:cNvPr>
            <p:cNvSpPr/>
            <p:nvPr/>
          </p:nvSpPr>
          <p:spPr>
            <a:xfrm>
              <a:off x="3659070" y="4119560"/>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4</a:t>
              </a:r>
              <a:endParaRPr lang="fr-MA" b="1" dirty="0"/>
            </a:p>
          </p:txBody>
        </p:sp>
        <p:sp>
          <p:nvSpPr>
            <p:cNvPr id="35" name="TextBox 34">
              <a:extLst>
                <a:ext uri="{FF2B5EF4-FFF2-40B4-BE49-F238E27FC236}">
                  <a16:creationId xmlns:a16="http://schemas.microsoft.com/office/drawing/2014/main" id="{1BB78BB2-7835-4625-B4A0-CF4DD526CF02}"/>
                </a:ext>
              </a:extLst>
            </p:cNvPr>
            <p:cNvSpPr txBox="1"/>
            <p:nvPr/>
          </p:nvSpPr>
          <p:spPr>
            <a:xfrm>
              <a:off x="4595895" y="4289285"/>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Parcours des données avec les curseurs</a:t>
              </a:r>
              <a:endParaRPr lang="fr-MA" sz="2800" dirty="0">
                <a:solidFill>
                  <a:schemeClr val="tx1">
                    <a:lumMod val="75000"/>
                    <a:lumOff val="25000"/>
                  </a:schemeClr>
                </a:solidFill>
                <a:latin typeface="Fira Sans" panose="020B0503050000020004" pitchFamily="34" charset="0"/>
              </a:endParaRPr>
            </a:p>
          </p:txBody>
        </p:sp>
      </p:grpSp>
      <p:grpSp>
        <p:nvGrpSpPr>
          <p:cNvPr id="39" name="Group 38">
            <a:extLst>
              <a:ext uri="{FF2B5EF4-FFF2-40B4-BE49-F238E27FC236}">
                <a16:creationId xmlns:a16="http://schemas.microsoft.com/office/drawing/2014/main" id="{04EEEA57-18C4-4DE5-B403-70FB82747C3F}"/>
              </a:ext>
            </a:extLst>
          </p:cNvPr>
          <p:cNvGrpSpPr/>
          <p:nvPr/>
        </p:nvGrpSpPr>
        <p:grpSpPr>
          <a:xfrm>
            <a:off x="3906720" y="5234325"/>
            <a:ext cx="7789979" cy="864000"/>
            <a:chOff x="3906720" y="5234325"/>
            <a:chExt cx="7789979" cy="864000"/>
          </a:xfrm>
        </p:grpSpPr>
        <p:sp>
          <p:nvSpPr>
            <p:cNvPr id="7" name="Rectangle: Rounded Corners 6">
              <a:extLst>
                <a:ext uri="{FF2B5EF4-FFF2-40B4-BE49-F238E27FC236}">
                  <a16:creationId xmlns:a16="http://schemas.microsoft.com/office/drawing/2014/main" id="{FEB27758-40CD-4FAC-9EFC-C781D94840C0}"/>
                </a:ext>
              </a:extLst>
            </p:cNvPr>
            <p:cNvSpPr/>
            <p:nvPr/>
          </p:nvSpPr>
          <p:spPr>
            <a:xfrm>
              <a:off x="4501694" y="5314950"/>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4" name="Oval 13">
              <a:extLst>
                <a:ext uri="{FF2B5EF4-FFF2-40B4-BE49-F238E27FC236}">
                  <a16:creationId xmlns:a16="http://schemas.microsoft.com/office/drawing/2014/main" id="{E7348F7E-F561-48E5-8B29-2423B9E32596}"/>
                </a:ext>
              </a:extLst>
            </p:cNvPr>
            <p:cNvSpPr/>
            <p:nvPr/>
          </p:nvSpPr>
          <p:spPr>
            <a:xfrm>
              <a:off x="3906720" y="5234325"/>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5</a:t>
              </a:r>
            </a:p>
          </p:txBody>
        </p:sp>
        <p:sp>
          <p:nvSpPr>
            <p:cNvPr id="36" name="TextBox 35">
              <a:extLst>
                <a:ext uri="{FF2B5EF4-FFF2-40B4-BE49-F238E27FC236}">
                  <a16:creationId xmlns:a16="http://schemas.microsoft.com/office/drawing/2014/main" id="{D1F9C29F-AC90-4A82-8850-66672EA54DC3}"/>
                </a:ext>
              </a:extLst>
            </p:cNvPr>
            <p:cNvSpPr txBox="1"/>
            <p:nvPr/>
          </p:nvSpPr>
          <p:spPr>
            <a:xfrm>
              <a:off x="4843545" y="5406588"/>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Modification des documents</a:t>
              </a:r>
              <a:endParaRPr lang="fr-MA" sz="2800" dirty="0">
                <a:solidFill>
                  <a:schemeClr val="tx1">
                    <a:lumMod val="75000"/>
                    <a:lumOff val="25000"/>
                  </a:schemeClr>
                </a:solidFill>
                <a:latin typeface="Fira Sans" panose="020B0503050000020004" pitchFamily="34" charset="0"/>
              </a:endParaRPr>
            </a:p>
          </p:txBody>
        </p:sp>
      </p:grpSp>
      <p:grpSp>
        <p:nvGrpSpPr>
          <p:cNvPr id="42" name="Group 41">
            <a:extLst>
              <a:ext uri="{FF2B5EF4-FFF2-40B4-BE49-F238E27FC236}">
                <a16:creationId xmlns:a16="http://schemas.microsoft.com/office/drawing/2014/main" id="{4C9E29B2-1C38-4005-8478-A35DEC6A1258}"/>
              </a:ext>
            </a:extLst>
          </p:cNvPr>
          <p:cNvGrpSpPr/>
          <p:nvPr/>
        </p:nvGrpSpPr>
        <p:grpSpPr>
          <a:xfrm>
            <a:off x="23642076" y="756140"/>
            <a:ext cx="7753349" cy="864000"/>
            <a:chOff x="2933700" y="757575"/>
            <a:chExt cx="7753349" cy="864000"/>
          </a:xfrm>
        </p:grpSpPr>
        <p:sp>
          <p:nvSpPr>
            <p:cNvPr id="43" name="Rectangle: Rounded Corners 42">
              <a:extLst>
                <a:ext uri="{FF2B5EF4-FFF2-40B4-BE49-F238E27FC236}">
                  <a16:creationId xmlns:a16="http://schemas.microsoft.com/office/drawing/2014/main" id="{EDBC6EAA-E766-4803-917B-7A3A903BC953}"/>
                </a:ext>
              </a:extLst>
            </p:cNvPr>
            <p:cNvSpPr/>
            <p:nvPr/>
          </p:nvSpPr>
          <p:spPr>
            <a:xfrm>
              <a:off x="3492044" y="838200"/>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4" name="Oval 43">
              <a:extLst>
                <a:ext uri="{FF2B5EF4-FFF2-40B4-BE49-F238E27FC236}">
                  <a16:creationId xmlns:a16="http://schemas.microsoft.com/office/drawing/2014/main" id="{897D0E52-9E94-48BA-ADE6-66E8EFDE7E1C}"/>
                </a:ext>
              </a:extLst>
            </p:cNvPr>
            <p:cNvSpPr/>
            <p:nvPr/>
          </p:nvSpPr>
          <p:spPr>
            <a:xfrm>
              <a:off x="2933700" y="757575"/>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6</a:t>
              </a:r>
            </a:p>
          </p:txBody>
        </p:sp>
        <p:sp>
          <p:nvSpPr>
            <p:cNvPr id="45" name="TextBox 44">
              <a:extLst>
                <a:ext uri="{FF2B5EF4-FFF2-40B4-BE49-F238E27FC236}">
                  <a16:creationId xmlns:a16="http://schemas.microsoft.com/office/drawing/2014/main" id="{86510577-95D1-4E3B-B696-C003EF8C80A3}"/>
                </a:ext>
              </a:extLst>
            </p:cNvPr>
            <p:cNvSpPr txBox="1"/>
            <p:nvPr/>
          </p:nvSpPr>
          <p:spPr>
            <a:xfrm>
              <a:off x="3906719" y="933450"/>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Suppression des documents</a:t>
              </a:r>
              <a:endParaRPr lang="fr-MA" sz="2800" dirty="0">
                <a:solidFill>
                  <a:schemeClr val="tx1">
                    <a:lumMod val="75000"/>
                    <a:lumOff val="25000"/>
                  </a:schemeClr>
                </a:solidFill>
                <a:latin typeface="Fira Sans" panose="020B0503050000020004" pitchFamily="34" charset="0"/>
              </a:endParaRPr>
            </a:p>
          </p:txBody>
        </p:sp>
      </p:grpSp>
      <p:grpSp>
        <p:nvGrpSpPr>
          <p:cNvPr id="46" name="Group 45">
            <a:extLst>
              <a:ext uri="{FF2B5EF4-FFF2-40B4-BE49-F238E27FC236}">
                <a16:creationId xmlns:a16="http://schemas.microsoft.com/office/drawing/2014/main" id="{AD6A122A-D5B4-48F3-BA01-29B9E7F02D81}"/>
              </a:ext>
            </a:extLst>
          </p:cNvPr>
          <p:cNvGrpSpPr/>
          <p:nvPr/>
        </p:nvGrpSpPr>
        <p:grpSpPr>
          <a:xfrm>
            <a:off x="25300896" y="1859063"/>
            <a:ext cx="7828079" cy="864000"/>
            <a:chOff x="3182820" y="1860498"/>
            <a:chExt cx="7828079" cy="864000"/>
          </a:xfrm>
        </p:grpSpPr>
        <p:sp>
          <p:nvSpPr>
            <p:cNvPr id="47" name="Rectangle: Rounded Corners 46">
              <a:extLst>
                <a:ext uri="{FF2B5EF4-FFF2-40B4-BE49-F238E27FC236}">
                  <a16:creationId xmlns:a16="http://schemas.microsoft.com/office/drawing/2014/main" id="{2A979322-A54F-46EE-89C8-1F601109945E}"/>
                </a:ext>
              </a:extLst>
            </p:cNvPr>
            <p:cNvSpPr/>
            <p:nvPr/>
          </p:nvSpPr>
          <p:spPr>
            <a:xfrm>
              <a:off x="3815894" y="1957387"/>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8" name="Oval 47">
              <a:extLst>
                <a:ext uri="{FF2B5EF4-FFF2-40B4-BE49-F238E27FC236}">
                  <a16:creationId xmlns:a16="http://schemas.microsoft.com/office/drawing/2014/main" id="{B0BCFF10-BA4B-4734-8E47-4CF2D2ACC4DA}"/>
                </a:ext>
              </a:extLst>
            </p:cNvPr>
            <p:cNvSpPr/>
            <p:nvPr/>
          </p:nvSpPr>
          <p:spPr>
            <a:xfrm>
              <a:off x="3182820" y="1860498"/>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7</a:t>
              </a:r>
            </a:p>
          </p:txBody>
        </p:sp>
        <p:sp>
          <p:nvSpPr>
            <p:cNvPr id="49" name="TextBox 48">
              <a:extLst>
                <a:ext uri="{FF2B5EF4-FFF2-40B4-BE49-F238E27FC236}">
                  <a16:creationId xmlns:a16="http://schemas.microsoft.com/office/drawing/2014/main" id="{CEF9D4DC-DC86-4023-B98B-D5E7A191EDDD}"/>
                </a:ext>
              </a:extLst>
            </p:cNvPr>
            <p:cNvSpPr txBox="1"/>
            <p:nvPr/>
          </p:nvSpPr>
          <p:spPr>
            <a:xfrm>
              <a:off x="4099431" y="2042051"/>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Sécurité et Validation des documents</a:t>
              </a:r>
              <a:endParaRPr lang="fr-MA" sz="2800" dirty="0">
                <a:solidFill>
                  <a:schemeClr val="tx1">
                    <a:lumMod val="75000"/>
                    <a:lumOff val="25000"/>
                  </a:schemeClr>
                </a:solidFill>
                <a:latin typeface="Fira Sans" panose="020B0503050000020004" pitchFamily="34" charset="0"/>
              </a:endParaRPr>
            </a:p>
          </p:txBody>
        </p:sp>
      </p:grpSp>
      <p:grpSp>
        <p:nvGrpSpPr>
          <p:cNvPr id="50" name="Group 49">
            <a:extLst>
              <a:ext uri="{FF2B5EF4-FFF2-40B4-BE49-F238E27FC236}">
                <a16:creationId xmlns:a16="http://schemas.microsoft.com/office/drawing/2014/main" id="{5CD8DE43-16FF-4333-B87D-6F7F7F788986}"/>
              </a:ext>
            </a:extLst>
          </p:cNvPr>
          <p:cNvGrpSpPr/>
          <p:nvPr/>
        </p:nvGrpSpPr>
        <p:grpSpPr>
          <a:xfrm>
            <a:off x="27026626" y="2994514"/>
            <a:ext cx="7810499" cy="864000"/>
            <a:chOff x="3448050" y="2995949"/>
            <a:chExt cx="7810499" cy="864000"/>
          </a:xfrm>
        </p:grpSpPr>
        <p:sp>
          <p:nvSpPr>
            <p:cNvPr id="51" name="Rectangle: Rounded Corners 50">
              <a:extLst>
                <a:ext uri="{FF2B5EF4-FFF2-40B4-BE49-F238E27FC236}">
                  <a16:creationId xmlns:a16="http://schemas.microsoft.com/office/drawing/2014/main" id="{5C7DC4B6-28BF-4F07-934F-42292B66D8F3}"/>
                </a:ext>
              </a:extLst>
            </p:cNvPr>
            <p:cNvSpPr/>
            <p:nvPr/>
          </p:nvSpPr>
          <p:spPr>
            <a:xfrm>
              <a:off x="4063544" y="3076574"/>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2" name="Oval 51">
              <a:extLst>
                <a:ext uri="{FF2B5EF4-FFF2-40B4-BE49-F238E27FC236}">
                  <a16:creationId xmlns:a16="http://schemas.microsoft.com/office/drawing/2014/main" id="{D6B98604-F54E-4324-821E-02C3874A6279}"/>
                </a:ext>
              </a:extLst>
            </p:cNvPr>
            <p:cNvSpPr/>
            <p:nvPr/>
          </p:nvSpPr>
          <p:spPr>
            <a:xfrm>
              <a:off x="3448050" y="2995949"/>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8</a:t>
              </a:r>
              <a:endParaRPr lang="fr-MA" b="1" dirty="0"/>
            </a:p>
          </p:txBody>
        </p:sp>
        <p:sp>
          <p:nvSpPr>
            <p:cNvPr id="53" name="TextBox 52">
              <a:extLst>
                <a:ext uri="{FF2B5EF4-FFF2-40B4-BE49-F238E27FC236}">
                  <a16:creationId xmlns:a16="http://schemas.microsoft.com/office/drawing/2014/main" id="{C4DD956A-0790-4AB1-9E36-C101729B5CC7}"/>
                </a:ext>
              </a:extLst>
            </p:cNvPr>
            <p:cNvSpPr txBox="1"/>
            <p:nvPr/>
          </p:nvSpPr>
          <p:spPr>
            <a:xfrm>
              <a:off x="4395135" y="3156475"/>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Scripting sur Mongosh (JavaScript)</a:t>
              </a:r>
              <a:endParaRPr lang="fr-MA" sz="2800" dirty="0">
                <a:solidFill>
                  <a:schemeClr val="tx1">
                    <a:lumMod val="75000"/>
                    <a:lumOff val="25000"/>
                  </a:schemeClr>
                </a:solidFill>
                <a:latin typeface="Fira Sans" panose="020B0503050000020004" pitchFamily="34" charset="0"/>
              </a:endParaRPr>
            </a:p>
          </p:txBody>
        </p:sp>
      </p:grpSp>
      <p:grpSp>
        <p:nvGrpSpPr>
          <p:cNvPr id="58" name="Group 57">
            <a:extLst>
              <a:ext uri="{FF2B5EF4-FFF2-40B4-BE49-F238E27FC236}">
                <a16:creationId xmlns:a16="http://schemas.microsoft.com/office/drawing/2014/main" id="{2608186A-96AF-415D-A0F5-6081A0663DF0}"/>
              </a:ext>
            </a:extLst>
          </p:cNvPr>
          <p:cNvGrpSpPr/>
          <p:nvPr/>
        </p:nvGrpSpPr>
        <p:grpSpPr>
          <a:xfrm>
            <a:off x="-4546166" y="0"/>
            <a:ext cx="3463470" cy="6858000"/>
            <a:chOff x="-723900" y="0"/>
            <a:chExt cx="3463470" cy="6858000"/>
          </a:xfrm>
        </p:grpSpPr>
        <p:sp>
          <p:nvSpPr>
            <p:cNvPr id="59" name="Rectangle: Rounded Corners 58">
              <a:extLst>
                <a:ext uri="{FF2B5EF4-FFF2-40B4-BE49-F238E27FC236}">
                  <a16:creationId xmlns:a16="http://schemas.microsoft.com/office/drawing/2014/main" id="{C3EB4E6D-356C-47CE-9F1B-15C15992089B}"/>
                </a:ext>
              </a:extLst>
            </p:cNvPr>
            <p:cNvSpPr/>
            <p:nvPr/>
          </p:nvSpPr>
          <p:spPr>
            <a:xfrm>
              <a:off x="-723900" y="0"/>
              <a:ext cx="3390900" cy="6858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60" name="TextBox 59">
              <a:extLst>
                <a:ext uri="{FF2B5EF4-FFF2-40B4-BE49-F238E27FC236}">
                  <a16:creationId xmlns:a16="http://schemas.microsoft.com/office/drawing/2014/main" id="{39E587D7-D2E6-4801-8E60-9338DE7A0599}"/>
                </a:ext>
              </a:extLst>
            </p:cNvPr>
            <p:cNvSpPr txBox="1"/>
            <p:nvPr/>
          </p:nvSpPr>
          <p:spPr>
            <a:xfrm>
              <a:off x="72570" y="1708773"/>
              <a:ext cx="2667000" cy="584775"/>
            </a:xfrm>
            <a:prstGeom prst="rect">
              <a:avLst/>
            </a:prstGeom>
            <a:noFill/>
          </p:spPr>
          <p:txBody>
            <a:bodyPr wrap="square" rtlCol="0">
              <a:spAutoFit/>
            </a:bodyPr>
            <a:lstStyle/>
            <a:p>
              <a:r>
                <a:rPr lang="fr-MA" sz="3200" b="1" dirty="0">
                  <a:solidFill>
                    <a:schemeClr val="bg1"/>
                  </a:solidFill>
                </a:rPr>
                <a:t>Introduction :</a:t>
              </a:r>
            </a:p>
          </p:txBody>
        </p:sp>
        <p:pic>
          <p:nvPicPr>
            <p:cNvPr id="61" name="Picture 60">
              <a:extLst>
                <a:ext uri="{FF2B5EF4-FFF2-40B4-BE49-F238E27FC236}">
                  <a16:creationId xmlns:a16="http://schemas.microsoft.com/office/drawing/2014/main" id="{EED9AE68-95EE-486F-A9A2-05ECDB7634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809" y="3135694"/>
              <a:ext cx="1733253" cy="1733253"/>
            </a:xfrm>
            <a:prstGeom prst="rect">
              <a:avLst/>
            </a:prstGeom>
          </p:spPr>
        </p:pic>
      </p:grpSp>
      <p:grpSp>
        <p:nvGrpSpPr>
          <p:cNvPr id="62" name="Group 61">
            <a:extLst>
              <a:ext uri="{FF2B5EF4-FFF2-40B4-BE49-F238E27FC236}">
                <a16:creationId xmlns:a16="http://schemas.microsoft.com/office/drawing/2014/main" id="{2FF51A59-CC9B-4462-B7DE-EC369E13A4C2}"/>
              </a:ext>
            </a:extLst>
          </p:cNvPr>
          <p:cNvGrpSpPr/>
          <p:nvPr/>
        </p:nvGrpSpPr>
        <p:grpSpPr>
          <a:xfrm>
            <a:off x="2963637" y="11555677"/>
            <a:ext cx="5890077" cy="2977106"/>
            <a:chOff x="3281137" y="1834380"/>
            <a:chExt cx="6643913" cy="2977106"/>
          </a:xfrm>
        </p:grpSpPr>
        <p:sp>
          <p:nvSpPr>
            <p:cNvPr id="63" name="Rectangle 62">
              <a:extLst>
                <a:ext uri="{FF2B5EF4-FFF2-40B4-BE49-F238E27FC236}">
                  <a16:creationId xmlns:a16="http://schemas.microsoft.com/office/drawing/2014/main" id="{AC1F3AB5-5EF3-415C-9BD1-6994C576A9D1}"/>
                </a:ext>
              </a:extLst>
            </p:cNvPr>
            <p:cNvSpPr/>
            <p:nvPr/>
          </p:nvSpPr>
          <p:spPr>
            <a:xfrm>
              <a:off x="3281137" y="1834380"/>
              <a:ext cx="6643913" cy="2977106"/>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64" name="TextBox 63">
              <a:extLst>
                <a:ext uri="{FF2B5EF4-FFF2-40B4-BE49-F238E27FC236}">
                  <a16:creationId xmlns:a16="http://schemas.microsoft.com/office/drawing/2014/main" id="{DEC1E5DB-6A0A-4DDF-9578-25EB3631689A}"/>
                </a:ext>
              </a:extLst>
            </p:cNvPr>
            <p:cNvSpPr txBox="1"/>
            <p:nvPr/>
          </p:nvSpPr>
          <p:spPr>
            <a:xfrm>
              <a:off x="3467100" y="2001160"/>
              <a:ext cx="6457950" cy="2677656"/>
            </a:xfrm>
            <a:prstGeom prst="rect">
              <a:avLst/>
            </a:prstGeom>
            <a:noFill/>
          </p:spPr>
          <p:txBody>
            <a:bodyPr wrap="square" rtlCol="0">
              <a:spAutoFit/>
            </a:bodyPr>
            <a:lstStyle/>
            <a:p>
              <a:r>
                <a:rPr lang="fr-FR" sz="2400" dirty="0"/>
                <a:t>🔹 </a:t>
              </a:r>
              <a:r>
                <a:rPr lang="fr-FR" sz="2400" b="1" dirty="0"/>
                <a:t>MongoDB</a:t>
              </a:r>
              <a:r>
                <a:rPr lang="fr-FR" sz="2400" dirty="0"/>
                <a:t> est une base de données </a:t>
              </a:r>
              <a:r>
                <a:rPr lang="fr-FR" sz="2400" b="1" dirty="0"/>
                <a:t>NoSQL</a:t>
              </a:r>
              <a:r>
                <a:rPr lang="fr-FR" sz="2400" dirty="0"/>
                <a:t> qui stocke les données sous forme de </a:t>
              </a:r>
              <a:r>
                <a:rPr lang="fr-FR" sz="2400" b="1" dirty="0"/>
                <a:t>documents JSON</a:t>
              </a:r>
              <a:r>
                <a:rPr lang="fr-FR" sz="2400" dirty="0"/>
                <a:t> au lieu de tables comme en SQL.</a:t>
              </a:r>
              <a:br>
                <a:rPr lang="fr-FR" sz="2400" dirty="0"/>
              </a:br>
              <a:r>
                <a:rPr lang="fr-FR" sz="2400" dirty="0"/>
                <a:t>🔹 Elle est </a:t>
              </a:r>
              <a:r>
                <a:rPr lang="fr-FR" sz="2400" b="1" dirty="0"/>
                <a:t>flexible</a:t>
              </a:r>
              <a:r>
                <a:rPr lang="fr-FR" sz="2400" dirty="0"/>
                <a:t> et permet d’insérer, rechercher et manipuler des données de manière efficace.</a:t>
              </a:r>
              <a:endParaRPr lang="fr-FR" sz="2400" dirty="0">
                <a:solidFill>
                  <a:schemeClr val="bg1"/>
                </a:solidFill>
              </a:endParaRPr>
            </a:p>
          </p:txBody>
        </p:sp>
      </p:grpSp>
      <p:pic>
        <p:nvPicPr>
          <p:cNvPr id="65" name="Picture 9">
            <a:extLst>
              <a:ext uri="{FF2B5EF4-FFF2-40B4-BE49-F238E27FC236}">
                <a16:creationId xmlns:a16="http://schemas.microsoft.com/office/drawing/2014/main" id="{5E0D0E66-AEDB-409A-B355-25542D2E3A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61860" y="11488507"/>
            <a:ext cx="2916370" cy="2783018"/>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65">
            <a:extLst>
              <a:ext uri="{FF2B5EF4-FFF2-40B4-BE49-F238E27FC236}">
                <a16:creationId xmlns:a16="http://schemas.microsoft.com/office/drawing/2014/main" id="{64E91CBB-E034-41C9-8BC0-11187493C451}"/>
              </a:ext>
            </a:extLst>
          </p:cNvPr>
          <p:cNvPicPr>
            <a:picLocks noChangeAspect="1"/>
          </p:cNvPicPr>
          <p:nvPr/>
        </p:nvPicPr>
        <p:blipFill>
          <a:blip r:embed="rId6">
            <a:duotone>
              <a:schemeClr val="accent6">
                <a:shade val="45000"/>
                <a:satMod val="135000"/>
              </a:schemeClr>
              <a:prstClr val="white"/>
            </a:duotone>
            <a:extLst>
              <a:ext uri="{BEBA8EAE-BF5A-486C-A8C5-ECC9F3942E4B}">
                <a14:imgProps xmlns:a14="http://schemas.microsoft.com/office/drawing/2010/main">
                  <a14:imgLayer r:embed="rId7">
                    <a14:imgEffect>
                      <a14:saturation sat="400000"/>
                    </a14:imgEffect>
                  </a14:imgLayer>
                </a14:imgProps>
              </a:ext>
              <a:ext uri="{28A0092B-C50C-407E-A947-70E740481C1C}">
                <a14:useLocalDpi xmlns:a14="http://schemas.microsoft.com/office/drawing/2010/main" val="0"/>
              </a:ext>
            </a:extLst>
          </a:blip>
          <a:stretch>
            <a:fillRect/>
          </a:stretch>
        </p:blipFill>
        <p:spPr>
          <a:xfrm>
            <a:off x="10158951" y="12518925"/>
            <a:ext cx="722188" cy="722188"/>
          </a:xfrm>
          <a:prstGeom prst="rect">
            <a:avLst/>
          </a:prstGeom>
        </p:spPr>
      </p:pic>
      <p:grpSp>
        <p:nvGrpSpPr>
          <p:cNvPr id="67" name="Group 66">
            <a:extLst>
              <a:ext uri="{FF2B5EF4-FFF2-40B4-BE49-F238E27FC236}">
                <a16:creationId xmlns:a16="http://schemas.microsoft.com/office/drawing/2014/main" id="{8D016074-1F5D-4124-9440-5531DFED8C63}"/>
              </a:ext>
            </a:extLst>
          </p:cNvPr>
          <p:cNvGrpSpPr/>
          <p:nvPr/>
        </p:nvGrpSpPr>
        <p:grpSpPr>
          <a:xfrm>
            <a:off x="4914900" y="-4139869"/>
            <a:ext cx="3269343" cy="777230"/>
            <a:chOff x="171450" y="800785"/>
            <a:chExt cx="9940123" cy="777230"/>
          </a:xfrm>
        </p:grpSpPr>
        <p:sp>
          <p:nvSpPr>
            <p:cNvPr id="68" name="Rectangle: Rounded Corners 67">
              <a:extLst>
                <a:ext uri="{FF2B5EF4-FFF2-40B4-BE49-F238E27FC236}">
                  <a16:creationId xmlns:a16="http://schemas.microsoft.com/office/drawing/2014/main" id="{BB06537D-A95F-4332-9061-CBA92D690597}"/>
                </a:ext>
              </a:extLst>
            </p:cNvPr>
            <p:cNvSpPr/>
            <p:nvPr/>
          </p:nvSpPr>
          <p:spPr>
            <a:xfrm>
              <a:off x="171450" y="800785"/>
              <a:ext cx="9810750"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69" name="TextBox 68">
              <a:extLst>
                <a:ext uri="{FF2B5EF4-FFF2-40B4-BE49-F238E27FC236}">
                  <a16:creationId xmlns:a16="http://schemas.microsoft.com/office/drawing/2014/main" id="{45455C66-860B-4B5E-B441-1CE09E97FA83}"/>
                </a:ext>
              </a:extLst>
            </p:cNvPr>
            <p:cNvSpPr txBox="1"/>
            <p:nvPr/>
          </p:nvSpPr>
          <p:spPr>
            <a:xfrm>
              <a:off x="300823" y="915085"/>
              <a:ext cx="9810750" cy="461665"/>
            </a:xfrm>
            <a:prstGeom prst="rect">
              <a:avLst/>
            </a:prstGeom>
            <a:noFill/>
          </p:spPr>
          <p:txBody>
            <a:bodyPr wrap="square">
              <a:spAutoFit/>
            </a:bodyPr>
            <a:lstStyle/>
            <a:p>
              <a:r>
                <a:rPr lang="fr-FR" sz="2400" b="1" dirty="0">
                  <a:solidFill>
                    <a:schemeClr val="tx1">
                      <a:lumMod val="75000"/>
                      <a:lumOff val="25000"/>
                    </a:schemeClr>
                  </a:solidFill>
                  <a:latin typeface="Bahnschrift SemiBold SemiConden" panose="020B0502040204020203" pitchFamily="34" charset="0"/>
                </a:rPr>
                <a:t>📌 Rappel sur MongoDB </a:t>
              </a:r>
              <a:endParaRPr lang="fr-MA" sz="2400" b="1" dirty="0">
                <a:solidFill>
                  <a:schemeClr val="tx1">
                    <a:lumMod val="75000"/>
                    <a:lumOff val="25000"/>
                  </a:schemeClr>
                </a:solidFill>
                <a:latin typeface="Bahnschrift SemiLight Condensed" panose="020B0502040204020203" pitchFamily="34" charset="0"/>
              </a:endParaRPr>
            </a:p>
          </p:txBody>
        </p:sp>
      </p:grpSp>
      <p:pic>
        <p:nvPicPr>
          <p:cNvPr id="70" name="Picture 69">
            <a:extLst>
              <a:ext uri="{FF2B5EF4-FFF2-40B4-BE49-F238E27FC236}">
                <a16:creationId xmlns:a16="http://schemas.microsoft.com/office/drawing/2014/main" id="{625C7C87-935B-4DB3-8073-E231647352D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83942" y="-4456104"/>
            <a:ext cx="1409700" cy="1409700"/>
          </a:xfrm>
          <a:prstGeom prst="rect">
            <a:avLst/>
          </a:prstGeom>
        </p:spPr>
      </p:pic>
      <p:pic>
        <p:nvPicPr>
          <p:cNvPr id="71" name="Graphic 70">
            <a:extLst>
              <a:ext uri="{FF2B5EF4-FFF2-40B4-BE49-F238E27FC236}">
                <a16:creationId xmlns:a16="http://schemas.microsoft.com/office/drawing/2014/main" id="{953ABFE1-4A52-4645-BA08-DF1DB4A5C62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330748" y="-4477281"/>
            <a:ext cx="1758950" cy="1758950"/>
          </a:xfrm>
          <a:prstGeom prst="rect">
            <a:avLst/>
          </a:prstGeom>
        </p:spPr>
      </p:pic>
    </p:spTree>
    <p:extLst>
      <p:ext uri="{BB962C8B-B14F-4D97-AF65-F5344CB8AC3E}">
        <p14:creationId xmlns:p14="http://schemas.microsoft.com/office/powerpoint/2010/main" val="17333527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4526292" cy="777230"/>
            <a:chOff x="171451" y="800785"/>
            <a:chExt cx="9819854"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grpSp>
        <p:nvGrpSpPr>
          <p:cNvPr id="2" name="Group 1">
            <a:extLst>
              <a:ext uri="{FF2B5EF4-FFF2-40B4-BE49-F238E27FC236}">
                <a16:creationId xmlns:a16="http://schemas.microsoft.com/office/drawing/2014/main" id="{5D7AC122-F85D-483A-ACFB-9FFD605A36DA}"/>
              </a:ext>
            </a:extLst>
          </p:cNvPr>
          <p:cNvGrpSpPr/>
          <p:nvPr/>
        </p:nvGrpSpPr>
        <p:grpSpPr>
          <a:xfrm>
            <a:off x="926960" y="2241662"/>
            <a:ext cx="2445977" cy="2438740"/>
            <a:chOff x="926960" y="224166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9FA25B9E-2ECD-444A-A9E8-19B3E2BF1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499" y="3588390"/>
              <a:ext cx="926876" cy="926876"/>
            </a:xfrm>
            <a:prstGeom prst="rect">
              <a:avLst/>
            </a:prstGeom>
          </p:spPr>
        </p:pic>
      </p:grpSp>
      <p:sp>
        <p:nvSpPr>
          <p:cNvPr id="25" name="TextBox 24">
            <a:extLst>
              <a:ext uri="{FF2B5EF4-FFF2-40B4-BE49-F238E27FC236}">
                <a16:creationId xmlns:a16="http://schemas.microsoft.com/office/drawing/2014/main" id="{CC5BD2A3-29D9-45EE-A633-BAC1D5D60F19}"/>
              </a:ext>
            </a:extLst>
          </p:cNvPr>
          <p:cNvSpPr txBox="1"/>
          <p:nvPr/>
        </p:nvSpPr>
        <p:spPr>
          <a:xfrm>
            <a:off x="2830021" y="1464799"/>
            <a:ext cx="866761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Résumé des Méthodes de Suppression</a:t>
            </a:r>
            <a:endParaRPr lang="fr-MA" sz="3200" dirty="0">
              <a:latin typeface="Bahnschrift" panose="020B0502040204020203" pitchFamily="34" charset="0"/>
              <a:cs typeface="Aharoni" panose="02010803020104030203" pitchFamily="2" charset="-79"/>
            </a:endParaRPr>
          </a:p>
        </p:txBody>
      </p:sp>
      <p:pic>
        <p:nvPicPr>
          <p:cNvPr id="4" name="Picture 3">
            <a:extLst>
              <a:ext uri="{FF2B5EF4-FFF2-40B4-BE49-F238E27FC236}">
                <a16:creationId xmlns:a16="http://schemas.microsoft.com/office/drawing/2014/main" id="{7715F743-D15C-413D-98F1-7A0506441AEA}"/>
              </a:ext>
            </a:extLst>
          </p:cNvPr>
          <p:cNvPicPr>
            <a:picLocks noChangeAspect="1"/>
          </p:cNvPicPr>
          <p:nvPr/>
        </p:nvPicPr>
        <p:blipFill rotWithShape="1">
          <a:blip r:embed="rId5"/>
          <a:srcRect l="447" t="772" r="306" b="523"/>
          <a:stretch/>
        </p:blipFill>
        <p:spPr>
          <a:xfrm>
            <a:off x="3832853" y="2113295"/>
            <a:ext cx="7848993" cy="4275928"/>
          </a:xfrm>
          <a:prstGeom prst="roundRect">
            <a:avLst>
              <a:gd name="adj" fmla="val 4116"/>
            </a:avLst>
          </a:prstGeom>
          <a:solidFill>
            <a:srgbClr val="FFFFFF">
              <a:shade val="85000"/>
            </a:srgbClr>
          </a:solidFill>
          <a:ln>
            <a:noFill/>
          </a:ln>
          <a:effectLst/>
        </p:spPr>
      </p:pic>
      <p:grpSp>
        <p:nvGrpSpPr>
          <p:cNvPr id="28" name="Group 27">
            <a:extLst>
              <a:ext uri="{FF2B5EF4-FFF2-40B4-BE49-F238E27FC236}">
                <a16:creationId xmlns:a16="http://schemas.microsoft.com/office/drawing/2014/main" id="{B317D3ED-5CEA-45FB-A091-977CFAE6B33F}"/>
              </a:ext>
            </a:extLst>
          </p:cNvPr>
          <p:cNvGrpSpPr/>
          <p:nvPr/>
        </p:nvGrpSpPr>
        <p:grpSpPr>
          <a:xfrm>
            <a:off x="-3201105" y="-2929169"/>
            <a:ext cx="3320396" cy="3240000"/>
            <a:chOff x="-1731407" y="-1772400"/>
            <a:chExt cx="3320396" cy="3240000"/>
          </a:xfrm>
        </p:grpSpPr>
        <p:sp>
          <p:nvSpPr>
            <p:cNvPr id="29" name="Oval 28">
              <a:extLst>
                <a:ext uri="{FF2B5EF4-FFF2-40B4-BE49-F238E27FC236}">
                  <a16:creationId xmlns:a16="http://schemas.microsoft.com/office/drawing/2014/main" id="{8482FCDC-58DE-4233-88E6-1D6DCA0E1B99}"/>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0" name="TextBox 29">
              <a:extLst>
                <a:ext uri="{FF2B5EF4-FFF2-40B4-BE49-F238E27FC236}">
                  <a16:creationId xmlns:a16="http://schemas.microsoft.com/office/drawing/2014/main" id="{0030DC9F-3227-4780-8311-53DD25920D75}"/>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7</a:t>
              </a:r>
            </a:p>
          </p:txBody>
        </p:sp>
      </p:grpSp>
      <p:sp>
        <p:nvSpPr>
          <p:cNvPr id="17" name="TextBox 16">
            <a:extLst>
              <a:ext uri="{FF2B5EF4-FFF2-40B4-BE49-F238E27FC236}">
                <a16:creationId xmlns:a16="http://schemas.microsoft.com/office/drawing/2014/main" id="{E46F22F9-7B25-4322-9C09-0C5FDBACF594}"/>
              </a:ext>
            </a:extLst>
          </p:cNvPr>
          <p:cNvSpPr txBox="1"/>
          <p:nvPr/>
        </p:nvSpPr>
        <p:spPr>
          <a:xfrm>
            <a:off x="-18913" y="12492146"/>
            <a:ext cx="4267063" cy="584775"/>
          </a:xfrm>
          <a:prstGeom prst="rect">
            <a:avLst/>
          </a:prstGeom>
          <a:noFill/>
        </p:spPr>
        <p:txBody>
          <a:bodyPr wrap="square">
            <a:spAutoFit/>
          </a:bodyPr>
          <a:lstStyle/>
          <a:p>
            <a:pPr algn="ctr"/>
            <a:r>
              <a:rPr lang="fr-FR" sz="3200" dirty="0" err="1">
                <a:latin typeface="Bahnschrift" panose="020B0502040204020203" pitchFamily="34" charset="0"/>
                <a:cs typeface="Aharoni" panose="02010803020104030203" pitchFamily="2" charset="-79"/>
              </a:rPr>
              <a:t>bulkWrite</a:t>
            </a:r>
            <a:r>
              <a:rPr lang="fr-FR" sz="3200" dirty="0">
                <a:latin typeface="Bahnschrift" panose="020B0502040204020203" pitchFamily="34" charset="0"/>
                <a:cs typeface="Aharoni" panose="02010803020104030203" pitchFamily="2" charset="-79"/>
              </a:rPr>
              <a:t>()</a:t>
            </a:r>
            <a:endParaRPr lang="fr-MA" sz="3200" dirty="0">
              <a:latin typeface="Bahnschrift" panose="020B0502040204020203" pitchFamily="34" charset="0"/>
              <a:cs typeface="Aharoni" panose="02010803020104030203" pitchFamily="2" charset="-79"/>
            </a:endParaRPr>
          </a:p>
        </p:txBody>
      </p:sp>
      <p:grpSp>
        <p:nvGrpSpPr>
          <p:cNvPr id="21" name="Group 20">
            <a:extLst>
              <a:ext uri="{FF2B5EF4-FFF2-40B4-BE49-F238E27FC236}">
                <a16:creationId xmlns:a16="http://schemas.microsoft.com/office/drawing/2014/main" id="{3103EF7A-2099-4CD6-97FB-E0A945700EF3}"/>
              </a:ext>
            </a:extLst>
          </p:cNvPr>
          <p:cNvGrpSpPr/>
          <p:nvPr/>
        </p:nvGrpSpPr>
        <p:grpSpPr>
          <a:xfrm>
            <a:off x="3994647" y="10129394"/>
            <a:ext cx="6584452" cy="3816564"/>
            <a:chOff x="3994647" y="2312743"/>
            <a:chExt cx="6584452" cy="3816564"/>
          </a:xfrm>
        </p:grpSpPr>
        <p:grpSp>
          <p:nvGrpSpPr>
            <p:cNvPr id="22" name="Group 21">
              <a:extLst>
                <a:ext uri="{FF2B5EF4-FFF2-40B4-BE49-F238E27FC236}">
                  <a16:creationId xmlns:a16="http://schemas.microsoft.com/office/drawing/2014/main" id="{E49B429B-602F-45FC-BE80-12355296DE95}"/>
                </a:ext>
              </a:extLst>
            </p:cNvPr>
            <p:cNvGrpSpPr/>
            <p:nvPr/>
          </p:nvGrpSpPr>
          <p:grpSpPr>
            <a:xfrm>
              <a:off x="3994647" y="2312743"/>
              <a:ext cx="6584452" cy="3816564"/>
              <a:chOff x="4203201" y="2547919"/>
              <a:chExt cx="5189137" cy="3201515"/>
            </a:xfrm>
          </p:grpSpPr>
          <p:sp>
            <p:nvSpPr>
              <p:cNvPr id="31" name="Rectangle: Rounded Corners 30">
                <a:extLst>
                  <a:ext uri="{FF2B5EF4-FFF2-40B4-BE49-F238E27FC236}">
                    <a16:creationId xmlns:a16="http://schemas.microsoft.com/office/drawing/2014/main" id="{C4670FAE-35E3-4E39-AED1-9768A6DA40E2}"/>
                  </a:ext>
                </a:extLst>
              </p:cNvPr>
              <p:cNvSpPr/>
              <p:nvPr/>
            </p:nvSpPr>
            <p:spPr>
              <a:xfrm rot="5400000">
                <a:off x="5312188" y="1438932"/>
                <a:ext cx="2971164" cy="5189137"/>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CBB671FA-C8F6-4443-A70E-DA446EE0F513}"/>
                  </a:ext>
                </a:extLst>
              </p:cNvPr>
              <p:cNvSpPr txBox="1"/>
              <p:nvPr/>
            </p:nvSpPr>
            <p:spPr>
              <a:xfrm>
                <a:off x="4433512" y="2651303"/>
                <a:ext cx="4838722" cy="3098131"/>
              </a:xfrm>
              <a:prstGeom prst="rect">
                <a:avLst/>
              </a:prstGeom>
              <a:noFill/>
            </p:spPr>
            <p:txBody>
              <a:bodyPr wrap="square" rtlCol="0">
                <a:spAutoFit/>
              </a:bodyPr>
              <a:lstStyle/>
              <a:p>
                <a:r>
                  <a:rPr lang="fr-FR" b="1" dirty="0"/>
                  <a:t>✅ Définition</a:t>
                </a:r>
              </a:p>
              <a:p>
                <a:pPr marL="742950" lvl="1" indent="-285750">
                  <a:buFont typeface="Wingdings" panose="05000000000000000000" pitchFamily="2" charset="2"/>
                  <a:buChar char="Ø"/>
                </a:pPr>
                <a:r>
                  <a:rPr lang="fr-FR" dirty="0">
                    <a:solidFill>
                      <a:schemeClr val="bg1"/>
                    </a:solidFill>
                  </a:rPr>
                  <a:t>Permet d'exécuter plusieurs opérations de suppression en une seule requête.</a:t>
                </a:r>
              </a:p>
              <a:p>
                <a:pPr marL="285750" indent="-285750">
                  <a:buFont typeface="Wingdings" panose="05000000000000000000" pitchFamily="2" charset="2"/>
                  <a:buChar char="Ø"/>
                </a:pPr>
                <a:r>
                  <a:rPr lang="fr-FR" b="1" dirty="0"/>
                  <a:t>🛠 Syntaxe</a:t>
                </a:r>
              </a:p>
              <a:p>
                <a:endParaRPr lang="fr-FR" b="1" dirty="0"/>
              </a:p>
              <a:p>
                <a:endParaRPr lang="fr-FR" b="1" dirty="0"/>
              </a:p>
              <a:p>
                <a:endParaRPr lang="fr-FR" b="1" dirty="0"/>
              </a:p>
              <a:p>
                <a:endParaRPr lang="fr-FR" b="1" dirty="0"/>
              </a:p>
              <a:p>
                <a:r>
                  <a:rPr lang="fr-FR" b="1" dirty="0"/>
                  <a:t>📊 Résultat</a:t>
                </a:r>
              </a:p>
              <a:p>
                <a:pPr lvl="1"/>
                <a:r>
                  <a:rPr lang="fr-FR" b="1" dirty="0">
                    <a:solidFill>
                      <a:schemeClr val="bg1"/>
                    </a:solidFill>
                  </a:rPr>
                  <a:t>Les documents correspondants sont supprimés efficacement en une seule requête.</a:t>
                </a:r>
              </a:p>
              <a:p>
                <a:pPr lvl="1"/>
                <a:endParaRPr lang="fr-FR" dirty="0">
                  <a:solidFill>
                    <a:schemeClr val="bg1"/>
                  </a:solidFill>
                </a:endParaRPr>
              </a:p>
              <a:p>
                <a:pPr lvl="1"/>
                <a:endParaRPr lang="fr-FR" dirty="0">
                  <a:solidFill>
                    <a:schemeClr val="bg1"/>
                  </a:solidFill>
                </a:endParaRPr>
              </a:p>
            </p:txBody>
          </p:sp>
        </p:grpSp>
        <p:pic>
          <p:nvPicPr>
            <p:cNvPr id="23" name="Picture 22">
              <a:extLst>
                <a:ext uri="{FF2B5EF4-FFF2-40B4-BE49-F238E27FC236}">
                  <a16:creationId xmlns:a16="http://schemas.microsoft.com/office/drawing/2014/main" id="{44BB207B-7D8F-4610-9600-6D89CA9D7B27}"/>
                </a:ext>
              </a:extLst>
            </p:cNvPr>
            <p:cNvPicPr>
              <a:picLocks noChangeAspect="1"/>
            </p:cNvPicPr>
            <p:nvPr/>
          </p:nvPicPr>
          <p:blipFill>
            <a:blip r:embed="rId6"/>
            <a:stretch>
              <a:fillRect/>
            </a:stretch>
          </p:blipFill>
          <p:spPr>
            <a:xfrm>
              <a:off x="4870450" y="3674592"/>
              <a:ext cx="4067233" cy="904174"/>
            </a:xfrm>
            <a:prstGeom prst="roundRect">
              <a:avLst>
                <a:gd name="adj" fmla="val 8594"/>
              </a:avLst>
            </a:prstGeom>
            <a:solidFill>
              <a:srgbClr val="FFFFFF">
                <a:shade val="85000"/>
              </a:srgbClr>
            </a:solidFill>
            <a:ln>
              <a:noFill/>
            </a:ln>
            <a:effectLst/>
          </p:spPr>
        </p:pic>
      </p:grpSp>
      <p:grpSp>
        <p:nvGrpSpPr>
          <p:cNvPr id="39" name="Group 38">
            <a:extLst>
              <a:ext uri="{FF2B5EF4-FFF2-40B4-BE49-F238E27FC236}">
                <a16:creationId xmlns:a16="http://schemas.microsoft.com/office/drawing/2014/main" id="{C80927B3-8441-4E95-8159-ED2A45F2D28C}"/>
              </a:ext>
            </a:extLst>
          </p:cNvPr>
          <p:cNvGrpSpPr/>
          <p:nvPr/>
        </p:nvGrpSpPr>
        <p:grpSpPr>
          <a:xfrm>
            <a:off x="3803357" y="-1356338"/>
            <a:ext cx="5596896" cy="945297"/>
            <a:chOff x="171451" y="800785"/>
            <a:chExt cx="9819854" cy="945297"/>
          </a:xfrm>
        </p:grpSpPr>
        <p:sp>
          <p:nvSpPr>
            <p:cNvPr id="40" name="Rectangle: Rounded Corners 39">
              <a:extLst>
                <a:ext uri="{FF2B5EF4-FFF2-40B4-BE49-F238E27FC236}">
                  <a16:creationId xmlns:a16="http://schemas.microsoft.com/office/drawing/2014/main" id="{DA0151A5-B47D-461C-BB70-4795223A7961}"/>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1" name="TextBox 40">
              <a:extLst>
                <a:ext uri="{FF2B5EF4-FFF2-40B4-BE49-F238E27FC236}">
                  <a16:creationId xmlns:a16="http://schemas.microsoft.com/office/drawing/2014/main" id="{2AF2BA7C-F66B-47AD-9A96-97641B476B46}"/>
                </a:ext>
              </a:extLst>
            </p:cNvPr>
            <p:cNvSpPr txBox="1"/>
            <p:nvPr/>
          </p:nvSpPr>
          <p:spPr>
            <a:xfrm>
              <a:off x="180552" y="915085"/>
              <a:ext cx="9810753"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Sécurité et Validation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42" name="Group 41">
            <a:extLst>
              <a:ext uri="{FF2B5EF4-FFF2-40B4-BE49-F238E27FC236}">
                <a16:creationId xmlns:a16="http://schemas.microsoft.com/office/drawing/2014/main" id="{DBDC3370-8458-4A33-8EF7-22D5AC1649B6}"/>
              </a:ext>
            </a:extLst>
          </p:cNvPr>
          <p:cNvGrpSpPr/>
          <p:nvPr/>
        </p:nvGrpSpPr>
        <p:grpSpPr>
          <a:xfrm>
            <a:off x="2095500" y="11251152"/>
            <a:ext cx="8267700" cy="3889302"/>
            <a:chOff x="2095500" y="1635198"/>
            <a:chExt cx="8267700" cy="3889302"/>
          </a:xfrm>
        </p:grpSpPr>
        <p:sp>
          <p:nvSpPr>
            <p:cNvPr id="43" name="Rectangle: Rounded Corners 42">
              <a:extLst>
                <a:ext uri="{FF2B5EF4-FFF2-40B4-BE49-F238E27FC236}">
                  <a16:creationId xmlns:a16="http://schemas.microsoft.com/office/drawing/2014/main" id="{8B1F6573-1C98-4AA7-89CB-9F386018B44F}"/>
                </a:ext>
              </a:extLst>
            </p:cNvPr>
            <p:cNvSpPr/>
            <p:nvPr/>
          </p:nvSpPr>
          <p:spPr>
            <a:xfrm>
              <a:off x="2095500" y="1635198"/>
              <a:ext cx="8267700" cy="3889302"/>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4" name="Rectangle: Rounded Corners 43">
              <a:extLst>
                <a:ext uri="{FF2B5EF4-FFF2-40B4-BE49-F238E27FC236}">
                  <a16:creationId xmlns:a16="http://schemas.microsoft.com/office/drawing/2014/main" id="{C9FE5FC2-70B2-4842-B184-99326DD7F09C}"/>
                </a:ext>
              </a:extLst>
            </p:cNvPr>
            <p:cNvSpPr/>
            <p:nvPr/>
          </p:nvSpPr>
          <p:spPr>
            <a:xfrm>
              <a:off x="2520174" y="2000249"/>
              <a:ext cx="7442847" cy="3117852"/>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5" name="TextBox 44">
              <a:extLst>
                <a:ext uri="{FF2B5EF4-FFF2-40B4-BE49-F238E27FC236}">
                  <a16:creationId xmlns:a16="http://schemas.microsoft.com/office/drawing/2014/main" id="{84935062-0157-4D5F-9747-D639279E3326}"/>
                </a:ext>
              </a:extLst>
            </p:cNvPr>
            <p:cNvSpPr txBox="1"/>
            <p:nvPr/>
          </p:nvSpPr>
          <p:spPr>
            <a:xfrm>
              <a:off x="2645330" y="2083481"/>
              <a:ext cx="7099376" cy="2860270"/>
            </a:xfrm>
            <a:prstGeom prst="rect">
              <a:avLst/>
            </a:prstGeom>
            <a:noFill/>
          </p:spPr>
          <p:txBody>
            <a:bodyPr wrap="square">
              <a:spAutoFit/>
            </a:bodyPr>
            <a:lstStyle/>
            <a:p>
              <a:pPr marL="12700" marR="5080">
                <a:lnSpc>
                  <a:spcPct val="99000"/>
                </a:lnSpc>
                <a:spcBef>
                  <a:spcPts val="145"/>
                </a:spcBef>
              </a:pPr>
              <a:r>
                <a:rPr lang="fr-FR" sz="2000" dirty="0"/>
                <a:t>La validation des documents dans MongoDB permet de :</a:t>
              </a:r>
            </a:p>
            <a:p>
              <a:pPr marL="12700" marR="5080">
                <a:lnSpc>
                  <a:spcPct val="99000"/>
                </a:lnSpc>
                <a:spcBef>
                  <a:spcPts val="145"/>
                </a:spcBef>
              </a:pPr>
              <a:r>
                <a:rPr lang="fr-FR" sz="2000" dirty="0"/>
                <a:t>📌 </a:t>
              </a:r>
              <a:r>
                <a:rPr lang="fr-FR" sz="2000" b="1" dirty="0"/>
                <a:t>Vérifier la conformité des données</a:t>
              </a:r>
              <a:r>
                <a:rPr lang="fr-FR" sz="2000" dirty="0"/>
                <a:t> avant leur insertion ou modification.</a:t>
              </a:r>
              <a:br>
                <a:rPr lang="fr-FR" sz="2000" dirty="0"/>
              </a:br>
              <a:r>
                <a:rPr lang="fr-FR" sz="2000" dirty="0"/>
                <a:t>📌 </a:t>
              </a:r>
              <a:r>
                <a:rPr lang="fr-FR" sz="2000" b="1" dirty="0"/>
                <a:t>Éviter la perte de données et garantir leur sécurité</a:t>
              </a:r>
              <a:r>
                <a:rPr lang="fr-FR" sz="2000" dirty="0"/>
                <a:t>.</a:t>
              </a:r>
              <a:br>
                <a:rPr lang="fr-FR" sz="2000" dirty="0"/>
              </a:br>
              <a:r>
                <a:rPr lang="fr-FR" sz="2000" dirty="0"/>
                <a:t>📌 </a:t>
              </a:r>
              <a:r>
                <a:rPr lang="fr-FR" sz="2000" b="1" dirty="0"/>
                <a:t>Utiliser des mécanismes de validation et de gestion des transactions</a:t>
              </a:r>
              <a:r>
                <a:rPr lang="fr-FR" sz="2000" dirty="0"/>
                <a:t>.</a:t>
              </a:r>
            </a:p>
            <a:p>
              <a:pPr marL="12700" marR="5080">
                <a:lnSpc>
                  <a:spcPct val="99000"/>
                </a:lnSpc>
                <a:spcBef>
                  <a:spcPts val="145"/>
                </a:spcBef>
              </a:pPr>
              <a:r>
                <a:rPr lang="fr-FR" sz="2000" dirty="0"/>
                <a:t>Contrairement aux bases SQL, MongoDB utilise un </a:t>
              </a:r>
              <a:r>
                <a:rPr lang="fr-FR" sz="2000" b="1" dirty="0"/>
                <a:t>schéma flexible</a:t>
              </a:r>
              <a:r>
                <a:rPr lang="fr-FR" sz="2000" dirty="0"/>
                <a:t>, mais il propose des outils pour imposer des règles sur les documents insérés ou modifiés.</a:t>
              </a:r>
              <a:endParaRPr lang="fr-FR" sz="2000" b="1" dirty="0">
                <a:latin typeface="Arial MT"/>
                <a:cs typeface="Arial MT"/>
              </a:endParaRPr>
            </a:p>
          </p:txBody>
        </p:sp>
      </p:grpSp>
    </p:spTree>
    <p:extLst>
      <p:ext uri="{BB962C8B-B14F-4D97-AF65-F5344CB8AC3E}">
        <p14:creationId xmlns:p14="http://schemas.microsoft.com/office/powerpoint/2010/main" val="4184266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6896" cy="945297"/>
            <a:chOff x="171451" y="800785"/>
            <a:chExt cx="9819854" cy="945297"/>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10753"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Sécurité et Validation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14" name="Group 13">
            <a:extLst>
              <a:ext uri="{FF2B5EF4-FFF2-40B4-BE49-F238E27FC236}">
                <a16:creationId xmlns:a16="http://schemas.microsoft.com/office/drawing/2014/main" id="{60EE2E8D-1F78-4019-AD9A-C3CE463BC181}"/>
              </a:ext>
            </a:extLst>
          </p:cNvPr>
          <p:cNvGrpSpPr/>
          <p:nvPr/>
        </p:nvGrpSpPr>
        <p:grpSpPr>
          <a:xfrm>
            <a:off x="-1581105" y="-1620000"/>
            <a:ext cx="3320396" cy="3240000"/>
            <a:chOff x="-1731407" y="-1772400"/>
            <a:chExt cx="3320396" cy="3240000"/>
          </a:xfrm>
        </p:grpSpPr>
        <p:sp>
          <p:nvSpPr>
            <p:cNvPr id="15" name="Oval 14">
              <a:extLst>
                <a:ext uri="{FF2B5EF4-FFF2-40B4-BE49-F238E27FC236}">
                  <a16:creationId xmlns:a16="http://schemas.microsoft.com/office/drawing/2014/main" id="{7BF7140C-33C2-4977-A3A3-4922EDFC4B1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6" name="TextBox 15">
              <a:extLst>
                <a:ext uri="{FF2B5EF4-FFF2-40B4-BE49-F238E27FC236}">
                  <a16:creationId xmlns:a16="http://schemas.microsoft.com/office/drawing/2014/main" id="{89FA56B9-81A8-41DF-A535-9F1EC316FF88}"/>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6</a:t>
              </a:r>
            </a:p>
          </p:txBody>
        </p:sp>
      </p:grpSp>
      <p:pic>
        <p:nvPicPr>
          <p:cNvPr id="5" name="Picture 4">
            <a:extLst>
              <a:ext uri="{FF2B5EF4-FFF2-40B4-BE49-F238E27FC236}">
                <a16:creationId xmlns:a16="http://schemas.microsoft.com/office/drawing/2014/main" id="{57AEAB86-11D8-436D-84D0-23C75FF589E1}"/>
              </a:ext>
            </a:extLst>
          </p:cNvPr>
          <p:cNvPicPr>
            <a:picLocks noChangeAspect="1"/>
          </p:cNvPicPr>
          <p:nvPr/>
        </p:nvPicPr>
        <p:blipFill>
          <a:blip r:embed="rId3"/>
          <a:stretch>
            <a:fillRect/>
          </a:stretch>
        </p:blipFill>
        <p:spPr>
          <a:xfrm>
            <a:off x="-3366964" y="3281818"/>
            <a:ext cx="1011027" cy="1011027"/>
          </a:xfrm>
          <a:prstGeom prst="rect">
            <a:avLst/>
          </a:prstGeom>
        </p:spPr>
      </p:pic>
      <p:grpSp>
        <p:nvGrpSpPr>
          <p:cNvPr id="17" name="Group 16">
            <a:extLst>
              <a:ext uri="{FF2B5EF4-FFF2-40B4-BE49-F238E27FC236}">
                <a16:creationId xmlns:a16="http://schemas.microsoft.com/office/drawing/2014/main" id="{CC9D5875-11D4-4456-84B5-C12E61D55569}"/>
              </a:ext>
            </a:extLst>
          </p:cNvPr>
          <p:cNvGrpSpPr/>
          <p:nvPr/>
        </p:nvGrpSpPr>
        <p:grpSpPr>
          <a:xfrm>
            <a:off x="-1576190" y="-1615085"/>
            <a:ext cx="3320396" cy="3240000"/>
            <a:chOff x="-1731407" y="-1772400"/>
            <a:chExt cx="3320396" cy="3240000"/>
          </a:xfrm>
        </p:grpSpPr>
        <p:sp>
          <p:nvSpPr>
            <p:cNvPr id="21" name="Oval 20">
              <a:extLst>
                <a:ext uri="{FF2B5EF4-FFF2-40B4-BE49-F238E27FC236}">
                  <a16:creationId xmlns:a16="http://schemas.microsoft.com/office/drawing/2014/main" id="{3CF14C44-E084-485E-B094-1174DE6A22B3}"/>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22" name="TextBox 21">
              <a:extLst>
                <a:ext uri="{FF2B5EF4-FFF2-40B4-BE49-F238E27FC236}">
                  <a16:creationId xmlns:a16="http://schemas.microsoft.com/office/drawing/2014/main" id="{13162D94-D3D8-40D2-98E6-9074E6F85AA2}"/>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7</a:t>
              </a:r>
            </a:p>
          </p:txBody>
        </p:sp>
      </p:grpSp>
      <p:grpSp>
        <p:nvGrpSpPr>
          <p:cNvPr id="2" name="Group 1">
            <a:extLst>
              <a:ext uri="{FF2B5EF4-FFF2-40B4-BE49-F238E27FC236}">
                <a16:creationId xmlns:a16="http://schemas.microsoft.com/office/drawing/2014/main" id="{21020430-5E43-45A9-8B2E-F6928DA08F9E}"/>
              </a:ext>
            </a:extLst>
          </p:cNvPr>
          <p:cNvGrpSpPr/>
          <p:nvPr/>
        </p:nvGrpSpPr>
        <p:grpSpPr>
          <a:xfrm>
            <a:off x="2095500" y="1635198"/>
            <a:ext cx="8267700" cy="3889302"/>
            <a:chOff x="2095500" y="1635198"/>
            <a:chExt cx="8267700" cy="3889302"/>
          </a:xfrm>
        </p:grpSpPr>
        <p:sp>
          <p:nvSpPr>
            <p:cNvPr id="23" name="Rectangle: Rounded Corners 22">
              <a:extLst>
                <a:ext uri="{FF2B5EF4-FFF2-40B4-BE49-F238E27FC236}">
                  <a16:creationId xmlns:a16="http://schemas.microsoft.com/office/drawing/2014/main" id="{DC52BC4B-D416-4A1A-9237-FB7252861F89}"/>
                </a:ext>
              </a:extLst>
            </p:cNvPr>
            <p:cNvSpPr/>
            <p:nvPr/>
          </p:nvSpPr>
          <p:spPr>
            <a:xfrm>
              <a:off x="2095500" y="1635198"/>
              <a:ext cx="8267700" cy="3889302"/>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5" name="Rectangle: Rounded Corners 24">
              <a:extLst>
                <a:ext uri="{FF2B5EF4-FFF2-40B4-BE49-F238E27FC236}">
                  <a16:creationId xmlns:a16="http://schemas.microsoft.com/office/drawing/2014/main" id="{98C741D4-520E-4FCC-BDFB-98B3BAC0F8FA}"/>
                </a:ext>
              </a:extLst>
            </p:cNvPr>
            <p:cNvSpPr/>
            <p:nvPr/>
          </p:nvSpPr>
          <p:spPr>
            <a:xfrm>
              <a:off x="2520174" y="2000249"/>
              <a:ext cx="7442847" cy="3117852"/>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8" name="TextBox 27">
              <a:extLst>
                <a:ext uri="{FF2B5EF4-FFF2-40B4-BE49-F238E27FC236}">
                  <a16:creationId xmlns:a16="http://schemas.microsoft.com/office/drawing/2014/main" id="{63FFDF1E-F2C6-4B79-992B-D64D3721547D}"/>
                </a:ext>
              </a:extLst>
            </p:cNvPr>
            <p:cNvSpPr txBox="1"/>
            <p:nvPr/>
          </p:nvSpPr>
          <p:spPr>
            <a:xfrm>
              <a:off x="2645330" y="2083481"/>
              <a:ext cx="7099376" cy="2860270"/>
            </a:xfrm>
            <a:prstGeom prst="rect">
              <a:avLst/>
            </a:prstGeom>
            <a:noFill/>
          </p:spPr>
          <p:txBody>
            <a:bodyPr wrap="square">
              <a:spAutoFit/>
            </a:bodyPr>
            <a:lstStyle/>
            <a:p>
              <a:pPr marL="12700" marR="5080">
                <a:lnSpc>
                  <a:spcPct val="99000"/>
                </a:lnSpc>
                <a:spcBef>
                  <a:spcPts val="145"/>
                </a:spcBef>
              </a:pPr>
              <a:r>
                <a:rPr lang="fr-FR" sz="2000" dirty="0"/>
                <a:t>La validation des documents dans MongoDB permet de :</a:t>
              </a:r>
            </a:p>
            <a:p>
              <a:pPr marL="12700" marR="5080">
                <a:lnSpc>
                  <a:spcPct val="99000"/>
                </a:lnSpc>
                <a:spcBef>
                  <a:spcPts val="145"/>
                </a:spcBef>
              </a:pPr>
              <a:r>
                <a:rPr lang="fr-FR" sz="2000" dirty="0"/>
                <a:t>📌 </a:t>
              </a:r>
              <a:r>
                <a:rPr lang="fr-FR" sz="2000" b="1" dirty="0"/>
                <a:t>Vérifier la conformité des données</a:t>
              </a:r>
              <a:r>
                <a:rPr lang="fr-FR" sz="2000" dirty="0"/>
                <a:t> avant leur insertion ou modification.</a:t>
              </a:r>
              <a:br>
                <a:rPr lang="fr-FR" sz="2000" dirty="0"/>
              </a:br>
              <a:r>
                <a:rPr lang="fr-FR" sz="2000" dirty="0"/>
                <a:t>📌 </a:t>
              </a:r>
              <a:r>
                <a:rPr lang="fr-FR" sz="2000" b="1" dirty="0"/>
                <a:t>Éviter la perte de données et garantir leur sécurité</a:t>
              </a:r>
              <a:r>
                <a:rPr lang="fr-FR" sz="2000" dirty="0"/>
                <a:t>.</a:t>
              </a:r>
              <a:br>
                <a:rPr lang="fr-FR" sz="2000" dirty="0"/>
              </a:br>
              <a:r>
                <a:rPr lang="fr-FR" sz="2000" dirty="0"/>
                <a:t>📌 </a:t>
              </a:r>
              <a:r>
                <a:rPr lang="fr-FR" sz="2000" b="1" dirty="0"/>
                <a:t>Utiliser des mécanismes de validation et de gestion des transactions</a:t>
              </a:r>
              <a:r>
                <a:rPr lang="fr-FR" sz="2000" dirty="0"/>
                <a:t>.</a:t>
              </a:r>
            </a:p>
            <a:p>
              <a:pPr marL="12700" marR="5080">
                <a:lnSpc>
                  <a:spcPct val="99000"/>
                </a:lnSpc>
                <a:spcBef>
                  <a:spcPts val="145"/>
                </a:spcBef>
              </a:pPr>
              <a:r>
                <a:rPr lang="fr-FR" sz="2000" dirty="0"/>
                <a:t>Contrairement aux bases SQL, MongoDB utilise un </a:t>
              </a:r>
              <a:r>
                <a:rPr lang="fr-FR" sz="2000" b="1" dirty="0"/>
                <a:t>schéma flexible</a:t>
              </a:r>
              <a:r>
                <a:rPr lang="fr-FR" sz="2000" dirty="0"/>
                <a:t>, mais il propose des outils pour imposer des règles sur les documents insérés ou modifiés.</a:t>
              </a:r>
              <a:endParaRPr lang="fr-FR" sz="2000" b="1" dirty="0">
                <a:latin typeface="Arial MT"/>
                <a:cs typeface="Arial MT"/>
              </a:endParaRPr>
            </a:p>
          </p:txBody>
        </p:sp>
      </p:grpSp>
      <p:grpSp>
        <p:nvGrpSpPr>
          <p:cNvPr id="29" name="Group 28">
            <a:extLst>
              <a:ext uri="{FF2B5EF4-FFF2-40B4-BE49-F238E27FC236}">
                <a16:creationId xmlns:a16="http://schemas.microsoft.com/office/drawing/2014/main" id="{C05295E5-5172-4D9E-8C21-2A91539F7805}"/>
              </a:ext>
            </a:extLst>
          </p:cNvPr>
          <p:cNvGrpSpPr/>
          <p:nvPr/>
        </p:nvGrpSpPr>
        <p:grpSpPr>
          <a:xfrm>
            <a:off x="3832854" y="-8671541"/>
            <a:ext cx="4526292" cy="777230"/>
            <a:chOff x="171451" y="800785"/>
            <a:chExt cx="9819854" cy="777230"/>
          </a:xfrm>
        </p:grpSpPr>
        <p:sp>
          <p:nvSpPr>
            <p:cNvPr id="30" name="Rectangle: Rounded Corners 29">
              <a:extLst>
                <a:ext uri="{FF2B5EF4-FFF2-40B4-BE49-F238E27FC236}">
                  <a16:creationId xmlns:a16="http://schemas.microsoft.com/office/drawing/2014/main" id="{A5247D80-8D63-4730-BE9A-4EBCFC0677C9}"/>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1" name="TextBox 30">
              <a:extLst>
                <a:ext uri="{FF2B5EF4-FFF2-40B4-BE49-F238E27FC236}">
                  <a16:creationId xmlns:a16="http://schemas.microsoft.com/office/drawing/2014/main" id="{53566AE7-64E0-40BD-BEEC-00F1A95E0ED3}"/>
                </a:ext>
              </a:extLst>
            </p:cNvPr>
            <p:cNvSpPr txBox="1"/>
            <p:nvPr/>
          </p:nvSpPr>
          <p:spPr>
            <a:xfrm>
              <a:off x="180553" y="915085"/>
              <a:ext cx="9810752"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Suppression des documents</a:t>
              </a:r>
              <a:endParaRPr lang="fr-MA" sz="2400" dirty="0">
                <a:solidFill>
                  <a:schemeClr val="tx1">
                    <a:lumMod val="75000"/>
                    <a:lumOff val="25000"/>
                  </a:schemeClr>
                </a:solidFill>
                <a:latin typeface="Fira Sans" panose="020B0503050000020004" pitchFamily="34" charset="0"/>
              </a:endParaRPr>
            </a:p>
          </p:txBody>
        </p:sp>
      </p:grpSp>
      <p:grpSp>
        <p:nvGrpSpPr>
          <p:cNvPr id="3" name="Group 2">
            <a:extLst>
              <a:ext uri="{FF2B5EF4-FFF2-40B4-BE49-F238E27FC236}">
                <a16:creationId xmlns:a16="http://schemas.microsoft.com/office/drawing/2014/main" id="{51C11CBF-4B0D-4E9B-BF83-5A09CEB7F35F}"/>
              </a:ext>
            </a:extLst>
          </p:cNvPr>
          <p:cNvGrpSpPr/>
          <p:nvPr/>
        </p:nvGrpSpPr>
        <p:grpSpPr>
          <a:xfrm>
            <a:off x="-8983962" y="2241662"/>
            <a:ext cx="2445977" cy="2438740"/>
            <a:chOff x="-8983962" y="2241662"/>
            <a:chExt cx="2445977" cy="2438740"/>
          </a:xfrm>
        </p:grpSpPr>
        <p:grpSp>
          <p:nvGrpSpPr>
            <p:cNvPr id="32" name="Group 31">
              <a:extLst>
                <a:ext uri="{FF2B5EF4-FFF2-40B4-BE49-F238E27FC236}">
                  <a16:creationId xmlns:a16="http://schemas.microsoft.com/office/drawing/2014/main" id="{12FF7AB4-BCD6-4B87-A4D2-10D5CA35F098}"/>
                </a:ext>
              </a:extLst>
            </p:cNvPr>
            <p:cNvGrpSpPr/>
            <p:nvPr/>
          </p:nvGrpSpPr>
          <p:grpSpPr>
            <a:xfrm>
              <a:off x="-8983962" y="2241662"/>
              <a:ext cx="2445977" cy="2438740"/>
              <a:chOff x="926960" y="2241662"/>
              <a:chExt cx="2445977" cy="2438740"/>
            </a:xfrm>
          </p:grpSpPr>
          <p:pic>
            <p:nvPicPr>
              <p:cNvPr id="33" name="Picture 32">
                <a:extLst>
                  <a:ext uri="{FF2B5EF4-FFF2-40B4-BE49-F238E27FC236}">
                    <a16:creationId xmlns:a16="http://schemas.microsoft.com/office/drawing/2014/main" id="{0CD16742-94D0-4744-BC8A-51FA4FFA02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4" name="Oval 33">
                <a:extLst>
                  <a:ext uri="{FF2B5EF4-FFF2-40B4-BE49-F238E27FC236}">
                    <a16:creationId xmlns:a16="http://schemas.microsoft.com/office/drawing/2014/main" id="{A21AD674-773E-4D6C-901D-DBFB683AA1B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5" name="Picture 34">
              <a:extLst>
                <a:ext uri="{FF2B5EF4-FFF2-40B4-BE49-F238E27FC236}">
                  <a16:creationId xmlns:a16="http://schemas.microsoft.com/office/drawing/2014/main" id="{01EB0101-DE16-4F6F-901A-001CA545DD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31423" y="3588390"/>
              <a:ext cx="926876" cy="926876"/>
            </a:xfrm>
            <a:prstGeom prst="rect">
              <a:avLst/>
            </a:prstGeom>
          </p:spPr>
        </p:pic>
      </p:grpSp>
      <p:sp>
        <p:nvSpPr>
          <p:cNvPr id="36" name="TextBox 35">
            <a:extLst>
              <a:ext uri="{FF2B5EF4-FFF2-40B4-BE49-F238E27FC236}">
                <a16:creationId xmlns:a16="http://schemas.microsoft.com/office/drawing/2014/main" id="{897FA746-2326-46EE-8576-78E3BF4C80EF}"/>
              </a:ext>
            </a:extLst>
          </p:cNvPr>
          <p:cNvSpPr txBox="1"/>
          <p:nvPr/>
        </p:nvSpPr>
        <p:spPr>
          <a:xfrm>
            <a:off x="20914821" y="1464799"/>
            <a:ext cx="866761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 Résumé des Méthodes de Suppression</a:t>
            </a:r>
            <a:endParaRPr lang="fr-MA" sz="3200" dirty="0">
              <a:latin typeface="Bahnschrift" panose="020B0502040204020203" pitchFamily="34" charset="0"/>
              <a:cs typeface="Aharoni" panose="02010803020104030203" pitchFamily="2" charset="-79"/>
            </a:endParaRPr>
          </a:p>
        </p:txBody>
      </p:sp>
      <p:pic>
        <p:nvPicPr>
          <p:cNvPr id="37" name="Picture 36">
            <a:extLst>
              <a:ext uri="{FF2B5EF4-FFF2-40B4-BE49-F238E27FC236}">
                <a16:creationId xmlns:a16="http://schemas.microsoft.com/office/drawing/2014/main" id="{D35CD0F0-00B9-4132-B8ED-0D95844ECD13}"/>
              </a:ext>
            </a:extLst>
          </p:cNvPr>
          <p:cNvPicPr>
            <a:picLocks noChangeAspect="1"/>
          </p:cNvPicPr>
          <p:nvPr/>
        </p:nvPicPr>
        <p:blipFill rotWithShape="1">
          <a:blip r:embed="rId6"/>
          <a:srcRect l="447" t="772" r="306" b="523"/>
          <a:stretch/>
        </p:blipFill>
        <p:spPr>
          <a:xfrm>
            <a:off x="21917653" y="2113295"/>
            <a:ext cx="7848993" cy="4275928"/>
          </a:xfrm>
          <a:prstGeom prst="roundRect">
            <a:avLst>
              <a:gd name="adj" fmla="val 4116"/>
            </a:avLst>
          </a:prstGeom>
          <a:solidFill>
            <a:srgbClr val="FFFFFF">
              <a:shade val="85000"/>
            </a:srgbClr>
          </a:solidFill>
          <a:ln>
            <a:noFill/>
          </a:ln>
          <a:effectLst/>
        </p:spPr>
      </p:pic>
      <p:grpSp>
        <p:nvGrpSpPr>
          <p:cNvPr id="26" name="Group 25">
            <a:extLst>
              <a:ext uri="{FF2B5EF4-FFF2-40B4-BE49-F238E27FC236}">
                <a16:creationId xmlns:a16="http://schemas.microsoft.com/office/drawing/2014/main" id="{7E6B09FB-A50C-4E35-8127-F7F040D8FAE0}"/>
              </a:ext>
            </a:extLst>
          </p:cNvPr>
          <p:cNvGrpSpPr/>
          <p:nvPr/>
        </p:nvGrpSpPr>
        <p:grpSpPr>
          <a:xfrm>
            <a:off x="-4101152" y="2723330"/>
            <a:ext cx="2445977" cy="2438740"/>
            <a:chOff x="-1397568" y="1914566"/>
            <a:chExt cx="2445977" cy="2438740"/>
          </a:xfrm>
        </p:grpSpPr>
        <p:grpSp>
          <p:nvGrpSpPr>
            <p:cNvPr id="27" name="Group 26">
              <a:extLst>
                <a:ext uri="{FF2B5EF4-FFF2-40B4-BE49-F238E27FC236}">
                  <a16:creationId xmlns:a16="http://schemas.microsoft.com/office/drawing/2014/main" id="{9BD1C652-C8C6-4F5B-B5F6-88C6280F6658}"/>
                </a:ext>
              </a:extLst>
            </p:cNvPr>
            <p:cNvGrpSpPr/>
            <p:nvPr/>
          </p:nvGrpSpPr>
          <p:grpSpPr>
            <a:xfrm>
              <a:off x="-1397568" y="1914566"/>
              <a:ext cx="2445977" cy="2438740"/>
              <a:chOff x="926960" y="2241662"/>
              <a:chExt cx="2445977" cy="2438740"/>
            </a:xfrm>
          </p:grpSpPr>
          <p:pic>
            <p:nvPicPr>
              <p:cNvPr id="39" name="Picture 38">
                <a:extLst>
                  <a:ext uri="{FF2B5EF4-FFF2-40B4-BE49-F238E27FC236}">
                    <a16:creationId xmlns:a16="http://schemas.microsoft.com/office/drawing/2014/main" id="{1D33B5BD-C207-41F1-9A68-9AC72303CF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40" name="Oval 39">
                <a:extLst>
                  <a:ext uri="{FF2B5EF4-FFF2-40B4-BE49-F238E27FC236}">
                    <a16:creationId xmlns:a16="http://schemas.microsoft.com/office/drawing/2014/main" id="{B870BD44-1E84-410C-A5FB-4E58AC74EBB5}"/>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8" name="Picture 37">
              <a:extLst>
                <a:ext uri="{FF2B5EF4-FFF2-40B4-BE49-F238E27FC236}">
                  <a16:creationId xmlns:a16="http://schemas.microsoft.com/office/drawing/2014/main" id="{2A4EB880-593D-4F73-929A-B7A9537A8B4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519" y="3281818"/>
              <a:ext cx="838243" cy="838243"/>
            </a:xfrm>
            <a:prstGeom prst="rect">
              <a:avLst/>
            </a:prstGeom>
          </p:spPr>
        </p:pic>
      </p:grpSp>
      <p:grpSp>
        <p:nvGrpSpPr>
          <p:cNvPr id="41" name="Group 40">
            <a:extLst>
              <a:ext uri="{FF2B5EF4-FFF2-40B4-BE49-F238E27FC236}">
                <a16:creationId xmlns:a16="http://schemas.microsoft.com/office/drawing/2014/main" id="{2A26E697-B519-44F1-8076-DCC690F8B2B4}"/>
              </a:ext>
            </a:extLst>
          </p:cNvPr>
          <p:cNvGrpSpPr/>
          <p:nvPr/>
        </p:nvGrpSpPr>
        <p:grpSpPr>
          <a:xfrm>
            <a:off x="13891034" y="2152223"/>
            <a:ext cx="8378415" cy="4338887"/>
            <a:chOff x="3565934" y="2152223"/>
            <a:chExt cx="8378415" cy="4338887"/>
          </a:xfrm>
        </p:grpSpPr>
        <p:grpSp>
          <p:nvGrpSpPr>
            <p:cNvPr id="42" name="Group 41">
              <a:extLst>
                <a:ext uri="{FF2B5EF4-FFF2-40B4-BE49-F238E27FC236}">
                  <a16:creationId xmlns:a16="http://schemas.microsoft.com/office/drawing/2014/main" id="{ED321ADE-A350-4E1A-A411-D3A951375981}"/>
                </a:ext>
              </a:extLst>
            </p:cNvPr>
            <p:cNvGrpSpPr/>
            <p:nvPr/>
          </p:nvGrpSpPr>
          <p:grpSpPr>
            <a:xfrm>
              <a:off x="3565934" y="2152223"/>
              <a:ext cx="8378415" cy="4338887"/>
              <a:chOff x="4203200" y="2547917"/>
              <a:chExt cx="5776201" cy="3639663"/>
            </a:xfrm>
          </p:grpSpPr>
          <p:sp>
            <p:nvSpPr>
              <p:cNvPr id="44" name="Rectangle: Rounded Corners 43">
                <a:extLst>
                  <a:ext uri="{FF2B5EF4-FFF2-40B4-BE49-F238E27FC236}">
                    <a16:creationId xmlns:a16="http://schemas.microsoft.com/office/drawing/2014/main" id="{6F1A8480-422C-440F-89D6-4625CFC111AA}"/>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5" name="TextBox 44">
                <a:extLst>
                  <a:ext uri="{FF2B5EF4-FFF2-40B4-BE49-F238E27FC236}">
                    <a16:creationId xmlns:a16="http://schemas.microsoft.com/office/drawing/2014/main" id="{2D91A6F7-FE9E-4A4C-B597-13AFDE4D7DCE}"/>
                  </a:ext>
                </a:extLst>
              </p:cNvPr>
              <p:cNvSpPr txBox="1"/>
              <p:nvPr/>
            </p:nvSpPr>
            <p:spPr>
              <a:xfrm>
                <a:off x="4433512" y="2785228"/>
                <a:ext cx="5315576" cy="1006892"/>
              </a:xfrm>
              <a:prstGeom prst="rect">
                <a:avLst/>
              </a:prstGeom>
              <a:noFill/>
            </p:spPr>
            <p:txBody>
              <a:bodyPr wrap="square" rtlCol="0">
                <a:spAutoFit/>
              </a:bodyPr>
              <a:lstStyle/>
              <a:p>
                <a:r>
                  <a:rPr lang="fr-FR" b="1" dirty="0">
                    <a:solidFill>
                      <a:schemeClr val="bg1"/>
                    </a:solidFill>
                  </a:rPr>
                  <a:t>MongoDB permet d'appliquer des règles de validation lors de l'insertion ou de la mise à jour des documents via JSON </a:t>
                </a:r>
                <a:r>
                  <a:rPr lang="fr-FR" b="1" dirty="0" err="1">
                    <a:solidFill>
                      <a:schemeClr val="bg1"/>
                    </a:solidFill>
                  </a:rPr>
                  <a:t>Schema</a:t>
                </a:r>
                <a:r>
                  <a:rPr lang="fr-FR" b="1" dirty="0">
                    <a:solidFill>
                      <a:schemeClr val="bg1"/>
                    </a:solidFill>
                  </a:rPr>
                  <a:t>.</a:t>
                </a:r>
              </a:p>
              <a:p>
                <a:endParaRPr lang="fr-FR" b="1" dirty="0"/>
              </a:p>
              <a:p>
                <a:r>
                  <a:rPr lang="fr-FR" b="1" dirty="0">
                    <a:solidFill>
                      <a:srgbClr val="11D5FD"/>
                    </a:solidFill>
                  </a:rPr>
                  <a:t>🛠 Création d'une Collection avec Validation</a:t>
                </a:r>
                <a:endParaRPr lang="fr-FR" dirty="0">
                  <a:solidFill>
                    <a:srgbClr val="11D5FD"/>
                  </a:solidFill>
                </a:endParaRPr>
              </a:p>
            </p:txBody>
          </p:sp>
        </p:grpSp>
        <p:pic>
          <p:nvPicPr>
            <p:cNvPr id="43" name="Picture 42">
              <a:extLst>
                <a:ext uri="{FF2B5EF4-FFF2-40B4-BE49-F238E27FC236}">
                  <a16:creationId xmlns:a16="http://schemas.microsoft.com/office/drawing/2014/main" id="{E17A2565-9FAB-4061-B664-76F9D2EF3E84}"/>
                </a:ext>
              </a:extLst>
            </p:cNvPr>
            <p:cNvPicPr>
              <a:picLocks noChangeAspect="1"/>
            </p:cNvPicPr>
            <p:nvPr/>
          </p:nvPicPr>
          <p:blipFill>
            <a:blip r:embed="rId8"/>
            <a:stretch>
              <a:fillRect/>
            </a:stretch>
          </p:blipFill>
          <p:spPr>
            <a:xfrm>
              <a:off x="4393930" y="3641388"/>
              <a:ext cx="7012213" cy="2429211"/>
            </a:xfrm>
            <a:prstGeom prst="roundRect">
              <a:avLst>
                <a:gd name="adj" fmla="val 3757"/>
              </a:avLst>
            </a:prstGeom>
            <a:solidFill>
              <a:srgbClr val="FFFFFF">
                <a:shade val="85000"/>
              </a:srgbClr>
            </a:solidFill>
            <a:ln>
              <a:noFill/>
            </a:ln>
            <a:effectLst>
              <a:reflection blurRad="12700" stA="38000" endPos="28000" dist="5000" dir="5400000" sy="-100000" algn="bl" rotWithShape="0"/>
            </a:effectLst>
          </p:spPr>
        </p:pic>
      </p:grpSp>
      <p:sp>
        <p:nvSpPr>
          <p:cNvPr id="46" name="TextBox 45">
            <a:extLst>
              <a:ext uri="{FF2B5EF4-FFF2-40B4-BE49-F238E27FC236}">
                <a16:creationId xmlns:a16="http://schemas.microsoft.com/office/drawing/2014/main" id="{67DD500F-3B3A-48FD-B6E7-C0209844ACBF}"/>
              </a:ext>
            </a:extLst>
          </p:cNvPr>
          <p:cNvSpPr txBox="1"/>
          <p:nvPr/>
        </p:nvSpPr>
        <p:spPr>
          <a:xfrm>
            <a:off x="11851666" y="1394976"/>
            <a:ext cx="104773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1. Validation des Documents avec les Schémas JSON</a:t>
            </a:r>
            <a:endParaRPr lang="fr-MA" sz="3200" dirty="0">
              <a:latin typeface="Bahnschrift" panose="020B0502040204020203" pitchFamily="34" charset="0"/>
              <a:cs typeface="Aharoni" panose="02010803020104030203" pitchFamily="2" charset="-79"/>
            </a:endParaRPr>
          </a:p>
        </p:txBody>
      </p:sp>
    </p:spTree>
    <p:extLst>
      <p:ext uri="{BB962C8B-B14F-4D97-AF65-F5344CB8AC3E}">
        <p14:creationId xmlns:p14="http://schemas.microsoft.com/office/powerpoint/2010/main" val="37163023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6896" cy="945297"/>
            <a:chOff x="171451" y="800785"/>
            <a:chExt cx="9819854" cy="945297"/>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10753"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Sécurité et Validation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4" name="Group 3">
            <a:extLst>
              <a:ext uri="{FF2B5EF4-FFF2-40B4-BE49-F238E27FC236}">
                <a16:creationId xmlns:a16="http://schemas.microsoft.com/office/drawing/2014/main" id="{6ED5A30F-0C16-44E0-ACC4-2E0EE9CEE67B}"/>
              </a:ext>
            </a:extLst>
          </p:cNvPr>
          <p:cNvGrpSpPr/>
          <p:nvPr/>
        </p:nvGrpSpPr>
        <p:grpSpPr>
          <a:xfrm>
            <a:off x="851848" y="2723330"/>
            <a:ext cx="2445977" cy="2438740"/>
            <a:chOff x="-1397568" y="1914566"/>
            <a:chExt cx="2445977" cy="2438740"/>
          </a:xfrm>
        </p:grpSpPr>
        <p:grpSp>
          <p:nvGrpSpPr>
            <p:cNvPr id="30" name="Group 29">
              <a:extLst>
                <a:ext uri="{FF2B5EF4-FFF2-40B4-BE49-F238E27FC236}">
                  <a16:creationId xmlns:a16="http://schemas.microsoft.com/office/drawing/2014/main" id="{E10EDFB5-2F92-4D3E-B77D-B978DFFFA1D4}"/>
                </a:ext>
              </a:extLst>
            </p:cNvPr>
            <p:cNvGrpSpPr/>
            <p:nvPr/>
          </p:nvGrpSpPr>
          <p:grpSpPr>
            <a:xfrm>
              <a:off x="-1397568" y="1914566"/>
              <a:ext cx="2445977" cy="2438740"/>
              <a:chOff x="926960" y="2241662"/>
              <a:chExt cx="2445977" cy="2438740"/>
            </a:xfrm>
          </p:grpSpPr>
          <p:pic>
            <p:nvPicPr>
              <p:cNvPr id="31" name="Picture 30">
                <a:extLst>
                  <a:ext uri="{FF2B5EF4-FFF2-40B4-BE49-F238E27FC236}">
                    <a16:creationId xmlns:a16="http://schemas.microsoft.com/office/drawing/2014/main" id="{AB5C6094-93B2-420F-AE8D-9A60EF6305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2" name="Oval 31">
                <a:extLst>
                  <a:ext uri="{FF2B5EF4-FFF2-40B4-BE49-F238E27FC236}">
                    <a16:creationId xmlns:a16="http://schemas.microsoft.com/office/drawing/2014/main" id="{94C460CB-015F-4FA1-8BEA-F821A594AC1C}"/>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83C540AA-4F97-4CEE-822C-179F52CC23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19" y="3281818"/>
              <a:ext cx="838243" cy="838243"/>
            </a:xfrm>
            <a:prstGeom prst="rect">
              <a:avLst/>
            </a:prstGeom>
          </p:spPr>
        </p:pic>
      </p:grpSp>
      <p:sp>
        <p:nvSpPr>
          <p:cNvPr id="36" name="TextBox 35">
            <a:extLst>
              <a:ext uri="{FF2B5EF4-FFF2-40B4-BE49-F238E27FC236}">
                <a16:creationId xmlns:a16="http://schemas.microsoft.com/office/drawing/2014/main" id="{DB4915BA-6FF3-4C75-B415-3E8762998120}"/>
              </a:ext>
            </a:extLst>
          </p:cNvPr>
          <p:cNvSpPr txBox="1"/>
          <p:nvPr/>
        </p:nvSpPr>
        <p:spPr>
          <a:xfrm>
            <a:off x="1107466" y="1394976"/>
            <a:ext cx="104773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1. Validation des Documents avec les Schémas JSON</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8B110161-3FEC-40D0-9306-C659D97FA16F}"/>
              </a:ext>
            </a:extLst>
          </p:cNvPr>
          <p:cNvGrpSpPr/>
          <p:nvPr/>
        </p:nvGrpSpPr>
        <p:grpSpPr>
          <a:xfrm>
            <a:off x="3565934" y="2152223"/>
            <a:ext cx="8378415" cy="4338887"/>
            <a:chOff x="3565934" y="2152223"/>
            <a:chExt cx="8378415" cy="4338887"/>
          </a:xfrm>
        </p:grpSpPr>
        <p:grpSp>
          <p:nvGrpSpPr>
            <p:cNvPr id="37" name="Group 36">
              <a:extLst>
                <a:ext uri="{FF2B5EF4-FFF2-40B4-BE49-F238E27FC236}">
                  <a16:creationId xmlns:a16="http://schemas.microsoft.com/office/drawing/2014/main" id="{587EC752-17D1-4DF6-AF75-103A20006229}"/>
                </a:ext>
              </a:extLst>
            </p:cNvPr>
            <p:cNvGrpSpPr/>
            <p:nvPr/>
          </p:nvGrpSpPr>
          <p:grpSpPr>
            <a:xfrm>
              <a:off x="3565934" y="2152223"/>
              <a:ext cx="8378415" cy="4338887"/>
              <a:chOff x="4203200" y="2547917"/>
              <a:chExt cx="5776201" cy="3639663"/>
            </a:xfrm>
          </p:grpSpPr>
          <p:sp>
            <p:nvSpPr>
              <p:cNvPr id="38" name="Rectangle: Rounded Corners 37">
                <a:extLst>
                  <a:ext uri="{FF2B5EF4-FFF2-40B4-BE49-F238E27FC236}">
                    <a16:creationId xmlns:a16="http://schemas.microsoft.com/office/drawing/2014/main" id="{0293C4FA-D4E0-4D2D-9A87-1717F4933891}"/>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9" name="TextBox 38">
                <a:extLst>
                  <a:ext uri="{FF2B5EF4-FFF2-40B4-BE49-F238E27FC236}">
                    <a16:creationId xmlns:a16="http://schemas.microsoft.com/office/drawing/2014/main" id="{2BBA6CA7-AE08-4574-BDB0-2C5C7F84132C}"/>
                  </a:ext>
                </a:extLst>
              </p:cNvPr>
              <p:cNvSpPr txBox="1"/>
              <p:nvPr/>
            </p:nvSpPr>
            <p:spPr>
              <a:xfrm>
                <a:off x="4433512" y="2785228"/>
                <a:ext cx="5315576" cy="1006892"/>
              </a:xfrm>
              <a:prstGeom prst="rect">
                <a:avLst/>
              </a:prstGeom>
              <a:noFill/>
            </p:spPr>
            <p:txBody>
              <a:bodyPr wrap="square" rtlCol="0">
                <a:spAutoFit/>
              </a:bodyPr>
              <a:lstStyle/>
              <a:p>
                <a:r>
                  <a:rPr lang="fr-FR" b="1" dirty="0">
                    <a:solidFill>
                      <a:schemeClr val="bg1"/>
                    </a:solidFill>
                  </a:rPr>
                  <a:t>MongoDB permet d'appliquer des règles de validation lors de l'insertion ou de la mise à jour des documents via JSON </a:t>
                </a:r>
                <a:r>
                  <a:rPr lang="fr-FR" b="1" dirty="0" err="1">
                    <a:solidFill>
                      <a:schemeClr val="bg1"/>
                    </a:solidFill>
                  </a:rPr>
                  <a:t>Schema</a:t>
                </a:r>
                <a:r>
                  <a:rPr lang="fr-FR" b="1" dirty="0">
                    <a:solidFill>
                      <a:schemeClr val="bg1"/>
                    </a:solidFill>
                  </a:rPr>
                  <a:t>.</a:t>
                </a:r>
              </a:p>
              <a:p>
                <a:endParaRPr lang="fr-FR" b="1" dirty="0"/>
              </a:p>
              <a:p>
                <a:r>
                  <a:rPr lang="fr-FR" b="1" dirty="0">
                    <a:solidFill>
                      <a:srgbClr val="11D5FD"/>
                    </a:solidFill>
                  </a:rPr>
                  <a:t>🛠 Création d'une Collection avec Validation</a:t>
                </a:r>
                <a:endParaRPr lang="fr-FR" dirty="0">
                  <a:solidFill>
                    <a:srgbClr val="11D5FD"/>
                  </a:solidFill>
                </a:endParaRPr>
              </a:p>
            </p:txBody>
          </p:sp>
        </p:grpSp>
        <p:pic>
          <p:nvPicPr>
            <p:cNvPr id="7" name="Picture 6">
              <a:extLst>
                <a:ext uri="{FF2B5EF4-FFF2-40B4-BE49-F238E27FC236}">
                  <a16:creationId xmlns:a16="http://schemas.microsoft.com/office/drawing/2014/main" id="{45EA3CDA-B1F0-452A-A3EA-0C2BCFDBEF42}"/>
                </a:ext>
              </a:extLst>
            </p:cNvPr>
            <p:cNvPicPr>
              <a:picLocks noChangeAspect="1"/>
            </p:cNvPicPr>
            <p:nvPr/>
          </p:nvPicPr>
          <p:blipFill>
            <a:blip r:embed="rId5"/>
            <a:stretch>
              <a:fillRect/>
            </a:stretch>
          </p:blipFill>
          <p:spPr>
            <a:xfrm>
              <a:off x="4393930" y="3641388"/>
              <a:ext cx="7012213" cy="2429211"/>
            </a:xfrm>
            <a:prstGeom prst="roundRect">
              <a:avLst>
                <a:gd name="adj" fmla="val 3757"/>
              </a:avLst>
            </a:prstGeom>
            <a:solidFill>
              <a:srgbClr val="FFFFFF">
                <a:shade val="85000"/>
              </a:srgbClr>
            </a:solidFill>
            <a:ln>
              <a:noFill/>
            </a:ln>
            <a:effectLst>
              <a:reflection blurRad="12700" stA="38000" endPos="28000" dist="5000" dir="5400000" sy="-100000" algn="bl" rotWithShape="0"/>
            </a:effectLst>
          </p:spPr>
        </p:pic>
      </p:grpSp>
      <p:grpSp>
        <p:nvGrpSpPr>
          <p:cNvPr id="42" name="Group 41">
            <a:extLst>
              <a:ext uri="{FF2B5EF4-FFF2-40B4-BE49-F238E27FC236}">
                <a16:creationId xmlns:a16="http://schemas.microsoft.com/office/drawing/2014/main" id="{81A82B64-6133-4E04-BDED-CDBF5CC4B0A4}"/>
              </a:ext>
            </a:extLst>
          </p:cNvPr>
          <p:cNvGrpSpPr/>
          <p:nvPr/>
        </p:nvGrpSpPr>
        <p:grpSpPr>
          <a:xfrm>
            <a:off x="-1576190" y="-1615085"/>
            <a:ext cx="3320396" cy="3240000"/>
            <a:chOff x="-1731407" y="-1772400"/>
            <a:chExt cx="3320396" cy="3240000"/>
          </a:xfrm>
        </p:grpSpPr>
        <p:sp>
          <p:nvSpPr>
            <p:cNvPr id="43" name="Oval 42">
              <a:extLst>
                <a:ext uri="{FF2B5EF4-FFF2-40B4-BE49-F238E27FC236}">
                  <a16:creationId xmlns:a16="http://schemas.microsoft.com/office/drawing/2014/main" id="{947F2CCA-9B66-4111-9774-9DFF9BC158D5}"/>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4" name="TextBox 43">
              <a:extLst>
                <a:ext uri="{FF2B5EF4-FFF2-40B4-BE49-F238E27FC236}">
                  <a16:creationId xmlns:a16="http://schemas.microsoft.com/office/drawing/2014/main" id="{597BE8A7-9151-472C-8E56-F8F6A1A72B8D}"/>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7</a:t>
              </a:r>
            </a:p>
          </p:txBody>
        </p:sp>
      </p:grpSp>
      <p:grpSp>
        <p:nvGrpSpPr>
          <p:cNvPr id="45" name="Group 44">
            <a:extLst>
              <a:ext uri="{FF2B5EF4-FFF2-40B4-BE49-F238E27FC236}">
                <a16:creationId xmlns:a16="http://schemas.microsoft.com/office/drawing/2014/main" id="{D12E8348-66B6-4829-9C4C-5BF8E4C8D18A}"/>
              </a:ext>
            </a:extLst>
          </p:cNvPr>
          <p:cNvGrpSpPr/>
          <p:nvPr/>
        </p:nvGrpSpPr>
        <p:grpSpPr>
          <a:xfrm>
            <a:off x="2095500" y="11251152"/>
            <a:ext cx="8267700" cy="3889302"/>
            <a:chOff x="2095500" y="1635198"/>
            <a:chExt cx="8267700" cy="3889302"/>
          </a:xfrm>
        </p:grpSpPr>
        <p:sp>
          <p:nvSpPr>
            <p:cNvPr id="46" name="Rectangle: Rounded Corners 45">
              <a:extLst>
                <a:ext uri="{FF2B5EF4-FFF2-40B4-BE49-F238E27FC236}">
                  <a16:creationId xmlns:a16="http://schemas.microsoft.com/office/drawing/2014/main" id="{E2FF1190-CE38-49AC-96AD-CCB7A2B3F862}"/>
                </a:ext>
              </a:extLst>
            </p:cNvPr>
            <p:cNvSpPr/>
            <p:nvPr/>
          </p:nvSpPr>
          <p:spPr>
            <a:xfrm>
              <a:off x="2095500" y="1635198"/>
              <a:ext cx="8267700" cy="3889302"/>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7" name="Rectangle: Rounded Corners 46">
              <a:extLst>
                <a:ext uri="{FF2B5EF4-FFF2-40B4-BE49-F238E27FC236}">
                  <a16:creationId xmlns:a16="http://schemas.microsoft.com/office/drawing/2014/main" id="{0CD7203C-FC86-46AA-B8DD-36DA510AB072}"/>
                </a:ext>
              </a:extLst>
            </p:cNvPr>
            <p:cNvSpPr/>
            <p:nvPr/>
          </p:nvSpPr>
          <p:spPr>
            <a:xfrm>
              <a:off x="2520174" y="2000249"/>
              <a:ext cx="7442847" cy="3117852"/>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8" name="TextBox 47">
              <a:extLst>
                <a:ext uri="{FF2B5EF4-FFF2-40B4-BE49-F238E27FC236}">
                  <a16:creationId xmlns:a16="http://schemas.microsoft.com/office/drawing/2014/main" id="{39FE3E93-E893-472C-96BF-AB9A5AB3182B}"/>
                </a:ext>
              </a:extLst>
            </p:cNvPr>
            <p:cNvSpPr txBox="1"/>
            <p:nvPr/>
          </p:nvSpPr>
          <p:spPr>
            <a:xfrm>
              <a:off x="2645330" y="2083481"/>
              <a:ext cx="7099376" cy="2860270"/>
            </a:xfrm>
            <a:prstGeom prst="rect">
              <a:avLst/>
            </a:prstGeom>
            <a:noFill/>
          </p:spPr>
          <p:txBody>
            <a:bodyPr wrap="square">
              <a:spAutoFit/>
            </a:bodyPr>
            <a:lstStyle/>
            <a:p>
              <a:pPr marL="12700" marR="5080">
                <a:lnSpc>
                  <a:spcPct val="99000"/>
                </a:lnSpc>
                <a:spcBef>
                  <a:spcPts val="145"/>
                </a:spcBef>
              </a:pPr>
              <a:r>
                <a:rPr lang="fr-FR" sz="2000" dirty="0"/>
                <a:t>La validation des documents dans MongoDB permet de :</a:t>
              </a:r>
            </a:p>
            <a:p>
              <a:pPr marL="12700" marR="5080">
                <a:lnSpc>
                  <a:spcPct val="99000"/>
                </a:lnSpc>
                <a:spcBef>
                  <a:spcPts val="145"/>
                </a:spcBef>
              </a:pPr>
              <a:r>
                <a:rPr lang="fr-FR" sz="2000" dirty="0"/>
                <a:t>📌 </a:t>
              </a:r>
              <a:r>
                <a:rPr lang="fr-FR" sz="2000" b="1" dirty="0"/>
                <a:t>Vérifier la conformité des données</a:t>
              </a:r>
              <a:r>
                <a:rPr lang="fr-FR" sz="2000" dirty="0"/>
                <a:t> avant leur insertion ou modification.</a:t>
              </a:r>
              <a:br>
                <a:rPr lang="fr-FR" sz="2000" dirty="0"/>
              </a:br>
              <a:r>
                <a:rPr lang="fr-FR" sz="2000" dirty="0"/>
                <a:t>📌 </a:t>
              </a:r>
              <a:r>
                <a:rPr lang="fr-FR" sz="2000" b="1" dirty="0"/>
                <a:t>Éviter la perte de données et garantir leur sécurité</a:t>
              </a:r>
              <a:r>
                <a:rPr lang="fr-FR" sz="2000" dirty="0"/>
                <a:t>.</a:t>
              </a:r>
              <a:br>
                <a:rPr lang="fr-FR" sz="2000" dirty="0"/>
              </a:br>
              <a:r>
                <a:rPr lang="fr-FR" sz="2000" dirty="0"/>
                <a:t>📌 </a:t>
              </a:r>
              <a:r>
                <a:rPr lang="fr-FR" sz="2000" b="1" dirty="0"/>
                <a:t>Utiliser des mécanismes de validation et de gestion des transactions</a:t>
              </a:r>
              <a:r>
                <a:rPr lang="fr-FR" sz="2000" dirty="0"/>
                <a:t>.</a:t>
              </a:r>
            </a:p>
            <a:p>
              <a:pPr marL="12700" marR="5080">
                <a:lnSpc>
                  <a:spcPct val="99000"/>
                </a:lnSpc>
                <a:spcBef>
                  <a:spcPts val="145"/>
                </a:spcBef>
              </a:pPr>
              <a:r>
                <a:rPr lang="fr-FR" sz="2000" dirty="0"/>
                <a:t>Contrairement aux bases SQL, MongoDB utilise un </a:t>
              </a:r>
              <a:r>
                <a:rPr lang="fr-FR" sz="2000" b="1" dirty="0"/>
                <a:t>schéma flexible</a:t>
              </a:r>
              <a:r>
                <a:rPr lang="fr-FR" sz="2000" dirty="0"/>
                <a:t>, mais il propose des outils pour imposer des règles sur les documents insérés ou modifiés.</a:t>
              </a:r>
              <a:endParaRPr lang="fr-FR" sz="2000" b="1" dirty="0">
                <a:latin typeface="Arial MT"/>
                <a:cs typeface="Arial MT"/>
              </a:endParaRPr>
            </a:p>
          </p:txBody>
        </p:sp>
      </p:grpSp>
      <p:grpSp>
        <p:nvGrpSpPr>
          <p:cNvPr id="41" name="Group 40">
            <a:extLst>
              <a:ext uri="{FF2B5EF4-FFF2-40B4-BE49-F238E27FC236}">
                <a16:creationId xmlns:a16="http://schemas.microsoft.com/office/drawing/2014/main" id="{B5D543E8-19D4-4A8E-8746-398357EB7CE6}"/>
              </a:ext>
            </a:extLst>
          </p:cNvPr>
          <p:cNvGrpSpPr/>
          <p:nvPr/>
        </p:nvGrpSpPr>
        <p:grpSpPr>
          <a:xfrm>
            <a:off x="13357634" y="2133173"/>
            <a:ext cx="8378415" cy="4338887"/>
            <a:chOff x="3565934" y="2152223"/>
            <a:chExt cx="8378415" cy="4338887"/>
          </a:xfrm>
        </p:grpSpPr>
        <p:grpSp>
          <p:nvGrpSpPr>
            <p:cNvPr id="49" name="Group 48">
              <a:extLst>
                <a:ext uri="{FF2B5EF4-FFF2-40B4-BE49-F238E27FC236}">
                  <a16:creationId xmlns:a16="http://schemas.microsoft.com/office/drawing/2014/main" id="{A47D4291-58A8-4AB4-8DF0-E543C86E066E}"/>
                </a:ext>
              </a:extLst>
            </p:cNvPr>
            <p:cNvGrpSpPr/>
            <p:nvPr/>
          </p:nvGrpSpPr>
          <p:grpSpPr>
            <a:xfrm>
              <a:off x="3565934" y="2152223"/>
              <a:ext cx="8378415" cy="4338887"/>
              <a:chOff x="4203200" y="2547917"/>
              <a:chExt cx="5776201" cy="3639663"/>
            </a:xfrm>
          </p:grpSpPr>
          <p:sp>
            <p:nvSpPr>
              <p:cNvPr id="53" name="Rectangle: Rounded Corners 52">
                <a:extLst>
                  <a:ext uri="{FF2B5EF4-FFF2-40B4-BE49-F238E27FC236}">
                    <a16:creationId xmlns:a16="http://schemas.microsoft.com/office/drawing/2014/main" id="{4C0D6B04-F9EF-4B25-AE78-C3546BD9C7AE}"/>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4" name="TextBox 53">
                <a:extLst>
                  <a:ext uri="{FF2B5EF4-FFF2-40B4-BE49-F238E27FC236}">
                    <a16:creationId xmlns:a16="http://schemas.microsoft.com/office/drawing/2014/main" id="{E2886E97-3A51-463E-AB45-73C88C22F5FA}"/>
                  </a:ext>
                </a:extLst>
              </p:cNvPr>
              <p:cNvSpPr txBox="1"/>
              <p:nvPr/>
            </p:nvSpPr>
            <p:spPr>
              <a:xfrm>
                <a:off x="4433512" y="2785228"/>
                <a:ext cx="5315576" cy="2633410"/>
              </a:xfrm>
              <a:prstGeom prst="rect">
                <a:avLst/>
              </a:prstGeom>
              <a:noFill/>
            </p:spPr>
            <p:txBody>
              <a:bodyPr wrap="square" rtlCol="0">
                <a:spAutoFit/>
              </a:bodyPr>
              <a:lstStyle/>
              <a:p>
                <a:r>
                  <a:rPr lang="fr-FR" b="1" dirty="0">
                    <a:solidFill>
                      <a:schemeClr val="bg1"/>
                    </a:solidFill>
                  </a:rPr>
                  <a:t>Les documents qui ne respectent pas ces contraintes ne seront pas insérés ni mis à jour.</a:t>
                </a:r>
              </a:p>
              <a:p>
                <a:endParaRPr lang="fr-FR" b="1" dirty="0"/>
              </a:p>
              <a:p>
                <a:r>
                  <a:rPr lang="fr-FR" b="1" dirty="0">
                    <a:solidFill>
                      <a:srgbClr val="11D5FD"/>
                    </a:solidFill>
                  </a:rPr>
                  <a:t>Exemple d’insertion valide ✅ :</a:t>
                </a:r>
              </a:p>
              <a:p>
                <a:endParaRPr lang="fr-FR" b="1" dirty="0">
                  <a:solidFill>
                    <a:srgbClr val="11D5FD"/>
                  </a:solidFill>
                </a:endParaRPr>
              </a:p>
              <a:p>
                <a:endParaRPr lang="fr-FR" b="1" dirty="0">
                  <a:solidFill>
                    <a:srgbClr val="11D5FD"/>
                  </a:solidFill>
                </a:endParaRPr>
              </a:p>
              <a:p>
                <a:r>
                  <a:rPr lang="fr-FR" b="1" dirty="0">
                    <a:solidFill>
                      <a:srgbClr val="11D5FD"/>
                    </a:solidFill>
                  </a:rPr>
                  <a:t>Exemple d’insertion invalide ❌ (</a:t>
                </a:r>
                <a:r>
                  <a:rPr lang="fr-FR" b="1" dirty="0" err="1">
                    <a:solidFill>
                      <a:srgbClr val="11D5FD"/>
                    </a:solidFill>
                  </a:rPr>
                  <a:t>age</a:t>
                </a:r>
                <a:r>
                  <a:rPr lang="fr-FR" b="1" dirty="0">
                    <a:solidFill>
                      <a:srgbClr val="11D5FD"/>
                    </a:solidFill>
                  </a:rPr>
                  <a:t> &lt; 18) :</a:t>
                </a:r>
              </a:p>
              <a:p>
                <a:endParaRPr lang="fr-FR" b="1" dirty="0">
                  <a:solidFill>
                    <a:srgbClr val="11D5FD"/>
                  </a:solidFill>
                </a:endParaRPr>
              </a:p>
              <a:p>
                <a:endParaRPr lang="fr-FR" b="1" dirty="0">
                  <a:solidFill>
                    <a:srgbClr val="11D5FD"/>
                  </a:solidFill>
                </a:endParaRPr>
              </a:p>
              <a:p>
                <a:endParaRPr lang="fr-FR" b="1" dirty="0">
                  <a:solidFill>
                    <a:srgbClr val="11D5FD"/>
                  </a:solidFill>
                </a:endParaRPr>
              </a:p>
              <a:p>
                <a:r>
                  <a:rPr lang="fr-FR" dirty="0">
                    <a:solidFill>
                      <a:schemeClr val="bg1"/>
                    </a:solidFill>
                  </a:rPr>
                  <a:t>❌ Erreur : </a:t>
                </a:r>
                <a:r>
                  <a:rPr lang="fr-FR" b="1" dirty="0">
                    <a:solidFill>
                      <a:schemeClr val="bg1"/>
                    </a:solidFill>
                  </a:rPr>
                  <a:t>La validation </a:t>
                </a:r>
                <a:r>
                  <a:rPr lang="fr-FR" dirty="0">
                    <a:solidFill>
                      <a:schemeClr val="bg1"/>
                    </a:solidFill>
                  </a:rPr>
                  <a:t>bloque l'insertion.</a:t>
                </a:r>
              </a:p>
            </p:txBody>
          </p:sp>
        </p:grpSp>
        <p:pic>
          <p:nvPicPr>
            <p:cNvPr id="50" name="Picture 49">
              <a:extLst>
                <a:ext uri="{FF2B5EF4-FFF2-40B4-BE49-F238E27FC236}">
                  <a16:creationId xmlns:a16="http://schemas.microsoft.com/office/drawing/2014/main" id="{C47271B4-3467-4506-B2D2-127F5369808F}"/>
                </a:ext>
              </a:extLst>
            </p:cNvPr>
            <p:cNvPicPr>
              <a:picLocks noChangeAspect="1"/>
            </p:cNvPicPr>
            <p:nvPr/>
          </p:nvPicPr>
          <p:blipFill>
            <a:blip r:embed="rId6"/>
            <a:stretch>
              <a:fillRect/>
            </a:stretch>
          </p:blipFill>
          <p:spPr>
            <a:xfrm>
              <a:off x="4129929" y="3658366"/>
              <a:ext cx="7480300" cy="38141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1" name="Picture 50">
              <a:extLst>
                <a:ext uri="{FF2B5EF4-FFF2-40B4-BE49-F238E27FC236}">
                  <a16:creationId xmlns:a16="http://schemas.microsoft.com/office/drawing/2014/main" id="{07AA0A54-57FF-4587-9C75-B62B12F72DA1}"/>
                </a:ext>
              </a:extLst>
            </p:cNvPr>
            <p:cNvPicPr>
              <a:picLocks noChangeAspect="1"/>
            </p:cNvPicPr>
            <p:nvPr/>
          </p:nvPicPr>
          <p:blipFill>
            <a:blip r:embed="rId7"/>
            <a:stretch>
              <a:fillRect/>
            </a:stretch>
          </p:blipFill>
          <p:spPr>
            <a:xfrm>
              <a:off x="4129929" y="4530912"/>
              <a:ext cx="7355982" cy="4782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2" name="Picture 51">
              <a:extLst>
                <a:ext uri="{FF2B5EF4-FFF2-40B4-BE49-F238E27FC236}">
                  <a16:creationId xmlns:a16="http://schemas.microsoft.com/office/drawing/2014/main" id="{4D83B85C-84FA-45AD-A3E4-6C1A99E93C3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43265" y="5181637"/>
              <a:ext cx="1061576" cy="1061576"/>
            </a:xfrm>
            <a:prstGeom prst="rect">
              <a:avLst/>
            </a:prstGeom>
          </p:spPr>
        </p:pic>
      </p:grpSp>
    </p:spTree>
    <p:extLst>
      <p:ext uri="{BB962C8B-B14F-4D97-AF65-F5344CB8AC3E}">
        <p14:creationId xmlns:p14="http://schemas.microsoft.com/office/powerpoint/2010/main" val="40578053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6896" cy="945297"/>
            <a:chOff x="171451" y="800785"/>
            <a:chExt cx="9819854" cy="945297"/>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10753"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Sécurité et Validation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4" name="Group 3">
            <a:extLst>
              <a:ext uri="{FF2B5EF4-FFF2-40B4-BE49-F238E27FC236}">
                <a16:creationId xmlns:a16="http://schemas.microsoft.com/office/drawing/2014/main" id="{6ED5A30F-0C16-44E0-ACC4-2E0EE9CEE67B}"/>
              </a:ext>
            </a:extLst>
          </p:cNvPr>
          <p:cNvGrpSpPr/>
          <p:nvPr/>
        </p:nvGrpSpPr>
        <p:grpSpPr>
          <a:xfrm>
            <a:off x="851848" y="2723330"/>
            <a:ext cx="2445977" cy="2438740"/>
            <a:chOff x="-1397568" y="1914566"/>
            <a:chExt cx="2445977" cy="2438740"/>
          </a:xfrm>
        </p:grpSpPr>
        <p:grpSp>
          <p:nvGrpSpPr>
            <p:cNvPr id="30" name="Group 29">
              <a:extLst>
                <a:ext uri="{FF2B5EF4-FFF2-40B4-BE49-F238E27FC236}">
                  <a16:creationId xmlns:a16="http://schemas.microsoft.com/office/drawing/2014/main" id="{E10EDFB5-2F92-4D3E-B77D-B978DFFFA1D4}"/>
                </a:ext>
              </a:extLst>
            </p:cNvPr>
            <p:cNvGrpSpPr/>
            <p:nvPr/>
          </p:nvGrpSpPr>
          <p:grpSpPr>
            <a:xfrm>
              <a:off x="-1397568" y="1914566"/>
              <a:ext cx="2445977" cy="2438740"/>
              <a:chOff x="926960" y="2241662"/>
              <a:chExt cx="2445977" cy="2438740"/>
            </a:xfrm>
          </p:grpSpPr>
          <p:pic>
            <p:nvPicPr>
              <p:cNvPr id="31" name="Picture 30">
                <a:extLst>
                  <a:ext uri="{FF2B5EF4-FFF2-40B4-BE49-F238E27FC236}">
                    <a16:creationId xmlns:a16="http://schemas.microsoft.com/office/drawing/2014/main" id="{AB5C6094-93B2-420F-AE8D-9A60EF6305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2" name="Oval 31">
                <a:extLst>
                  <a:ext uri="{FF2B5EF4-FFF2-40B4-BE49-F238E27FC236}">
                    <a16:creationId xmlns:a16="http://schemas.microsoft.com/office/drawing/2014/main" id="{94C460CB-015F-4FA1-8BEA-F821A594AC1C}"/>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83C540AA-4F97-4CEE-822C-179F52CC23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19" y="3281818"/>
              <a:ext cx="838243" cy="838243"/>
            </a:xfrm>
            <a:prstGeom prst="rect">
              <a:avLst/>
            </a:prstGeom>
          </p:spPr>
        </p:pic>
      </p:grpSp>
      <p:sp>
        <p:nvSpPr>
          <p:cNvPr id="36" name="TextBox 35">
            <a:extLst>
              <a:ext uri="{FF2B5EF4-FFF2-40B4-BE49-F238E27FC236}">
                <a16:creationId xmlns:a16="http://schemas.microsoft.com/office/drawing/2014/main" id="{DB4915BA-6FF3-4C75-B415-3E8762998120}"/>
              </a:ext>
            </a:extLst>
          </p:cNvPr>
          <p:cNvSpPr txBox="1"/>
          <p:nvPr/>
        </p:nvSpPr>
        <p:spPr>
          <a:xfrm>
            <a:off x="1107466" y="1394976"/>
            <a:ext cx="10477363" cy="584775"/>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1. Validation des Documents avec les Schémas JSON</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83EB349D-6EA0-434A-8560-BD6A4DD52BE0}"/>
              </a:ext>
            </a:extLst>
          </p:cNvPr>
          <p:cNvGrpSpPr/>
          <p:nvPr/>
        </p:nvGrpSpPr>
        <p:grpSpPr>
          <a:xfrm>
            <a:off x="3565934" y="2152223"/>
            <a:ext cx="8378415" cy="4338887"/>
            <a:chOff x="3565934" y="2152223"/>
            <a:chExt cx="8378415" cy="4338887"/>
          </a:xfrm>
        </p:grpSpPr>
        <p:grpSp>
          <p:nvGrpSpPr>
            <p:cNvPr id="37" name="Group 36">
              <a:extLst>
                <a:ext uri="{FF2B5EF4-FFF2-40B4-BE49-F238E27FC236}">
                  <a16:creationId xmlns:a16="http://schemas.microsoft.com/office/drawing/2014/main" id="{587EC752-17D1-4DF6-AF75-103A20006229}"/>
                </a:ext>
              </a:extLst>
            </p:cNvPr>
            <p:cNvGrpSpPr/>
            <p:nvPr/>
          </p:nvGrpSpPr>
          <p:grpSpPr>
            <a:xfrm>
              <a:off x="3565934" y="2152223"/>
              <a:ext cx="8378415" cy="4338887"/>
              <a:chOff x="4203200" y="2547917"/>
              <a:chExt cx="5776201" cy="3639663"/>
            </a:xfrm>
          </p:grpSpPr>
          <p:sp>
            <p:nvSpPr>
              <p:cNvPr id="38" name="Rectangle: Rounded Corners 37">
                <a:extLst>
                  <a:ext uri="{FF2B5EF4-FFF2-40B4-BE49-F238E27FC236}">
                    <a16:creationId xmlns:a16="http://schemas.microsoft.com/office/drawing/2014/main" id="{0293C4FA-D4E0-4D2D-9A87-1717F4933891}"/>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9" name="TextBox 38">
                <a:extLst>
                  <a:ext uri="{FF2B5EF4-FFF2-40B4-BE49-F238E27FC236}">
                    <a16:creationId xmlns:a16="http://schemas.microsoft.com/office/drawing/2014/main" id="{2BBA6CA7-AE08-4574-BDB0-2C5C7F84132C}"/>
                  </a:ext>
                </a:extLst>
              </p:cNvPr>
              <p:cNvSpPr txBox="1"/>
              <p:nvPr/>
            </p:nvSpPr>
            <p:spPr>
              <a:xfrm>
                <a:off x="4433512" y="2785228"/>
                <a:ext cx="5315576" cy="2633410"/>
              </a:xfrm>
              <a:prstGeom prst="rect">
                <a:avLst/>
              </a:prstGeom>
              <a:noFill/>
            </p:spPr>
            <p:txBody>
              <a:bodyPr wrap="square" rtlCol="0">
                <a:spAutoFit/>
              </a:bodyPr>
              <a:lstStyle/>
              <a:p>
                <a:r>
                  <a:rPr lang="fr-FR" b="1" dirty="0">
                    <a:solidFill>
                      <a:schemeClr val="bg1"/>
                    </a:solidFill>
                  </a:rPr>
                  <a:t>Les documents qui ne respectent pas ces contraintes ne seront pas insérés ni mis à jour.</a:t>
                </a:r>
              </a:p>
              <a:p>
                <a:endParaRPr lang="fr-FR" b="1" dirty="0"/>
              </a:p>
              <a:p>
                <a:r>
                  <a:rPr lang="fr-FR" b="1" dirty="0">
                    <a:solidFill>
                      <a:srgbClr val="11D5FD"/>
                    </a:solidFill>
                  </a:rPr>
                  <a:t>Exemple d’insertion valide ✅ :</a:t>
                </a:r>
              </a:p>
              <a:p>
                <a:endParaRPr lang="fr-FR" b="1" dirty="0">
                  <a:solidFill>
                    <a:srgbClr val="11D5FD"/>
                  </a:solidFill>
                </a:endParaRPr>
              </a:p>
              <a:p>
                <a:endParaRPr lang="fr-FR" b="1" dirty="0">
                  <a:solidFill>
                    <a:srgbClr val="11D5FD"/>
                  </a:solidFill>
                </a:endParaRPr>
              </a:p>
              <a:p>
                <a:r>
                  <a:rPr lang="fr-FR" b="1" dirty="0">
                    <a:solidFill>
                      <a:srgbClr val="11D5FD"/>
                    </a:solidFill>
                  </a:rPr>
                  <a:t>Exemple d’insertion invalide ❌ (</a:t>
                </a:r>
                <a:r>
                  <a:rPr lang="fr-FR" b="1" dirty="0" err="1">
                    <a:solidFill>
                      <a:srgbClr val="11D5FD"/>
                    </a:solidFill>
                  </a:rPr>
                  <a:t>age</a:t>
                </a:r>
                <a:r>
                  <a:rPr lang="fr-FR" b="1" dirty="0">
                    <a:solidFill>
                      <a:srgbClr val="11D5FD"/>
                    </a:solidFill>
                  </a:rPr>
                  <a:t> &lt; 18) :</a:t>
                </a:r>
              </a:p>
              <a:p>
                <a:endParaRPr lang="fr-FR" b="1" dirty="0">
                  <a:solidFill>
                    <a:srgbClr val="11D5FD"/>
                  </a:solidFill>
                </a:endParaRPr>
              </a:p>
              <a:p>
                <a:endParaRPr lang="fr-FR" b="1" dirty="0">
                  <a:solidFill>
                    <a:srgbClr val="11D5FD"/>
                  </a:solidFill>
                </a:endParaRPr>
              </a:p>
              <a:p>
                <a:endParaRPr lang="fr-FR" b="1" dirty="0">
                  <a:solidFill>
                    <a:srgbClr val="11D5FD"/>
                  </a:solidFill>
                </a:endParaRPr>
              </a:p>
              <a:p>
                <a:r>
                  <a:rPr lang="fr-FR" dirty="0">
                    <a:solidFill>
                      <a:schemeClr val="bg1"/>
                    </a:solidFill>
                  </a:rPr>
                  <a:t>❌ Erreur : </a:t>
                </a:r>
                <a:r>
                  <a:rPr lang="fr-FR" b="1" dirty="0">
                    <a:solidFill>
                      <a:schemeClr val="bg1"/>
                    </a:solidFill>
                  </a:rPr>
                  <a:t>La validation </a:t>
                </a:r>
                <a:r>
                  <a:rPr lang="fr-FR" dirty="0">
                    <a:solidFill>
                      <a:schemeClr val="bg1"/>
                    </a:solidFill>
                  </a:rPr>
                  <a:t>bloque l'insertion.</a:t>
                </a:r>
              </a:p>
            </p:txBody>
          </p:sp>
        </p:grpSp>
        <p:pic>
          <p:nvPicPr>
            <p:cNvPr id="6" name="Picture 5">
              <a:extLst>
                <a:ext uri="{FF2B5EF4-FFF2-40B4-BE49-F238E27FC236}">
                  <a16:creationId xmlns:a16="http://schemas.microsoft.com/office/drawing/2014/main" id="{AC90187F-916A-4A0C-A136-C4449D335604}"/>
                </a:ext>
              </a:extLst>
            </p:cNvPr>
            <p:cNvPicPr>
              <a:picLocks noChangeAspect="1"/>
            </p:cNvPicPr>
            <p:nvPr/>
          </p:nvPicPr>
          <p:blipFill>
            <a:blip r:embed="rId5"/>
            <a:stretch>
              <a:fillRect/>
            </a:stretch>
          </p:blipFill>
          <p:spPr>
            <a:xfrm>
              <a:off x="4129929" y="3658366"/>
              <a:ext cx="7480300" cy="38141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8">
              <a:extLst>
                <a:ext uri="{FF2B5EF4-FFF2-40B4-BE49-F238E27FC236}">
                  <a16:creationId xmlns:a16="http://schemas.microsoft.com/office/drawing/2014/main" id="{766A3E98-61A3-4143-B4C6-D6971F1CB33B}"/>
                </a:ext>
              </a:extLst>
            </p:cNvPr>
            <p:cNvPicPr>
              <a:picLocks noChangeAspect="1"/>
            </p:cNvPicPr>
            <p:nvPr/>
          </p:nvPicPr>
          <p:blipFill>
            <a:blip r:embed="rId6"/>
            <a:stretch>
              <a:fillRect/>
            </a:stretch>
          </p:blipFill>
          <p:spPr>
            <a:xfrm>
              <a:off x="4129929" y="4530912"/>
              <a:ext cx="7355982" cy="4782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9" name="Picture 28">
              <a:extLst>
                <a:ext uri="{FF2B5EF4-FFF2-40B4-BE49-F238E27FC236}">
                  <a16:creationId xmlns:a16="http://schemas.microsoft.com/office/drawing/2014/main" id="{E106D3E8-3DAE-4C37-9D9A-01998A15808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43265" y="5181637"/>
              <a:ext cx="1061576" cy="1061576"/>
            </a:xfrm>
            <a:prstGeom prst="rect">
              <a:avLst/>
            </a:prstGeom>
          </p:spPr>
        </p:pic>
      </p:grpSp>
      <p:grpSp>
        <p:nvGrpSpPr>
          <p:cNvPr id="33" name="Group 32">
            <a:extLst>
              <a:ext uri="{FF2B5EF4-FFF2-40B4-BE49-F238E27FC236}">
                <a16:creationId xmlns:a16="http://schemas.microsoft.com/office/drawing/2014/main" id="{50012437-92DA-41FE-AC34-7EB3B59B77A8}"/>
              </a:ext>
            </a:extLst>
          </p:cNvPr>
          <p:cNvGrpSpPr/>
          <p:nvPr/>
        </p:nvGrpSpPr>
        <p:grpSpPr>
          <a:xfrm>
            <a:off x="-1576190" y="-1615085"/>
            <a:ext cx="3320396" cy="3240000"/>
            <a:chOff x="-1731407" y="-1772400"/>
            <a:chExt cx="3320396" cy="3240000"/>
          </a:xfrm>
        </p:grpSpPr>
        <p:sp>
          <p:nvSpPr>
            <p:cNvPr id="34" name="Oval 33">
              <a:extLst>
                <a:ext uri="{FF2B5EF4-FFF2-40B4-BE49-F238E27FC236}">
                  <a16:creationId xmlns:a16="http://schemas.microsoft.com/office/drawing/2014/main" id="{92813EC9-F925-410F-97C8-F08FEAEC7249}"/>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5" name="TextBox 34">
              <a:extLst>
                <a:ext uri="{FF2B5EF4-FFF2-40B4-BE49-F238E27FC236}">
                  <a16:creationId xmlns:a16="http://schemas.microsoft.com/office/drawing/2014/main" id="{AACE5D7D-EE48-469B-B8AB-46B1A1ABCC9C}"/>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7</a:t>
              </a:r>
            </a:p>
          </p:txBody>
        </p:sp>
      </p:grpSp>
      <p:grpSp>
        <p:nvGrpSpPr>
          <p:cNvPr id="21" name="Group 20">
            <a:extLst>
              <a:ext uri="{FF2B5EF4-FFF2-40B4-BE49-F238E27FC236}">
                <a16:creationId xmlns:a16="http://schemas.microsoft.com/office/drawing/2014/main" id="{AC0256AD-0F86-45CC-9431-5EC78204158C}"/>
              </a:ext>
            </a:extLst>
          </p:cNvPr>
          <p:cNvGrpSpPr/>
          <p:nvPr/>
        </p:nvGrpSpPr>
        <p:grpSpPr>
          <a:xfrm>
            <a:off x="3565934" y="13848923"/>
            <a:ext cx="8378415" cy="4338887"/>
            <a:chOff x="3565934" y="2152223"/>
            <a:chExt cx="8378415" cy="4338887"/>
          </a:xfrm>
        </p:grpSpPr>
        <p:grpSp>
          <p:nvGrpSpPr>
            <p:cNvPr id="22" name="Group 21">
              <a:extLst>
                <a:ext uri="{FF2B5EF4-FFF2-40B4-BE49-F238E27FC236}">
                  <a16:creationId xmlns:a16="http://schemas.microsoft.com/office/drawing/2014/main" id="{169BFD6E-E563-40D6-89BE-807A8CE6378B}"/>
                </a:ext>
              </a:extLst>
            </p:cNvPr>
            <p:cNvGrpSpPr/>
            <p:nvPr/>
          </p:nvGrpSpPr>
          <p:grpSpPr>
            <a:xfrm>
              <a:off x="3565934" y="2152223"/>
              <a:ext cx="8378415" cy="4338887"/>
              <a:chOff x="4203200" y="2547917"/>
              <a:chExt cx="5776201" cy="3639663"/>
            </a:xfrm>
          </p:grpSpPr>
          <p:sp>
            <p:nvSpPr>
              <p:cNvPr id="24" name="Rectangle: Rounded Corners 23">
                <a:extLst>
                  <a:ext uri="{FF2B5EF4-FFF2-40B4-BE49-F238E27FC236}">
                    <a16:creationId xmlns:a16="http://schemas.microsoft.com/office/drawing/2014/main" id="{DF7D8344-8756-4D79-A5A6-CC1FA337A4F7}"/>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5" name="TextBox 24">
                <a:extLst>
                  <a:ext uri="{FF2B5EF4-FFF2-40B4-BE49-F238E27FC236}">
                    <a16:creationId xmlns:a16="http://schemas.microsoft.com/office/drawing/2014/main" id="{1FBECBFD-D6F0-4A05-BB23-E39D60953ADB}"/>
                  </a:ext>
                </a:extLst>
              </p:cNvPr>
              <p:cNvSpPr txBox="1"/>
              <p:nvPr/>
            </p:nvSpPr>
            <p:spPr>
              <a:xfrm>
                <a:off x="4433512" y="2785228"/>
                <a:ext cx="5315576" cy="1006892"/>
              </a:xfrm>
              <a:prstGeom prst="rect">
                <a:avLst/>
              </a:prstGeom>
              <a:noFill/>
            </p:spPr>
            <p:txBody>
              <a:bodyPr wrap="square" rtlCol="0">
                <a:spAutoFit/>
              </a:bodyPr>
              <a:lstStyle/>
              <a:p>
                <a:r>
                  <a:rPr lang="fr-FR" b="1" dirty="0">
                    <a:solidFill>
                      <a:schemeClr val="bg1"/>
                    </a:solidFill>
                  </a:rPr>
                  <a:t>MongoDB permet d'appliquer des règles de validation lors de l'insertion ou de la mise à jour des documents via JSON </a:t>
                </a:r>
                <a:r>
                  <a:rPr lang="fr-FR" b="1" dirty="0" err="1">
                    <a:solidFill>
                      <a:schemeClr val="bg1"/>
                    </a:solidFill>
                  </a:rPr>
                  <a:t>Schema</a:t>
                </a:r>
                <a:r>
                  <a:rPr lang="fr-FR" b="1" dirty="0">
                    <a:solidFill>
                      <a:schemeClr val="bg1"/>
                    </a:solidFill>
                  </a:rPr>
                  <a:t>.</a:t>
                </a:r>
              </a:p>
              <a:p>
                <a:endParaRPr lang="fr-FR" b="1" dirty="0"/>
              </a:p>
              <a:p>
                <a:r>
                  <a:rPr lang="fr-FR" b="1" dirty="0">
                    <a:solidFill>
                      <a:srgbClr val="11D5FD"/>
                    </a:solidFill>
                  </a:rPr>
                  <a:t>🛠 Création d'une Collection avec Validation</a:t>
                </a:r>
                <a:endParaRPr lang="fr-FR" dirty="0">
                  <a:solidFill>
                    <a:srgbClr val="11D5FD"/>
                  </a:solidFill>
                </a:endParaRPr>
              </a:p>
            </p:txBody>
          </p:sp>
        </p:grpSp>
        <p:pic>
          <p:nvPicPr>
            <p:cNvPr id="23" name="Picture 22">
              <a:extLst>
                <a:ext uri="{FF2B5EF4-FFF2-40B4-BE49-F238E27FC236}">
                  <a16:creationId xmlns:a16="http://schemas.microsoft.com/office/drawing/2014/main" id="{1F2281D6-AB19-4757-A4DB-D6F0FBC9DB7F}"/>
                </a:ext>
              </a:extLst>
            </p:cNvPr>
            <p:cNvPicPr>
              <a:picLocks noChangeAspect="1"/>
            </p:cNvPicPr>
            <p:nvPr/>
          </p:nvPicPr>
          <p:blipFill>
            <a:blip r:embed="rId8"/>
            <a:stretch>
              <a:fillRect/>
            </a:stretch>
          </p:blipFill>
          <p:spPr>
            <a:xfrm>
              <a:off x="4393930" y="3641388"/>
              <a:ext cx="7012213" cy="2429211"/>
            </a:xfrm>
            <a:prstGeom prst="roundRect">
              <a:avLst>
                <a:gd name="adj" fmla="val 3757"/>
              </a:avLst>
            </a:prstGeom>
            <a:solidFill>
              <a:srgbClr val="FFFFFF">
                <a:shade val="85000"/>
              </a:srgbClr>
            </a:solidFill>
            <a:ln>
              <a:noFill/>
            </a:ln>
            <a:effectLst>
              <a:reflection blurRad="12700" stA="38000" endPos="28000" dist="5000" dir="5400000" sy="-100000" algn="bl" rotWithShape="0"/>
            </a:effectLst>
          </p:spPr>
        </p:pic>
      </p:grpSp>
      <p:sp>
        <p:nvSpPr>
          <p:cNvPr id="26" name="TextBox 25">
            <a:extLst>
              <a:ext uri="{FF2B5EF4-FFF2-40B4-BE49-F238E27FC236}">
                <a16:creationId xmlns:a16="http://schemas.microsoft.com/office/drawing/2014/main" id="{3F09C831-65D5-448C-AC2B-F09ABA32EEC7}"/>
              </a:ext>
            </a:extLst>
          </p:cNvPr>
          <p:cNvSpPr txBox="1"/>
          <p:nvPr/>
        </p:nvSpPr>
        <p:spPr>
          <a:xfrm>
            <a:off x="12366016" y="1394976"/>
            <a:ext cx="11751284" cy="584775"/>
          </a:xfrm>
          <a:prstGeom prst="rect">
            <a:avLst/>
          </a:prstGeom>
          <a:noFill/>
        </p:spPr>
        <p:txBody>
          <a:bodyPr wrap="square">
            <a:spAutoFit/>
          </a:bodyPr>
          <a:lstStyle/>
          <a:p>
            <a:r>
              <a:rPr lang="fr-FR" sz="3200" dirty="0">
                <a:latin typeface="Bahnschrift" panose="020B0502040204020203" pitchFamily="34" charset="0"/>
                <a:cs typeface="Aharoni" panose="02010803020104030203" pitchFamily="2" charset="-79"/>
              </a:rPr>
              <a:t>2. Gestion des Transactions : Commit, </a:t>
            </a:r>
            <a:r>
              <a:rPr lang="fr-FR" sz="3200" dirty="0" err="1">
                <a:latin typeface="Bahnschrift" panose="020B0502040204020203" pitchFamily="34" charset="0"/>
                <a:cs typeface="Aharoni" panose="02010803020104030203" pitchFamily="2" charset="-79"/>
              </a:rPr>
              <a:t>Savepoint</a:t>
            </a:r>
            <a:r>
              <a:rPr lang="fr-FR" sz="3200" dirty="0">
                <a:latin typeface="Bahnschrift" panose="020B0502040204020203" pitchFamily="34" charset="0"/>
                <a:cs typeface="Aharoni" panose="02010803020104030203" pitchFamily="2" charset="-79"/>
              </a:rPr>
              <a:t> et Rollback</a:t>
            </a:r>
            <a:endParaRPr lang="fr-MA" sz="3200" dirty="0">
              <a:latin typeface="Bahnschrift" panose="020B0502040204020203" pitchFamily="34" charset="0"/>
              <a:cs typeface="Aharoni" panose="02010803020104030203" pitchFamily="2" charset="-79"/>
            </a:endParaRPr>
          </a:p>
        </p:txBody>
      </p:sp>
      <p:grpSp>
        <p:nvGrpSpPr>
          <p:cNvPr id="27" name="Group 26">
            <a:extLst>
              <a:ext uri="{FF2B5EF4-FFF2-40B4-BE49-F238E27FC236}">
                <a16:creationId xmlns:a16="http://schemas.microsoft.com/office/drawing/2014/main" id="{6A40FB61-3857-4D5B-AC88-84D990C848B7}"/>
              </a:ext>
            </a:extLst>
          </p:cNvPr>
          <p:cNvGrpSpPr/>
          <p:nvPr/>
        </p:nvGrpSpPr>
        <p:grpSpPr>
          <a:xfrm>
            <a:off x="14824483" y="2685623"/>
            <a:ext cx="8378415" cy="3118277"/>
            <a:chOff x="3565933" y="2685623"/>
            <a:chExt cx="8378415" cy="3118277"/>
          </a:xfrm>
        </p:grpSpPr>
        <p:grpSp>
          <p:nvGrpSpPr>
            <p:cNvPr id="28" name="Group 27">
              <a:extLst>
                <a:ext uri="{FF2B5EF4-FFF2-40B4-BE49-F238E27FC236}">
                  <a16:creationId xmlns:a16="http://schemas.microsoft.com/office/drawing/2014/main" id="{BC8DA848-3FB0-4B78-A6B9-60A289415F5F}"/>
                </a:ext>
              </a:extLst>
            </p:cNvPr>
            <p:cNvGrpSpPr/>
            <p:nvPr/>
          </p:nvGrpSpPr>
          <p:grpSpPr>
            <a:xfrm>
              <a:off x="3565933" y="2685623"/>
              <a:ext cx="8378415" cy="3118277"/>
              <a:chOff x="4203199" y="2547917"/>
              <a:chExt cx="5776201" cy="2615758"/>
            </a:xfrm>
          </p:grpSpPr>
          <p:sp>
            <p:nvSpPr>
              <p:cNvPr id="41" name="Rectangle: Rounded Corners 40">
                <a:extLst>
                  <a:ext uri="{FF2B5EF4-FFF2-40B4-BE49-F238E27FC236}">
                    <a16:creationId xmlns:a16="http://schemas.microsoft.com/office/drawing/2014/main" id="{CF0ABF2F-70EC-46F0-8949-EA4BBEEBEBF4}"/>
                  </a:ext>
                </a:extLst>
              </p:cNvPr>
              <p:cNvSpPr/>
              <p:nvPr/>
            </p:nvSpPr>
            <p:spPr>
              <a:xfrm rot="5400000">
                <a:off x="5783421" y="967695"/>
                <a:ext cx="261575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2" name="TextBox 41">
                <a:extLst>
                  <a:ext uri="{FF2B5EF4-FFF2-40B4-BE49-F238E27FC236}">
                    <a16:creationId xmlns:a16="http://schemas.microsoft.com/office/drawing/2014/main" id="{E635E6BA-9C74-43AF-B0F0-D3A7E1EBC1ED}"/>
                  </a:ext>
                </a:extLst>
              </p:cNvPr>
              <p:cNvSpPr txBox="1"/>
              <p:nvPr/>
            </p:nvSpPr>
            <p:spPr>
              <a:xfrm>
                <a:off x="4433512" y="2785228"/>
                <a:ext cx="5315576" cy="1239252"/>
              </a:xfrm>
              <a:prstGeom prst="rect">
                <a:avLst/>
              </a:prstGeom>
              <a:noFill/>
            </p:spPr>
            <p:txBody>
              <a:bodyPr wrap="square" rtlCol="0">
                <a:spAutoFit/>
              </a:bodyPr>
              <a:lstStyle/>
              <a:p>
                <a:r>
                  <a:rPr lang="fr-FR" b="1" dirty="0">
                    <a:solidFill>
                      <a:schemeClr val="bg1"/>
                    </a:solidFill>
                  </a:rPr>
                  <a:t>MongoDB ne supporte pas les transactions comme SQL, mais à partir de la version 4.0, il est possible d’utiliser les transactions multi-documents pour assurer la cohérence des données.</a:t>
                </a:r>
              </a:p>
              <a:p>
                <a:endParaRPr lang="fr-FR" b="1" dirty="0">
                  <a:solidFill>
                    <a:schemeClr val="bg1"/>
                  </a:solidFill>
                </a:endParaRPr>
              </a:p>
              <a:p>
                <a:r>
                  <a:rPr lang="fr-FR" b="1" dirty="0">
                    <a:solidFill>
                      <a:srgbClr val="11D5FD"/>
                    </a:solidFill>
                  </a:rPr>
                  <a:t> a) Démarrer une Transaction</a:t>
                </a:r>
              </a:p>
            </p:txBody>
          </p:sp>
        </p:grpSp>
        <p:pic>
          <p:nvPicPr>
            <p:cNvPr id="40" name="Picture 39">
              <a:extLst>
                <a:ext uri="{FF2B5EF4-FFF2-40B4-BE49-F238E27FC236}">
                  <a16:creationId xmlns:a16="http://schemas.microsoft.com/office/drawing/2014/main" id="{A842D743-4C49-4C76-ACDC-691DEA03905B}"/>
                </a:ext>
              </a:extLst>
            </p:cNvPr>
            <p:cNvPicPr>
              <a:picLocks noChangeAspect="1"/>
            </p:cNvPicPr>
            <p:nvPr/>
          </p:nvPicPr>
          <p:blipFill>
            <a:blip r:embed="rId9"/>
            <a:stretch>
              <a:fillRect/>
            </a:stretch>
          </p:blipFill>
          <p:spPr>
            <a:xfrm>
              <a:off x="4025900" y="4535466"/>
              <a:ext cx="7710276" cy="10152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17576399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6896" cy="945297"/>
            <a:chOff x="171451" y="800785"/>
            <a:chExt cx="9819854" cy="945297"/>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10753"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Sécurité et Validation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4" name="Group 3">
            <a:extLst>
              <a:ext uri="{FF2B5EF4-FFF2-40B4-BE49-F238E27FC236}">
                <a16:creationId xmlns:a16="http://schemas.microsoft.com/office/drawing/2014/main" id="{6ED5A30F-0C16-44E0-ACC4-2E0EE9CEE67B}"/>
              </a:ext>
            </a:extLst>
          </p:cNvPr>
          <p:cNvGrpSpPr/>
          <p:nvPr/>
        </p:nvGrpSpPr>
        <p:grpSpPr>
          <a:xfrm>
            <a:off x="851848" y="2723330"/>
            <a:ext cx="2445977" cy="2438740"/>
            <a:chOff x="-1397568" y="1914566"/>
            <a:chExt cx="2445977" cy="2438740"/>
          </a:xfrm>
        </p:grpSpPr>
        <p:grpSp>
          <p:nvGrpSpPr>
            <p:cNvPr id="30" name="Group 29">
              <a:extLst>
                <a:ext uri="{FF2B5EF4-FFF2-40B4-BE49-F238E27FC236}">
                  <a16:creationId xmlns:a16="http://schemas.microsoft.com/office/drawing/2014/main" id="{E10EDFB5-2F92-4D3E-B77D-B978DFFFA1D4}"/>
                </a:ext>
              </a:extLst>
            </p:cNvPr>
            <p:cNvGrpSpPr/>
            <p:nvPr/>
          </p:nvGrpSpPr>
          <p:grpSpPr>
            <a:xfrm>
              <a:off x="-1397568" y="1914566"/>
              <a:ext cx="2445977" cy="2438740"/>
              <a:chOff x="926960" y="2241662"/>
              <a:chExt cx="2445977" cy="2438740"/>
            </a:xfrm>
          </p:grpSpPr>
          <p:pic>
            <p:nvPicPr>
              <p:cNvPr id="31" name="Picture 30">
                <a:extLst>
                  <a:ext uri="{FF2B5EF4-FFF2-40B4-BE49-F238E27FC236}">
                    <a16:creationId xmlns:a16="http://schemas.microsoft.com/office/drawing/2014/main" id="{AB5C6094-93B2-420F-AE8D-9A60EF6305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2" name="Oval 31">
                <a:extLst>
                  <a:ext uri="{FF2B5EF4-FFF2-40B4-BE49-F238E27FC236}">
                    <a16:creationId xmlns:a16="http://schemas.microsoft.com/office/drawing/2014/main" id="{94C460CB-015F-4FA1-8BEA-F821A594AC1C}"/>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83C540AA-4F97-4CEE-822C-179F52CC23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19" y="3281818"/>
              <a:ext cx="838243" cy="838243"/>
            </a:xfrm>
            <a:prstGeom prst="rect">
              <a:avLst/>
            </a:prstGeom>
          </p:spPr>
        </p:pic>
      </p:grpSp>
      <p:sp>
        <p:nvSpPr>
          <p:cNvPr id="36" name="TextBox 35">
            <a:extLst>
              <a:ext uri="{FF2B5EF4-FFF2-40B4-BE49-F238E27FC236}">
                <a16:creationId xmlns:a16="http://schemas.microsoft.com/office/drawing/2014/main" id="{DB4915BA-6FF3-4C75-B415-3E8762998120}"/>
              </a:ext>
            </a:extLst>
          </p:cNvPr>
          <p:cNvSpPr txBox="1"/>
          <p:nvPr/>
        </p:nvSpPr>
        <p:spPr>
          <a:xfrm>
            <a:off x="1107466" y="1394976"/>
            <a:ext cx="11751284" cy="584775"/>
          </a:xfrm>
          <a:prstGeom prst="rect">
            <a:avLst/>
          </a:prstGeom>
          <a:noFill/>
        </p:spPr>
        <p:txBody>
          <a:bodyPr wrap="square">
            <a:spAutoFit/>
          </a:bodyPr>
          <a:lstStyle/>
          <a:p>
            <a:r>
              <a:rPr lang="fr-FR" sz="3200" dirty="0">
                <a:latin typeface="Bahnschrift" panose="020B0502040204020203" pitchFamily="34" charset="0"/>
                <a:cs typeface="Aharoni" panose="02010803020104030203" pitchFamily="2" charset="-79"/>
              </a:rPr>
              <a:t>2. Gestion des Transactions : Commit, </a:t>
            </a:r>
            <a:r>
              <a:rPr lang="fr-FR" sz="3200" dirty="0" err="1">
                <a:latin typeface="Bahnschrift" panose="020B0502040204020203" pitchFamily="34" charset="0"/>
                <a:cs typeface="Aharoni" panose="02010803020104030203" pitchFamily="2" charset="-79"/>
              </a:rPr>
              <a:t>Savepoint</a:t>
            </a:r>
            <a:r>
              <a:rPr lang="fr-FR" sz="3200" dirty="0">
                <a:latin typeface="Bahnschrift" panose="020B0502040204020203" pitchFamily="34" charset="0"/>
                <a:cs typeface="Aharoni" panose="02010803020104030203" pitchFamily="2" charset="-79"/>
              </a:rPr>
              <a:t> et Rollback</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D6446210-5871-4F72-BBA7-E174C0485215}"/>
              </a:ext>
            </a:extLst>
          </p:cNvPr>
          <p:cNvGrpSpPr/>
          <p:nvPr/>
        </p:nvGrpSpPr>
        <p:grpSpPr>
          <a:xfrm>
            <a:off x="3565933" y="2685623"/>
            <a:ext cx="8378415" cy="3118277"/>
            <a:chOff x="3565933" y="2685623"/>
            <a:chExt cx="8378415" cy="3118277"/>
          </a:xfrm>
        </p:grpSpPr>
        <p:grpSp>
          <p:nvGrpSpPr>
            <p:cNvPr id="37" name="Group 36">
              <a:extLst>
                <a:ext uri="{FF2B5EF4-FFF2-40B4-BE49-F238E27FC236}">
                  <a16:creationId xmlns:a16="http://schemas.microsoft.com/office/drawing/2014/main" id="{587EC752-17D1-4DF6-AF75-103A20006229}"/>
                </a:ext>
              </a:extLst>
            </p:cNvPr>
            <p:cNvGrpSpPr/>
            <p:nvPr/>
          </p:nvGrpSpPr>
          <p:grpSpPr>
            <a:xfrm>
              <a:off x="3565933" y="2685623"/>
              <a:ext cx="8378415" cy="3118277"/>
              <a:chOff x="4203199" y="2547917"/>
              <a:chExt cx="5776201" cy="2615758"/>
            </a:xfrm>
          </p:grpSpPr>
          <p:sp>
            <p:nvSpPr>
              <p:cNvPr id="38" name="Rectangle: Rounded Corners 37">
                <a:extLst>
                  <a:ext uri="{FF2B5EF4-FFF2-40B4-BE49-F238E27FC236}">
                    <a16:creationId xmlns:a16="http://schemas.microsoft.com/office/drawing/2014/main" id="{0293C4FA-D4E0-4D2D-9A87-1717F4933891}"/>
                  </a:ext>
                </a:extLst>
              </p:cNvPr>
              <p:cNvSpPr/>
              <p:nvPr/>
            </p:nvSpPr>
            <p:spPr>
              <a:xfrm rot="5400000">
                <a:off x="5783421" y="967695"/>
                <a:ext cx="261575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9" name="TextBox 38">
                <a:extLst>
                  <a:ext uri="{FF2B5EF4-FFF2-40B4-BE49-F238E27FC236}">
                    <a16:creationId xmlns:a16="http://schemas.microsoft.com/office/drawing/2014/main" id="{2BBA6CA7-AE08-4574-BDB0-2C5C7F84132C}"/>
                  </a:ext>
                </a:extLst>
              </p:cNvPr>
              <p:cNvSpPr txBox="1"/>
              <p:nvPr/>
            </p:nvSpPr>
            <p:spPr>
              <a:xfrm>
                <a:off x="4433512" y="2785228"/>
                <a:ext cx="5315576" cy="1239252"/>
              </a:xfrm>
              <a:prstGeom prst="rect">
                <a:avLst/>
              </a:prstGeom>
              <a:noFill/>
            </p:spPr>
            <p:txBody>
              <a:bodyPr wrap="square" rtlCol="0">
                <a:spAutoFit/>
              </a:bodyPr>
              <a:lstStyle/>
              <a:p>
                <a:r>
                  <a:rPr lang="fr-FR" b="1" dirty="0">
                    <a:solidFill>
                      <a:schemeClr val="bg1"/>
                    </a:solidFill>
                  </a:rPr>
                  <a:t>MongoDB ne supporte pas les transactions comme SQL, mais à partir de la version 4.0, il est possible d’utiliser les transactions multi-documents pour assurer la cohérence des données.</a:t>
                </a:r>
              </a:p>
              <a:p>
                <a:endParaRPr lang="fr-FR" b="1" dirty="0">
                  <a:solidFill>
                    <a:schemeClr val="bg1"/>
                  </a:solidFill>
                </a:endParaRPr>
              </a:p>
              <a:p>
                <a:r>
                  <a:rPr lang="fr-FR" b="1" dirty="0">
                    <a:solidFill>
                      <a:srgbClr val="11D5FD"/>
                    </a:solidFill>
                  </a:rPr>
                  <a:t> a) Démarrer une Transaction</a:t>
                </a:r>
              </a:p>
            </p:txBody>
          </p:sp>
        </p:grpSp>
        <p:pic>
          <p:nvPicPr>
            <p:cNvPr id="7" name="Picture 6">
              <a:extLst>
                <a:ext uri="{FF2B5EF4-FFF2-40B4-BE49-F238E27FC236}">
                  <a16:creationId xmlns:a16="http://schemas.microsoft.com/office/drawing/2014/main" id="{33F91149-E388-4775-8010-6CC09DCB6BED}"/>
                </a:ext>
              </a:extLst>
            </p:cNvPr>
            <p:cNvPicPr>
              <a:picLocks noChangeAspect="1"/>
            </p:cNvPicPr>
            <p:nvPr/>
          </p:nvPicPr>
          <p:blipFill>
            <a:blip r:embed="rId5"/>
            <a:stretch>
              <a:fillRect/>
            </a:stretch>
          </p:blipFill>
          <p:spPr>
            <a:xfrm>
              <a:off x="4025900" y="4535466"/>
              <a:ext cx="7710276" cy="10152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9" name="Group 28">
            <a:extLst>
              <a:ext uri="{FF2B5EF4-FFF2-40B4-BE49-F238E27FC236}">
                <a16:creationId xmlns:a16="http://schemas.microsoft.com/office/drawing/2014/main" id="{8F134235-CCD5-4F65-A079-A558BB6310E9}"/>
              </a:ext>
            </a:extLst>
          </p:cNvPr>
          <p:cNvGrpSpPr/>
          <p:nvPr/>
        </p:nvGrpSpPr>
        <p:grpSpPr>
          <a:xfrm>
            <a:off x="-1576190" y="-1615085"/>
            <a:ext cx="3320396" cy="3240000"/>
            <a:chOff x="-1731407" y="-1772400"/>
            <a:chExt cx="3320396" cy="3240000"/>
          </a:xfrm>
        </p:grpSpPr>
        <p:sp>
          <p:nvSpPr>
            <p:cNvPr id="33" name="Oval 32">
              <a:extLst>
                <a:ext uri="{FF2B5EF4-FFF2-40B4-BE49-F238E27FC236}">
                  <a16:creationId xmlns:a16="http://schemas.microsoft.com/office/drawing/2014/main" id="{A17A0CFC-1885-461D-95F5-C741CFC6F6CC}"/>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4" name="TextBox 33">
              <a:extLst>
                <a:ext uri="{FF2B5EF4-FFF2-40B4-BE49-F238E27FC236}">
                  <a16:creationId xmlns:a16="http://schemas.microsoft.com/office/drawing/2014/main" id="{EFA214BA-75DA-4039-9382-528950E32F16}"/>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7</a:t>
              </a:r>
            </a:p>
          </p:txBody>
        </p:sp>
      </p:grpSp>
      <p:grpSp>
        <p:nvGrpSpPr>
          <p:cNvPr id="21" name="Group 20">
            <a:extLst>
              <a:ext uri="{FF2B5EF4-FFF2-40B4-BE49-F238E27FC236}">
                <a16:creationId xmlns:a16="http://schemas.microsoft.com/office/drawing/2014/main" id="{EE5CACBD-E813-42C6-AFF2-243A65C95489}"/>
              </a:ext>
            </a:extLst>
          </p:cNvPr>
          <p:cNvGrpSpPr/>
          <p:nvPr/>
        </p:nvGrpSpPr>
        <p:grpSpPr>
          <a:xfrm>
            <a:off x="3565934" y="11982023"/>
            <a:ext cx="8378415" cy="4338887"/>
            <a:chOff x="3565934" y="2152223"/>
            <a:chExt cx="8378415" cy="4338887"/>
          </a:xfrm>
        </p:grpSpPr>
        <p:grpSp>
          <p:nvGrpSpPr>
            <p:cNvPr id="22" name="Group 21">
              <a:extLst>
                <a:ext uri="{FF2B5EF4-FFF2-40B4-BE49-F238E27FC236}">
                  <a16:creationId xmlns:a16="http://schemas.microsoft.com/office/drawing/2014/main" id="{CE87DBCC-BA20-4CFA-AA04-FA4D63EDC218}"/>
                </a:ext>
              </a:extLst>
            </p:cNvPr>
            <p:cNvGrpSpPr/>
            <p:nvPr/>
          </p:nvGrpSpPr>
          <p:grpSpPr>
            <a:xfrm>
              <a:off x="3565934" y="2152223"/>
              <a:ext cx="8378415" cy="4338887"/>
              <a:chOff x="4203200" y="2547917"/>
              <a:chExt cx="5776201" cy="3639663"/>
            </a:xfrm>
          </p:grpSpPr>
          <p:sp>
            <p:nvSpPr>
              <p:cNvPr id="26" name="Rectangle: Rounded Corners 25">
                <a:extLst>
                  <a:ext uri="{FF2B5EF4-FFF2-40B4-BE49-F238E27FC236}">
                    <a16:creationId xmlns:a16="http://schemas.microsoft.com/office/drawing/2014/main" id="{CC675817-05FA-42F5-9A54-9F2F5E162025}"/>
                  </a:ext>
                </a:extLst>
              </p:cNvPr>
              <p:cNvSpPr/>
              <p:nvPr/>
            </p:nvSpPr>
            <p:spPr>
              <a:xfrm rot="5400000">
                <a:off x="5271469" y="1479648"/>
                <a:ext cx="3639663"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7" name="TextBox 26">
                <a:extLst>
                  <a:ext uri="{FF2B5EF4-FFF2-40B4-BE49-F238E27FC236}">
                    <a16:creationId xmlns:a16="http://schemas.microsoft.com/office/drawing/2014/main" id="{C9C94EC9-BBF3-4098-B366-F92AEF156324}"/>
                  </a:ext>
                </a:extLst>
              </p:cNvPr>
              <p:cNvSpPr txBox="1"/>
              <p:nvPr/>
            </p:nvSpPr>
            <p:spPr>
              <a:xfrm>
                <a:off x="4433512" y="2785228"/>
                <a:ext cx="5315576" cy="2633410"/>
              </a:xfrm>
              <a:prstGeom prst="rect">
                <a:avLst/>
              </a:prstGeom>
              <a:noFill/>
            </p:spPr>
            <p:txBody>
              <a:bodyPr wrap="square" rtlCol="0">
                <a:spAutoFit/>
              </a:bodyPr>
              <a:lstStyle/>
              <a:p>
                <a:r>
                  <a:rPr lang="fr-FR" b="1" dirty="0">
                    <a:solidFill>
                      <a:schemeClr val="bg1"/>
                    </a:solidFill>
                  </a:rPr>
                  <a:t>Les documents qui ne respectent pas ces contraintes ne seront pas insérés ni mis à jour.</a:t>
                </a:r>
              </a:p>
              <a:p>
                <a:endParaRPr lang="fr-FR" b="1" dirty="0"/>
              </a:p>
              <a:p>
                <a:r>
                  <a:rPr lang="fr-FR" b="1" dirty="0">
                    <a:solidFill>
                      <a:srgbClr val="11D5FD"/>
                    </a:solidFill>
                  </a:rPr>
                  <a:t>Exemple d’insertion valide ✅ :</a:t>
                </a:r>
              </a:p>
              <a:p>
                <a:endParaRPr lang="fr-FR" b="1" dirty="0">
                  <a:solidFill>
                    <a:srgbClr val="11D5FD"/>
                  </a:solidFill>
                </a:endParaRPr>
              </a:p>
              <a:p>
                <a:endParaRPr lang="fr-FR" b="1" dirty="0">
                  <a:solidFill>
                    <a:srgbClr val="11D5FD"/>
                  </a:solidFill>
                </a:endParaRPr>
              </a:p>
              <a:p>
                <a:r>
                  <a:rPr lang="fr-FR" b="1" dirty="0">
                    <a:solidFill>
                      <a:srgbClr val="11D5FD"/>
                    </a:solidFill>
                  </a:rPr>
                  <a:t>Exemple d’insertion invalide ❌ (</a:t>
                </a:r>
                <a:r>
                  <a:rPr lang="fr-FR" b="1" dirty="0" err="1">
                    <a:solidFill>
                      <a:srgbClr val="11D5FD"/>
                    </a:solidFill>
                  </a:rPr>
                  <a:t>age</a:t>
                </a:r>
                <a:r>
                  <a:rPr lang="fr-FR" b="1" dirty="0">
                    <a:solidFill>
                      <a:srgbClr val="11D5FD"/>
                    </a:solidFill>
                  </a:rPr>
                  <a:t> &lt; 18) :</a:t>
                </a:r>
              </a:p>
              <a:p>
                <a:endParaRPr lang="fr-FR" b="1" dirty="0">
                  <a:solidFill>
                    <a:srgbClr val="11D5FD"/>
                  </a:solidFill>
                </a:endParaRPr>
              </a:p>
              <a:p>
                <a:endParaRPr lang="fr-FR" b="1" dirty="0">
                  <a:solidFill>
                    <a:srgbClr val="11D5FD"/>
                  </a:solidFill>
                </a:endParaRPr>
              </a:p>
              <a:p>
                <a:endParaRPr lang="fr-FR" b="1" dirty="0">
                  <a:solidFill>
                    <a:srgbClr val="11D5FD"/>
                  </a:solidFill>
                </a:endParaRPr>
              </a:p>
              <a:p>
                <a:r>
                  <a:rPr lang="fr-FR" dirty="0">
                    <a:solidFill>
                      <a:schemeClr val="bg1"/>
                    </a:solidFill>
                  </a:rPr>
                  <a:t>❌ Erreur : </a:t>
                </a:r>
                <a:r>
                  <a:rPr lang="fr-FR" b="1" dirty="0">
                    <a:solidFill>
                      <a:schemeClr val="bg1"/>
                    </a:solidFill>
                  </a:rPr>
                  <a:t>La validation </a:t>
                </a:r>
                <a:r>
                  <a:rPr lang="fr-FR" dirty="0">
                    <a:solidFill>
                      <a:schemeClr val="bg1"/>
                    </a:solidFill>
                  </a:rPr>
                  <a:t>bloque l'insertion.</a:t>
                </a:r>
              </a:p>
            </p:txBody>
          </p:sp>
        </p:grpSp>
        <p:pic>
          <p:nvPicPr>
            <p:cNvPr id="23" name="Picture 22">
              <a:extLst>
                <a:ext uri="{FF2B5EF4-FFF2-40B4-BE49-F238E27FC236}">
                  <a16:creationId xmlns:a16="http://schemas.microsoft.com/office/drawing/2014/main" id="{38D7A817-B43F-400A-94A2-E319F760BD07}"/>
                </a:ext>
              </a:extLst>
            </p:cNvPr>
            <p:cNvPicPr>
              <a:picLocks noChangeAspect="1"/>
            </p:cNvPicPr>
            <p:nvPr/>
          </p:nvPicPr>
          <p:blipFill>
            <a:blip r:embed="rId6"/>
            <a:stretch>
              <a:fillRect/>
            </a:stretch>
          </p:blipFill>
          <p:spPr>
            <a:xfrm>
              <a:off x="4129929" y="3658366"/>
              <a:ext cx="7480300" cy="38141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4" name="Picture 23">
              <a:extLst>
                <a:ext uri="{FF2B5EF4-FFF2-40B4-BE49-F238E27FC236}">
                  <a16:creationId xmlns:a16="http://schemas.microsoft.com/office/drawing/2014/main" id="{5510FA82-542F-4B36-923E-DEA483E1A515}"/>
                </a:ext>
              </a:extLst>
            </p:cNvPr>
            <p:cNvPicPr>
              <a:picLocks noChangeAspect="1"/>
            </p:cNvPicPr>
            <p:nvPr/>
          </p:nvPicPr>
          <p:blipFill>
            <a:blip r:embed="rId7"/>
            <a:stretch>
              <a:fillRect/>
            </a:stretch>
          </p:blipFill>
          <p:spPr>
            <a:xfrm>
              <a:off x="4129929" y="4530912"/>
              <a:ext cx="7355982" cy="4782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5" name="Picture 24">
              <a:extLst>
                <a:ext uri="{FF2B5EF4-FFF2-40B4-BE49-F238E27FC236}">
                  <a16:creationId xmlns:a16="http://schemas.microsoft.com/office/drawing/2014/main" id="{A3427646-E323-4804-9C27-2B62CE816E3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43265" y="5181637"/>
              <a:ext cx="1061576" cy="1061576"/>
            </a:xfrm>
            <a:prstGeom prst="rect">
              <a:avLst/>
            </a:prstGeom>
          </p:spPr>
        </p:pic>
      </p:grpSp>
      <p:grpSp>
        <p:nvGrpSpPr>
          <p:cNvPr id="51" name="Group 50">
            <a:extLst>
              <a:ext uri="{FF2B5EF4-FFF2-40B4-BE49-F238E27FC236}">
                <a16:creationId xmlns:a16="http://schemas.microsoft.com/office/drawing/2014/main" id="{A718C776-39C7-4A52-9C90-F0D61508FB5C}"/>
              </a:ext>
            </a:extLst>
          </p:cNvPr>
          <p:cNvGrpSpPr/>
          <p:nvPr/>
        </p:nvGrpSpPr>
        <p:grpSpPr>
          <a:xfrm>
            <a:off x="13447361" y="2147457"/>
            <a:ext cx="8306977" cy="4738023"/>
            <a:chOff x="3565936" y="2147457"/>
            <a:chExt cx="8306977" cy="4738023"/>
          </a:xfrm>
        </p:grpSpPr>
        <p:grpSp>
          <p:nvGrpSpPr>
            <p:cNvPr id="52" name="Group 51">
              <a:extLst>
                <a:ext uri="{FF2B5EF4-FFF2-40B4-BE49-F238E27FC236}">
                  <a16:creationId xmlns:a16="http://schemas.microsoft.com/office/drawing/2014/main" id="{762970E9-C6FD-46BC-A57F-F3DF94595194}"/>
                </a:ext>
              </a:extLst>
            </p:cNvPr>
            <p:cNvGrpSpPr/>
            <p:nvPr/>
          </p:nvGrpSpPr>
          <p:grpSpPr>
            <a:xfrm>
              <a:off x="3565936" y="2147457"/>
              <a:ext cx="8306977" cy="4738023"/>
              <a:chOff x="4203201" y="2547916"/>
              <a:chExt cx="6078268" cy="3584013"/>
            </a:xfrm>
          </p:grpSpPr>
          <p:sp>
            <p:nvSpPr>
              <p:cNvPr id="57" name="Rectangle: Rounded Corners 56">
                <a:extLst>
                  <a:ext uri="{FF2B5EF4-FFF2-40B4-BE49-F238E27FC236}">
                    <a16:creationId xmlns:a16="http://schemas.microsoft.com/office/drawing/2014/main" id="{AF745151-0258-4471-A28D-8F8F08E941DE}"/>
                  </a:ext>
                </a:extLst>
              </p:cNvPr>
              <p:cNvSpPr/>
              <p:nvPr/>
            </p:nvSpPr>
            <p:spPr>
              <a:xfrm rot="5400000">
                <a:off x="5599419" y="1151698"/>
                <a:ext cx="3285831" cy="6078268"/>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8" name="TextBox 57">
                <a:extLst>
                  <a:ext uri="{FF2B5EF4-FFF2-40B4-BE49-F238E27FC236}">
                    <a16:creationId xmlns:a16="http://schemas.microsoft.com/office/drawing/2014/main" id="{AE05B015-DF37-4C56-891F-B6761ABD4E82}"/>
                  </a:ext>
                </a:extLst>
              </p:cNvPr>
              <p:cNvSpPr txBox="1"/>
              <p:nvPr/>
            </p:nvSpPr>
            <p:spPr>
              <a:xfrm>
                <a:off x="4433511" y="2709572"/>
                <a:ext cx="5540100" cy="3422357"/>
              </a:xfrm>
              <a:prstGeom prst="rect">
                <a:avLst/>
              </a:prstGeom>
              <a:noFill/>
            </p:spPr>
            <p:txBody>
              <a:bodyPr wrap="square" rtlCol="0">
                <a:spAutoFit/>
              </a:bodyPr>
              <a:lstStyle/>
              <a:p>
                <a:r>
                  <a:rPr lang="fr-FR" b="1" dirty="0">
                    <a:solidFill>
                      <a:srgbClr val="11D5FD"/>
                    </a:solidFill>
                  </a:rPr>
                  <a:t>b) Commit : Valider les Modifications</a:t>
                </a:r>
              </a:p>
              <a:p>
                <a:r>
                  <a:rPr lang="fr-FR" b="1" dirty="0">
                    <a:solidFill>
                      <a:schemeClr val="bg1"/>
                    </a:solidFill>
                  </a:rPr>
                  <a:t>Si toutes les opérations réussissent, on valide la transaction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c) Rollback : Annuler en cas d'erreur</a:t>
                </a:r>
              </a:p>
              <a:p>
                <a:r>
                  <a:rPr lang="fr-FR" b="1" dirty="0">
                    <a:solidFill>
                      <a:schemeClr val="bg1"/>
                    </a:solidFill>
                  </a:rPr>
                  <a:t>Si une erreur survient, on annule toutes les opérations effectuées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d) </a:t>
                </a:r>
                <a:r>
                  <a:rPr lang="fr-FR" b="1" dirty="0" err="1">
                    <a:solidFill>
                      <a:srgbClr val="11D5FD"/>
                    </a:solidFill>
                  </a:rPr>
                  <a:t>Savepoint</a:t>
                </a:r>
                <a:r>
                  <a:rPr lang="fr-FR" b="1" dirty="0">
                    <a:solidFill>
                      <a:srgbClr val="11D5FD"/>
                    </a:solidFill>
                  </a:rPr>
                  <a:t> (Point de Sauvegarde) ?</a:t>
                </a:r>
              </a:p>
              <a:p>
                <a:r>
                  <a:rPr lang="fr-FR" b="1" dirty="0">
                    <a:solidFill>
                      <a:schemeClr val="bg1"/>
                    </a:solidFill>
                  </a:rPr>
                  <a:t>MongoDB ne supporte pas nativement les </a:t>
                </a:r>
                <a:r>
                  <a:rPr lang="fr-FR" b="1" dirty="0" err="1">
                    <a:solidFill>
                      <a:schemeClr val="bg1"/>
                    </a:solidFill>
                  </a:rPr>
                  <a:t>savepoints</a:t>
                </a:r>
                <a:r>
                  <a:rPr lang="fr-FR" b="1" dirty="0">
                    <a:solidFill>
                      <a:schemeClr val="bg1"/>
                    </a:solidFill>
                  </a:rPr>
                  <a:t> comme en SQL. Mais on peut simuler un point de sauvegarde en effectuant des snapshots des données avant de les modifier.</a:t>
                </a:r>
              </a:p>
              <a:p>
                <a:endParaRPr lang="fr-FR" b="1" dirty="0">
                  <a:solidFill>
                    <a:schemeClr val="bg1"/>
                  </a:solidFill>
                </a:endParaRPr>
              </a:p>
              <a:p>
                <a:endParaRPr lang="fr-FR" b="1" dirty="0">
                  <a:solidFill>
                    <a:schemeClr val="bg1"/>
                  </a:solidFill>
                </a:endParaRPr>
              </a:p>
            </p:txBody>
          </p:sp>
        </p:grpSp>
        <p:pic>
          <p:nvPicPr>
            <p:cNvPr id="53" name="Picture 52">
              <a:extLst>
                <a:ext uri="{FF2B5EF4-FFF2-40B4-BE49-F238E27FC236}">
                  <a16:creationId xmlns:a16="http://schemas.microsoft.com/office/drawing/2014/main" id="{5EE5204C-96D0-4423-8535-95D0459FD66F}"/>
                </a:ext>
              </a:extLst>
            </p:cNvPr>
            <p:cNvPicPr>
              <a:picLocks noChangeAspect="1"/>
            </p:cNvPicPr>
            <p:nvPr/>
          </p:nvPicPr>
          <p:blipFill>
            <a:blip r:embed="rId9"/>
            <a:stretch>
              <a:fillRect/>
            </a:stretch>
          </p:blipFill>
          <p:spPr>
            <a:xfrm>
              <a:off x="4426689" y="3002623"/>
              <a:ext cx="3908868" cy="721908"/>
            </a:xfrm>
            <a:prstGeom prst="roundRect">
              <a:avLst>
                <a:gd name="adj" fmla="val 8594"/>
              </a:avLst>
            </a:prstGeom>
            <a:solidFill>
              <a:srgbClr val="FFFFFF">
                <a:shade val="85000"/>
              </a:srgbClr>
            </a:solidFill>
            <a:ln>
              <a:noFill/>
            </a:ln>
            <a:effectLst/>
          </p:spPr>
        </p:pic>
        <p:pic>
          <p:nvPicPr>
            <p:cNvPr id="54" name="Picture 53">
              <a:extLst>
                <a:ext uri="{FF2B5EF4-FFF2-40B4-BE49-F238E27FC236}">
                  <a16:creationId xmlns:a16="http://schemas.microsoft.com/office/drawing/2014/main" id="{1523C421-5A8E-45A6-9E82-D6456CA53101}"/>
                </a:ext>
              </a:extLst>
            </p:cNvPr>
            <p:cNvPicPr>
              <a:picLocks noChangeAspect="1"/>
            </p:cNvPicPr>
            <p:nvPr/>
          </p:nvPicPr>
          <p:blipFill>
            <a:blip r:embed="rId10"/>
            <a:stretch>
              <a:fillRect/>
            </a:stretch>
          </p:blipFill>
          <p:spPr>
            <a:xfrm>
              <a:off x="4426689" y="4401826"/>
              <a:ext cx="3345711" cy="748046"/>
            </a:xfrm>
            <a:prstGeom prst="roundRect">
              <a:avLst>
                <a:gd name="adj" fmla="val 8594"/>
              </a:avLst>
            </a:prstGeom>
            <a:solidFill>
              <a:srgbClr val="FFFFFF">
                <a:shade val="85000"/>
              </a:srgbClr>
            </a:solidFill>
            <a:ln>
              <a:noFill/>
            </a:ln>
            <a:effectLst/>
          </p:spPr>
        </p:pic>
        <p:pic>
          <p:nvPicPr>
            <p:cNvPr id="55" name="Picture 54">
              <a:extLst>
                <a:ext uri="{FF2B5EF4-FFF2-40B4-BE49-F238E27FC236}">
                  <a16:creationId xmlns:a16="http://schemas.microsoft.com/office/drawing/2014/main" id="{ADC0F9FB-C94A-495C-88C4-7B8C40D697A9}"/>
                </a:ext>
              </a:extLst>
            </p:cNvPr>
            <p:cNvPicPr>
              <a:picLocks noChangeAspect="1"/>
            </p:cNvPicPr>
            <p:nvPr/>
          </p:nvPicPr>
          <p:blipFill>
            <a:blip r:embed="rId11"/>
            <a:stretch>
              <a:fillRect/>
            </a:stretch>
          </p:blipFill>
          <p:spPr>
            <a:xfrm>
              <a:off x="9025517" y="3051563"/>
              <a:ext cx="838144" cy="838144"/>
            </a:xfrm>
            <a:prstGeom prst="rect">
              <a:avLst/>
            </a:prstGeom>
          </p:spPr>
        </p:pic>
        <p:pic>
          <p:nvPicPr>
            <p:cNvPr id="56" name="Picture 55">
              <a:extLst>
                <a:ext uri="{FF2B5EF4-FFF2-40B4-BE49-F238E27FC236}">
                  <a16:creationId xmlns:a16="http://schemas.microsoft.com/office/drawing/2014/main" id="{814460EA-D1F5-4CA6-A426-2D31B23F85E7}"/>
                </a:ext>
              </a:extLst>
            </p:cNvPr>
            <p:cNvPicPr>
              <a:picLocks noChangeAspect="1"/>
            </p:cNvPicPr>
            <p:nvPr/>
          </p:nvPicPr>
          <p:blipFill>
            <a:blip r:embed="rId12"/>
            <a:stretch>
              <a:fillRect/>
            </a:stretch>
          </p:blipFill>
          <p:spPr>
            <a:xfrm>
              <a:off x="9069526" y="4376743"/>
              <a:ext cx="762665" cy="762665"/>
            </a:xfrm>
            <a:prstGeom prst="rect">
              <a:avLst/>
            </a:prstGeom>
          </p:spPr>
        </p:pic>
      </p:grpSp>
    </p:spTree>
    <p:extLst>
      <p:ext uri="{BB962C8B-B14F-4D97-AF65-F5344CB8AC3E}">
        <p14:creationId xmlns:p14="http://schemas.microsoft.com/office/powerpoint/2010/main" val="30810870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6896" cy="945297"/>
            <a:chOff x="171451" y="800785"/>
            <a:chExt cx="9819854" cy="945297"/>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10753"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Sécurité et Validation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4" name="Group 3">
            <a:extLst>
              <a:ext uri="{FF2B5EF4-FFF2-40B4-BE49-F238E27FC236}">
                <a16:creationId xmlns:a16="http://schemas.microsoft.com/office/drawing/2014/main" id="{6ED5A30F-0C16-44E0-ACC4-2E0EE9CEE67B}"/>
              </a:ext>
            </a:extLst>
          </p:cNvPr>
          <p:cNvGrpSpPr/>
          <p:nvPr/>
        </p:nvGrpSpPr>
        <p:grpSpPr>
          <a:xfrm>
            <a:off x="851848" y="2723330"/>
            <a:ext cx="2445977" cy="2438740"/>
            <a:chOff x="-1397568" y="1914566"/>
            <a:chExt cx="2445977" cy="2438740"/>
          </a:xfrm>
        </p:grpSpPr>
        <p:grpSp>
          <p:nvGrpSpPr>
            <p:cNvPr id="30" name="Group 29">
              <a:extLst>
                <a:ext uri="{FF2B5EF4-FFF2-40B4-BE49-F238E27FC236}">
                  <a16:creationId xmlns:a16="http://schemas.microsoft.com/office/drawing/2014/main" id="{E10EDFB5-2F92-4D3E-B77D-B978DFFFA1D4}"/>
                </a:ext>
              </a:extLst>
            </p:cNvPr>
            <p:cNvGrpSpPr/>
            <p:nvPr/>
          </p:nvGrpSpPr>
          <p:grpSpPr>
            <a:xfrm>
              <a:off x="-1397568" y="1914566"/>
              <a:ext cx="2445977" cy="2438740"/>
              <a:chOff x="926960" y="2241662"/>
              <a:chExt cx="2445977" cy="2438740"/>
            </a:xfrm>
          </p:grpSpPr>
          <p:pic>
            <p:nvPicPr>
              <p:cNvPr id="31" name="Picture 30">
                <a:extLst>
                  <a:ext uri="{FF2B5EF4-FFF2-40B4-BE49-F238E27FC236}">
                    <a16:creationId xmlns:a16="http://schemas.microsoft.com/office/drawing/2014/main" id="{AB5C6094-93B2-420F-AE8D-9A60EF6305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2" name="Oval 31">
                <a:extLst>
                  <a:ext uri="{FF2B5EF4-FFF2-40B4-BE49-F238E27FC236}">
                    <a16:creationId xmlns:a16="http://schemas.microsoft.com/office/drawing/2014/main" id="{94C460CB-015F-4FA1-8BEA-F821A594AC1C}"/>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 name="Picture 2">
              <a:extLst>
                <a:ext uri="{FF2B5EF4-FFF2-40B4-BE49-F238E27FC236}">
                  <a16:creationId xmlns:a16="http://schemas.microsoft.com/office/drawing/2014/main" id="{83C540AA-4F97-4CEE-822C-179F52CC23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19" y="3281818"/>
              <a:ext cx="838243" cy="838243"/>
            </a:xfrm>
            <a:prstGeom prst="rect">
              <a:avLst/>
            </a:prstGeom>
          </p:spPr>
        </p:pic>
      </p:grpSp>
      <p:sp>
        <p:nvSpPr>
          <p:cNvPr id="36" name="TextBox 35">
            <a:extLst>
              <a:ext uri="{FF2B5EF4-FFF2-40B4-BE49-F238E27FC236}">
                <a16:creationId xmlns:a16="http://schemas.microsoft.com/office/drawing/2014/main" id="{DB4915BA-6FF3-4C75-B415-3E8762998120}"/>
              </a:ext>
            </a:extLst>
          </p:cNvPr>
          <p:cNvSpPr txBox="1"/>
          <p:nvPr/>
        </p:nvSpPr>
        <p:spPr>
          <a:xfrm>
            <a:off x="1107466" y="1394976"/>
            <a:ext cx="11751284" cy="584775"/>
          </a:xfrm>
          <a:prstGeom prst="rect">
            <a:avLst/>
          </a:prstGeom>
          <a:noFill/>
        </p:spPr>
        <p:txBody>
          <a:bodyPr wrap="square">
            <a:spAutoFit/>
          </a:bodyPr>
          <a:lstStyle/>
          <a:p>
            <a:r>
              <a:rPr lang="fr-FR" sz="3200" dirty="0">
                <a:latin typeface="Bahnschrift" panose="020B0502040204020203" pitchFamily="34" charset="0"/>
                <a:cs typeface="Aharoni" panose="02010803020104030203" pitchFamily="2" charset="-79"/>
              </a:rPr>
              <a:t>2. Gestion des Transactions : Commit, </a:t>
            </a:r>
            <a:r>
              <a:rPr lang="fr-FR" sz="3200" dirty="0" err="1">
                <a:latin typeface="Bahnschrift" panose="020B0502040204020203" pitchFamily="34" charset="0"/>
                <a:cs typeface="Aharoni" panose="02010803020104030203" pitchFamily="2" charset="-79"/>
              </a:rPr>
              <a:t>Savepoint</a:t>
            </a:r>
            <a:r>
              <a:rPr lang="fr-FR" sz="3200" dirty="0">
                <a:latin typeface="Bahnschrift" panose="020B0502040204020203" pitchFamily="34" charset="0"/>
                <a:cs typeface="Aharoni" panose="02010803020104030203" pitchFamily="2" charset="-79"/>
              </a:rPr>
              <a:t> et Rollback</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12ED5032-7C1A-40E7-B308-F61B86BD6432}"/>
              </a:ext>
            </a:extLst>
          </p:cNvPr>
          <p:cNvGrpSpPr/>
          <p:nvPr/>
        </p:nvGrpSpPr>
        <p:grpSpPr>
          <a:xfrm>
            <a:off x="3565936" y="2147457"/>
            <a:ext cx="8306977" cy="4738023"/>
            <a:chOff x="3565936" y="2147457"/>
            <a:chExt cx="8306977" cy="4738023"/>
          </a:xfrm>
        </p:grpSpPr>
        <p:grpSp>
          <p:nvGrpSpPr>
            <p:cNvPr id="37" name="Group 36">
              <a:extLst>
                <a:ext uri="{FF2B5EF4-FFF2-40B4-BE49-F238E27FC236}">
                  <a16:creationId xmlns:a16="http://schemas.microsoft.com/office/drawing/2014/main" id="{587EC752-17D1-4DF6-AF75-103A20006229}"/>
                </a:ext>
              </a:extLst>
            </p:cNvPr>
            <p:cNvGrpSpPr/>
            <p:nvPr/>
          </p:nvGrpSpPr>
          <p:grpSpPr>
            <a:xfrm>
              <a:off x="3565936" y="2147457"/>
              <a:ext cx="8306977" cy="4738023"/>
              <a:chOff x="4203201" y="2547916"/>
              <a:chExt cx="6078268" cy="3584013"/>
            </a:xfrm>
          </p:grpSpPr>
          <p:sp>
            <p:nvSpPr>
              <p:cNvPr id="38" name="Rectangle: Rounded Corners 37">
                <a:extLst>
                  <a:ext uri="{FF2B5EF4-FFF2-40B4-BE49-F238E27FC236}">
                    <a16:creationId xmlns:a16="http://schemas.microsoft.com/office/drawing/2014/main" id="{0293C4FA-D4E0-4D2D-9A87-1717F4933891}"/>
                  </a:ext>
                </a:extLst>
              </p:cNvPr>
              <p:cNvSpPr/>
              <p:nvPr/>
            </p:nvSpPr>
            <p:spPr>
              <a:xfrm rot="5400000">
                <a:off x="5599419" y="1151698"/>
                <a:ext cx="3285831" cy="6078268"/>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9" name="TextBox 38">
                <a:extLst>
                  <a:ext uri="{FF2B5EF4-FFF2-40B4-BE49-F238E27FC236}">
                    <a16:creationId xmlns:a16="http://schemas.microsoft.com/office/drawing/2014/main" id="{2BBA6CA7-AE08-4574-BDB0-2C5C7F84132C}"/>
                  </a:ext>
                </a:extLst>
              </p:cNvPr>
              <p:cNvSpPr txBox="1"/>
              <p:nvPr/>
            </p:nvSpPr>
            <p:spPr>
              <a:xfrm>
                <a:off x="4433511" y="2709572"/>
                <a:ext cx="5540100" cy="3422357"/>
              </a:xfrm>
              <a:prstGeom prst="rect">
                <a:avLst/>
              </a:prstGeom>
              <a:noFill/>
            </p:spPr>
            <p:txBody>
              <a:bodyPr wrap="square" rtlCol="0">
                <a:spAutoFit/>
              </a:bodyPr>
              <a:lstStyle/>
              <a:p>
                <a:r>
                  <a:rPr lang="fr-FR" b="1" dirty="0">
                    <a:solidFill>
                      <a:srgbClr val="11D5FD"/>
                    </a:solidFill>
                  </a:rPr>
                  <a:t>b) Commit : Valider les Modifications</a:t>
                </a:r>
              </a:p>
              <a:p>
                <a:r>
                  <a:rPr lang="fr-FR" b="1" dirty="0">
                    <a:solidFill>
                      <a:schemeClr val="bg1"/>
                    </a:solidFill>
                  </a:rPr>
                  <a:t>Si toutes les opérations réussissent, on valide la transaction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c) Rollback : Annuler en cas d'erreur</a:t>
                </a:r>
              </a:p>
              <a:p>
                <a:r>
                  <a:rPr lang="fr-FR" b="1" dirty="0">
                    <a:solidFill>
                      <a:schemeClr val="bg1"/>
                    </a:solidFill>
                  </a:rPr>
                  <a:t>Si une erreur survient, on annule toutes les opérations effectuées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d) </a:t>
                </a:r>
                <a:r>
                  <a:rPr lang="fr-FR" b="1" dirty="0" err="1">
                    <a:solidFill>
                      <a:srgbClr val="11D5FD"/>
                    </a:solidFill>
                  </a:rPr>
                  <a:t>Savepoint</a:t>
                </a:r>
                <a:r>
                  <a:rPr lang="fr-FR" b="1" dirty="0">
                    <a:solidFill>
                      <a:srgbClr val="11D5FD"/>
                    </a:solidFill>
                  </a:rPr>
                  <a:t> (Point de Sauvegarde) ?</a:t>
                </a:r>
              </a:p>
              <a:p>
                <a:r>
                  <a:rPr lang="fr-FR" b="1" dirty="0">
                    <a:solidFill>
                      <a:schemeClr val="bg1"/>
                    </a:solidFill>
                  </a:rPr>
                  <a:t>MongoDB ne supporte pas nativement les </a:t>
                </a:r>
                <a:r>
                  <a:rPr lang="fr-FR" b="1" dirty="0" err="1">
                    <a:solidFill>
                      <a:schemeClr val="bg1"/>
                    </a:solidFill>
                  </a:rPr>
                  <a:t>savepoints</a:t>
                </a:r>
                <a:r>
                  <a:rPr lang="fr-FR" b="1" dirty="0">
                    <a:solidFill>
                      <a:schemeClr val="bg1"/>
                    </a:solidFill>
                  </a:rPr>
                  <a:t> comme en SQL. Mais on peut simuler un point de sauvegarde en effectuant des snapshots des données avant de les modifier.</a:t>
                </a:r>
              </a:p>
              <a:p>
                <a:endParaRPr lang="fr-FR" b="1" dirty="0">
                  <a:solidFill>
                    <a:schemeClr val="bg1"/>
                  </a:solidFill>
                </a:endParaRPr>
              </a:p>
              <a:p>
                <a:endParaRPr lang="fr-FR" b="1" dirty="0">
                  <a:solidFill>
                    <a:schemeClr val="bg1"/>
                  </a:solidFill>
                </a:endParaRPr>
              </a:p>
            </p:txBody>
          </p:sp>
        </p:grpSp>
        <p:pic>
          <p:nvPicPr>
            <p:cNvPr id="6" name="Picture 5">
              <a:extLst>
                <a:ext uri="{FF2B5EF4-FFF2-40B4-BE49-F238E27FC236}">
                  <a16:creationId xmlns:a16="http://schemas.microsoft.com/office/drawing/2014/main" id="{26040470-C0FF-44D5-AF30-1056C3E77A6C}"/>
                </a:ext>
              </a:extLst>
            </p:cNvPr>
            <p:cNvPicPr>
              <a:picLocks noChangeAspect="1"/>
            </p:cNvPicPr>
            <p:nvPr/>
          </p:nvPicPr>
          <p:blipFill>
            <a:blip r:embed="rId5"/>
            <a:stretch>
              <a:fillRect/>
            </a:stretch>
          </p:blipFill>
          <p:spPr>
            <a:xfrm>
              <a:off x="4426689" y="3002623"/>
              <a:ext cx="3908868" cy="721908"/>
            </a:xfrm>
            <a:prstGeom prst="roundRect">
              <a:avLst>
                <a:gd name="adj" fmla="val 8594"/>
              </a:avLst>
            </a:prstGeom>
            <a:solidFill>
              <a:srgbClr val="FFFFFF">
                <a:shade val="85000"/>
              </a:srgbClr>
            </a:solidFill>
            <a:ln>
              <a:noFill/>
            </a:ln>
            <a:effectLst/>
          </p:spPr>
        </p:pic>
        <p:pic>
          <p:nvPicPr>
            <p:cNvPr id="9" name="Picture 8">
              <a:extLst>
                <a:ext uri="{FF2B5EF4-FFF2-40B4-BE49-F238E27FC236}">
                  <a16:creationId xmlns:a16="http://schemas.microsoft.com/office/drawing/2014/main" id="{BAF6ACB5-A87C-46A5-A2C6-0A209B40D07A}"/>
                </a:ext>
              </a:extLst>
            </p:cNvPr>
            <p:cNvPicPr>
              <a:picLocks noChangeAspect="1"/>
            </p:cNvPicPr>
            <p:nvPr/>
          </p:nvPicPr>
          <p:blipFill>
            <a:blip r:embed="rId6"/>
            <a:stretch>
              <a:fillRect/>
            </a:stretch>
          </p:blipFill>
          <p:spPr>
            <a:xfrm>
              <a:off x="4426689" y="4401826"/>
              <a:ext cx="3345711" cy="748046"/>
            </a:xfrm>
            <a:prstGeom prst="roundRect">
              <a:avLst>
                <a:gd name="adj" fmla="val 8594"/>
              </a:avLst>
            </a:prstGeom>
            <a:solidFill>
              <a:srgbClr val="FFFFFF">
                <a:shade val="85000"/>
              </a:srgbClr>
            </a:solidFill>
            <a:ln>
              <a:noFill/>
            </a:ln>
            <a:effectLst/>
          </p:spPr>
        </p:pic>
        <p:pic>
          <p:nvPicPr>
            <p:cNvPr id="28" name="Picture 27">
              <a:extLst>
                <a:ext uri="{FF2B5EF4-FFF2-40B4-BE49-F238E27FC236}">
                  <a16:creationId xmlns:a16="http://schemas.microsoft.com/office/drawing/2014/main" id="{5B0D3C63-E43F-43CC-BFA4-58AA5CD3C564}"/>
                </a:ext>
              </a:extLst>
            </p:cNvPr>
            <p:cNvPicPr>
              <a:picLocks noChangeAspect="1"/>
            </p:cNvPicPr>
            <p:nvPr/>
          </p:nvPicPr>
          <p:blipFill>
            <a:blip r:embed="rId7"/>
            <a:stretch>
              <a:fillRect/>
            </a:stretch>
          </p:blipFill>
          <p:spPr>
            <a:xfrm>
              <a:off x="9025517" y="3051563"/>
              <a:ext cx="838144" cy="838144"/>
            </a:xfrm>
            <a:prstGeom prst="rect">
              <a:avLst/>
            </a:prstGeom>
          </p:spPr>
        </p:pic>
        <p:pic>
          <p:nvPicPr>
            <p:cNvPr id="29" name="Picture 28">
              <a:extLst>
                <a:ext uri="{FF2B5EF4-FFF2-40B4-BE49-F238E27FC236}">
                  <a16:creationId xmlns:a16="http://schemas.microsoft.com/office/drawing/2014/main" id="{B8539E26-E0A6-407B-90E4-5E5FD83995EE}"/>
                </a:ext>
              </a:extLst>
            </p:cNvPr>
            <p:cNvPicPr>
              <a:picLocks noChangeAspect="1"/>
            </p:cNvPicPr>
            <p:nvPr/>
          </p:nvPicPr>
          <p:blipFill>
            <a:blip r:embed="rId8"/>
            <a:stretch>
              <a:fillRect/>
            </a:stretch>
          </p:blipFill>
          <p:spPr>
            <a:xfrm>
              <a:off x="9069526" y="4376743"/>
              <a:ext cx="762665" cy="762665"/>
            </a:xfrm>
            <a:prstGeom prst="rect">
              <a:avLst/>
            </a:prstGeom>
          </p:spPr>
        </p:pic>
      </p:grpSp>
      <p:grpSp>
        <p:nvGrpSpPr>
          <p:cNvPr id="33" name="Group 32">
            <a:extLst>
              <a:ext uri="{FF2B5EF4-FFF2-40B4-BE49-F238E27FC236}">
                <a16:creationId xmlns:a16="http://schemas.microsoft.com/office/drawing/2014/main" id="{9C3697D3-CF96-4E11-A793-B944B7235065}"/>
              </a:ext>
            </a:extLst>
          </p:cNvPr>
          <p:cNvGrpSpPr/>
          <p:nvPr/>
        </p:nvGrpSpPr>
        <p:grpSpPr>
          <a:xfrm>
            <a:off x="-1576190" y="-1615085"/>
            <a:ext cx="3320396" cy="3240000"/>
            <a:chOff x="-1731407" y="-1772400"/>
            <a:chExt cx="3320396" cy="3240000"/>
          </a:xfrm>
        </p:grpSpPr>
        <p:sp>
          <p:nvSpPr>
            <p:cNvPr id="34" name="Oval 33">
              <a:extLst>
                <a:ext uri="{FF2B5EF4-FFF2-40B4-BE49-F238E27FC236}">
                  <a16:creationId xmlns:a16="http://schemas.microsoft.com/office/drawing/2014/main" id="{97AFB9B5-090C-4E7A-8C5E-EF5AEA67AA0E}"/>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5" name="TextBox 34">
              <a:extLst>
                <a:ext uri="{FF2B5EF4-FFF2-40B4-BE49-F238E27FC236}">
                  <a16:creationId xmlns:a16="http://schemas.microsoft.com/office/drawing/2014/main" id="{502B6BCC-0A8B-4FAA-975C-F8149A5A8A4F}"/>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7</a:t>
              </a:r>
            </a:p>
          </p:txBody>
        </p:sp>
      </p:grpSp>
      <p:grpSp>
        <p:nvGrpSpPr>
          <p:cNvPr id="22" name="Group 21">
            <a:extLst>
              <a:ext uri="{FF2B5EF4-FFF2-40B4-BE49-F238E27FC236}">
                <a16:creationId xmlns:a16="http://schemas.microsoft.com/office/drawing/2014/main" id="{59827A88-4274-4E48-807F-E56B6888792B}"/>
              </a:ext>
            </a:extLst>
          </p:cNvPr>
          <p:cNvGrpSpPr/>
          <p:nvPr/>
        </p:nvGrpSpPr>
        <p:grpSpPr>
          <a:xfrm>
            <a:off x="3565933" y="16134923"/>
            <a:ext cx="8378415" cy="3118277"/>
            <a:chOff x="3565933" y="2685623"/>
            <a:chExt cx="8378415" cy="3118277"/>
          </a:xfrm>
        </p:grpSpPr>
        <p:grpSp>
          <p:nvGrpSpPr>
            <p:cNvPr id="23" name="Group 22">
              <a:extLst>
                <a:ext uri="{FF2B5EF4-FFF2-40B4-BE49-F238E27FC236}">
                  <a16:creationId xmlns:a16="http://schemas.microsoft.com/office/drawing/2014/main" id="{DC579281-82E5-4C6D-A596-D5756820C011}"/>
                </a:ext>
              </a:extLst>
            </p:cNvPr>
            <p:cNvGrpSpPr/>
            <p:nvPr/>
          </p:nvGrpSpPr>
          <p:grpSpPr>
            <a:xfrm>
              <a:off x="3565933" y="2685623"/>
              <a:ext cx="8378415" cy="3118277"/>
              <a:chOff x="4203199" y="2547917"/>
              <a:chExt cx="5776201" cy="2615758"/>
            </a:xfrm>
          </p:grpSpPr>
          <p:sp>
            <p:nvSpPr>
              <p:cNvPr id="25" name="Rectangle: Rounded Corners 24">
                <a:extLst>
                  <a:ext uri="{FF2B5EF4-FFF2-40B4-BE49-F238E27FC236}">
                    <a16:creationId xmlns:a16="http://schemas.microsoft.com/office/drawing/2014/main" id="{1C473164-B9FC-4A42-A970-53A2D5330D35}"/>
                  </a:ext>
                </a:extLst>
              </p:cNvPr>
              <p:cNvSpPr/>
              <p:nvPr/>
            </p:nvSpPr>
            <p:spPr>
              <a:xfrm rot="5400000">
                <a:off x="5783421" y="967695"/>
                <a:ext cx="2615758" cy="5776201"/>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6" name="TextBox 25">
                <a:extLst>
                  <a:ext uri="{FF2B5EF4-FFF2-40B4-BE49-F238E27FC236}">
                    <a16:creationId xmlns:a16="http://schemas.microsoft.com/office/drawing/2014/main" id="{F916F75B-8A58-48D2-9A78-CEFE34EBDE50}"/>
                  </a:ext>
                </a:extLst>
              </p:cNvPr>
              <p:cNvSpPr txBox="1"/>
              <p:nvPr/>
            </p:nvSpPr>
            <p:spPr>
              <a:xfrm>
                <a:off x="4433512" y="2785228"/>
                <a:ext cx="5315576" cy="1239252"/>
              </a:xfrm>
              <a:prstGeom prst="rect">
                <a:avLst/>
              </a:prstGeom>
              <a:noFill/>
            </p:spPr>
            <p:txBody>
              <a:bodyPr wrap="square" rtlCol="0">
                <a:spAutoFit/>
              </a:bodyPr>
              <a:lstStyle/>
              <a:p>
                <a:r>
                  <a:rPr lang="fr-FR" b="1" dirty="0">
                    <a:solidFill>
                      <a:schemeClr val="bg1"/>
                    </a:solidFill>
                  </a:rPr>
                  <a:t>MongoDB ne supporte pas les transactions comme SQL, mais à partir de la version 4.0, il est possible d’utiliser les transactions multi-documents pour assurer la cohérence des données.</a:t>
                </a:r>
              </a:p>
              <a:p>
                <a:endParaRPr lang="fr-FR" b="1" dirty="0">
                  <a:solidFill>
                    <a:schemeClr val="bg1"/>
                  </a:solidFill>
                </a:endParaRPr>
              </a:p>
              <a:p>
                <a:r>
                  <a:rPr lang="fr-FR" b="1" dirty="0">
                    <a:solidFill>
                      <a:srgbClr val="11D5FD"/>
                    </a:solidFill>
                  </a:rPr>
                  <a:t> a) Démarrer une Transaction</a:t>
                </a:r>
              </a:p>
            </p:txBody>
          </p:sp>
        </p:grpSp>
        <p:pic>
          <p:nvPicPr>
            <p:cNvPr id="24" name="Picture 23">
              <a:extLst>
                <a:ext uri="{FF2B5EF4-FFF2-40B4-BE49-F238E27FC236}">
                  <a16:creationId xmlns:a16="http://schemas.microsoft.com/office/drawing/2014/main" id="{6C6F2B62-EB2A-4CD9-9B2A-27517BC1BDD8}"/>
                </a:ext>
              </a:extLst>
            </p:cNvPr>
            <p:cNvPicPr>
              <a:picLocks noChangeAspect="1"/>
            </p:cNvPicPr>
            <p:nvPr/>
          </p:nvPicPr>
          <p:blipFill>
            <a:blip r:embed="rId9"/>
            <a:stretch>
              <a:fillRect/>
            </a:stretch>
          </p:blipFill>
          <p:spPr>
            <a:xfrm>
              <a:off x="4025900" y="4535466"/>
              <a:ext cx="7710276" cy="10152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7" name="Group 26">
            <a:extLst>
              <a:ext uri="{FF2B5EF4-FFF2-40B4-BE49-F238E27FC236}">
                <a16:creationId xmlns:a16="http://schemas.microsoft.com/office/drawing/2014/main" id="{BABDC031-804D-4E87-857A-634D55A52A79}"/>
              </a:ext>
            </a:extLst>
          </p:cNvPr>
          <p:cNvGrpSpPr/>
          <p:nvPr/>
        </p:nvGrpSpPr>
        <p:grpSpPr>
          <a:xfrm>
            <a:off x="851848" y="14126295"/>
            <a:ext cx="2445977" cy="2438740"/>
            <a:chOff x="851848" y="2681542"/>
            <a:chExt cx="2445977" cy="2438740"/>
          </a:xfrm>
        </p:grpSpPr>
        <p:grpSp>
          <p:nvGrpSpPr>
            <p:cNvPr id="40" name="Group 39">
              <a:extLst>
                <a:ext uri="{FF2B5EF4-FFF2-40B4-BE49-F238E27FC236}">
                  <a16:creationId xmlns:a16="http://schemas.microsoft.com/office/drawing/2014/main" id="{FFDD5C9C-B62E-4DA2-9929-0C8F5AB9BA81}"/>
                </a:ext>
              </a:extLst>
            </p:cNvPr>
            <p:cNvGrpSpPr/>
            <p:nvPr/>
          </p:nvGrpSpPr>
          <p:grpSpPr>
            <a:xfrm>
              <a:off x="851848" y="2681542"/>
              <a:ext cx="2445977" cy="2438740"/>
              <a:chOff x="926960" y="2241662"/>
              <a:chExt cx="2445977" cy="2438740"/>
            </a:xfrm>
          </p:grpSpPr>
          <p:pic>
            <p:nvPicPr>
              <p:cNvPr id="42" name="Picture 41">
                <a:extLst>
                  <a:ext uri="{FF2B5EF4-FFF2-40B4-BE49-F238E27FC236}">
                    <a16:creationId xmlns:a16="http://schemas.microsoft.com/office/drawing/2014/main" id="{F47BD58F-3013-4045-A628-2EAB6DF769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43" name="Oval 42">
                <a:extLst>
                  <a:ext uri="{FF2B5EF4-FFF2-40B4-BE49-F238E27FC236}">
                    <a16:creationId xmlns:a16="http://schemas.microsoft.com/office/drawing/2014/main" id="{09AC4882-CDC5-41F0-8B36-E3AE457BEF88}"/>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41" name="Picture 40">
              <a:extLst>
                <a:ext uri="{FF2B5EF4-FFF2-40B4-BE49-F238E27FC236}">
                  <a16:creationId xmlns:a16="http://schemas.microsoft.com/office/drawing/2014/main" id="{D5867CF1-CA74-47C9-BACB-40B719335BFE}"/>
                </a:ext>
              </a:extLst>
            </p:cNvPr>
            <p:cNvPicPr>
              <a:picLocks noChangeAspect="1"/>
            </p:cNvPicPr>
            <p:nvPr/>
          </p:nvPicPr>
          <p:blipFill>
            <a:blip r:embed="rId10"/>
            <a:stretch>
              <a:fillRect/>
            </a:stretch>
          </p:blipFill>
          <p:spPr>
            <a:xfrm>
              <a:off x="2162311" y="3983609"/>
              <a:ext cx="1011027" cy="1011027"/>
            </a:xfrm>
            <a:prstGeom prst="rect">
              <a:avLst/>
            </a:prstGeom>
          </p:spPr>
        </p:pic>
      </p:grpSp>
      <p:sp>
        <p:nvSpPr>
          <p:cNvPr id="44" name="TextBox 43">
            <a:extLst>
              <a:ext uri="{FF2B5EF4-FFF2-40B4-BE49-F238E27FC236}">
                <a16:creationId xmlns:a16="http://schemas.microsoft.com/office/drawing/2014/main" id="{37419822-636E-4EE0-A38F-0AD8DCDE2AF0}"/>
              </a:ext>
            </a:extLst>
          </p:cNvPr>
          <p:cNvSpPr txBox="1"/>
          <p:nvPr/>
        </p:nvSpPr>
        <p:spPr>
          <a:xfrm>
            <a:off x="1412266" y="7087855"/>
            <a:ext cx="10344707" cy="584775"/>
          </a:xfrm>
          <a:prstGeom prst="rect">
            <a:avLst/>
          </a:prstGeom>
          <a:noFill/>
        </p:spPr>
        <p:txBody>
          <a:bodyPr wrap="square">
            <a:spAutoFit/>
          </a:bodyPr>
          <a:lstStyle/>
          <a:p>
            <a:r>
              <a:rPr lang="fr-FR" sz="3200" dirty="0">
                <a:latin typeface="Bahnschrift" panose="020B0502040204020203" pitchFamily="34" charset="0"/>
                <a:cs typeface="Aharoni" panose="02010803020104030203" pitchFamily="2" charset="-79"/>
              </a:rPr>
              <a:t>3. Éviter la Perte de Données et Assurer leur Sécurité </a:t>
            </a:r>
            <a:endParaRPr lang="fr-MA" sz="3200" dirty="0">
              <a:latin typeface="Bahnschrift" panose="020B0502040204020203" pitchFamily="34" charset="0"/>
              <a:cs typeface="Aharoni" panose="02010803020104030203" pitchFamily="2" charset="-79"/>
            </a:endParaRPr>
          </a:p>
        </p:txBody>
      </p:sp>
      <p:grpSp>
        <p:nvGrpSpPr>
          <p:cNvPr id="45" name="Group 44">
            <a:extLst>
              <a:ext uri="{FF2B5EF4-FFF2-40B4-BE49-F238E27FC236}">
                <a16:creationId xmlns:a16="http://schemas.microsoft.com/office/drawing/2014/main" id="{DF114A81-B8F8-44F0-8FA6-200B229EA6F3}"/>
              </a:ext>
            </a:extLst>
          </p:cNvPr>
          <p:cNvGrpSpPr/>
          <p:nvPr/>
        </p:nvGrpSpPr>
        <p:grpSpPr>
          <a:xfrm>
            <a:off x="3565935" y="8916356"/>
            <a:ext cx="8306977" cy="4738022"/>
            <a:chOff x="3565935" y="2014108"/>
            <a:chExt cx="8306977" cy="4738022"/>
          </a:xfrm>
        </p:grpSpPr>
        <p:grpSp>
          <p:nvGrpSpPr>
            <p:cNvPr id="46" name="Group 45">
              <a:extLst>
                <a:ext uri="{FF2B5EF4-FFF2-40B4-BE49-F238E27FC236}">
                  <a16:creationId xmlns:a16="http://schemas.microsoft.com/office/drawing/2014/main" id="{10059153-A9CC-4E85-AE47-B3BC48CB98E0}"/>
                </a:ext>
              </a:extLst>
            </p:cNvPr>
            <p:cNvGrpSpPr/>
            <p:nvPr/>
          </p:nvGrpSpPr>
          <p:grpSpPr>
            <a:xfrm>
              <a:off x="3565935" y="2014108"/>
              <a:ext cx="8306977" cy="4738022"/>
              <a:chOff x="4203200" y="2547917"/>
              <a:chExt cx="6078268" cy="3584012"/>
            </a:xfrm>
          </p:grpSpPr>
          <p:sp>
            <p:nvSpPr>
              <p:cNvPr id="49" name="Rectangle: Rounded Corners 48">
                <a:extLst>
                  <a:ext uri="{FF2B5EF4-FFF2-40B4-BE49-F238E27FC236}">
                    <a16:creationId xmlns:a16="http://schemas.microsoft.com/office/drawing/2014/main" id="{5F45050A-0435-4892-9F75-10054052B004}"/>
                  </a:ext>
                </a:extLst>
              </p:cNvPr>
              <p:cNvSpPr/>
              <p:nvPr/>
            </p:nvSpPr>
            <p:spPr>
              <a:xfrm rot="5400000">
                <a:off x="5450328" y="1300789"/>
                <a:ext cx="3584012" cy="6078268"/>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0" name="TextBox 49">
                <a:extLst>
                  <a:ext uri="{FF2B5EF4-FFF2-40B4-BE49-F238E27FC236}">
                    <a16:creationId xmlns:a16="http://schemas.microsoft.com/office/drawing/2014/main" id="{47891E12-6470-4FA4-9DCF-789D29920E00}"/>
                  </a:ext>
                </a:extLst>
              </p:cNvPr>
              <p:cNvSpPr txBox="1"/>
              <p:nvPr/>
            </p:nvSpPr>
            <p:spPr>
              <a:xfrm>
                <a:off x="4324655" y="2651932"/>
                <a:ext cx="5540100" cy="3422357"/>
              </a:xfrm>
              <a:prstGeom prst="rect">
                <a:avLst/>
              </a:prstGeom>
              <a:noFill/>
            </p:spPr>
            <p:txBody>
              <a:bodyPr wrap="square" rtlCol="0">
                <a:spAutoFit/>
              </a:bodyPr>
              <a:lstStyle/>
              <a:p>
                <a:r>
                  <a:rPr lang="fr-FR" b="1" dirty="0">
                    <a:solidFill>
                      <a:schemeClr val="bg1"/>
                    </a:solidFill>
                  </a:rPr>
                  <a:t>La sécurité et la prévention de la perte de données sont essentielles pour garantir l’intégrité d’une base MongoDB. Voici quelques bonnes pratiques :</a:t>
                </a:r>
              </a:p>
              <a:p>
                <a:endParaRPr lang="fr-FR" b="1" dirty="0">
                  <a:solidFill>
                    <a:srgbClr val="11D5FD"/>
                  </a:solidFill>
                </a:endParaRPr>
              </a:p>
              <a:p>
                <a:r>
                  <a:rPr lang="fr-FR" b="1" dirty="0">
                    <a:solidFill>
                      <a:srgbClr val="11D5FD"/>
                    </a:solidFill>
                  </a:rPr>
                  <a:t>1️⃣ Activer la Sauvegarde Régulière</a:t>
                </a:r>
              </a:p>
              <a:p>
                <a:r>
                  <a:rPr lang="fr-FR" b="1" dirty="0">
                    <a:solidFill>
                      <a:schemeClr val="bg1"/>
                    </a:solidFill>
                  </a:rPr>
                  <a:t>✅ Utiliser </a:t>
                </a:r>
                <a:r>
                  <a:rPr lang="fr-FR" b="1" dirty="0" err="1">
                    <a:solidFill>
                      <a:schemeClr val="bg1"/>
                    </a:solidFill>
                  </a:rPr>
                  <a:t>mongodump</a:t>
                </a:r>
                <a:r>
                  <a:rPr lang="fr-FR" b="1" dirty="0">
                    <a:solidFill>
                      <a:schemeClr val="bg1"/>
                    </a:solidFill>
                  </a:rPr>
                  <a:t> et </a:t>
                </a:r>
                <a:r>
                  <a:rPr lang="fr-FR" b="1" dirty="0" err="1">
                    <a:solidFill>
                      <a:schemeClr val="bg1"/>
                    </a:solidFill>
                  </a:rPr>
                  <a:t>mongorestore</a:t>
                </a:r>
                <a:r>
                  <a:rPr lang="fr-FR" b="1" dirty="0">
                    <a:solidFill>
                      <a:schemeClr val="bg1"/>
                    </a:solidFill>
                  </a:rPr>
                  <a:t> pour créer et restaurer des copies de la base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2️⃣ Utiliser la Réplication (</a:t>
                </a:r>
                <a:r>
                  <a:rPr lang="fr-FR" b="1" dirty="0" err="1">
                    <a:solidFill>
                      <a:srgbClr val="11D5FD"/>
                    </a:solidFill>
                  </a:rPr>
                  <a:t>Replica</a:t>
                </a:r>
                <a:r>
                  <a:rPr lang="fr-FR" b="1" dirty="0">
                    <a:solidFill>
                      <a:srgbClr val="11D5FD"/>
                    </a:solidFill>
                  </a:rPr>
                  <a:t> Set)</a:t>
                </a:r>
              </a:p>
              <a:p>
                <a:r>
                  <a:rPr lang="fr-FR" b="1" dirty="0">
                    <a:solidFill>
                      <a:schemeClr val="bg1"/>
                    </a:solidFill>
                  </a:rPr>
                  <a:t>✅ MongoDB </a:t>
                </a:r>
                <a:r>
                  <a:rPr lang="fr-FR" b="1" dirty="0" err="1">
                    <a:solidFill>
                      <a:schemeClr val="bg1"/>
                    </a:solidFill>
                  </a:rPr>
                  <a:t>Replica</a:t>
                </a:r>
                <a:r>
                  <a:rPr lang="fr-FR" b="1" dirty="0">
                    <a:solidFill>
                      <a:schemeClr val="bg1"/>
                    </a:solidFill>
                  </a:rPr>
                  <a:t> Set permet de dupliquer les données sur plusieurs serveurs pour éviter toute perte en cas de panne.</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dirty="0">
                    <a:solidFill>
                      <a:schemeClr val="bg1"/>
                    </a:solidFill>
                  </a:rPr>
                  <a:t>📌 </a:t>
                </a:r>
                <a:r>
                  <a:rPr lang="fr-FR" b="1" dirty="0">
                    <a:solidFill>
                      <a:schemeClr val="bg1"/>
                    </a:solidFill>
                  </a:rPr>
                  <a:t>Avantage</a:t>
                </a:r>
                <a:r>
                  <a:rPr lang="fr-FR" dirty="0">
                    <a:solidFill>
                      <a:schemeClr val="bg1"/>
                    </a:solidFill>
                  </a:rPr>
                  <a:t> : Si un serveur tombe, un autre prend le relais.</a:t>
                </a:r>
                <a:endParaRPr lang="fr-FR" b="1" dirty="0">
                  <a:solidFill>
                    <a:schemeClr val="bg1"/>
                  </a:solidFill>
                </a:endParaRPr>
              </a:p>
            </p:txBody>
          </p:sp>
        </p:grpSp>
        <p:pic>
          <p:nvPicPr>
            <p:cNvPr id="47" name="Picture 46">
              <a:extLst>
                <a:ext uri="{FF2B5EF4-FFF2-40B4-BE49-F238E27FC236}">
                  <a16:creationId xmlns:a16="http://schemas.microsoft.com/office/drawing/2014/main" id="{F46E444E-0FEA-410B-A100-FD86233077E0}"/>
                </a:ext>
              </a:extLst>
            </p:cNvPr>
            <p:cNvPicPr>
              <a:picLocks noChangeAspect="1"/>
            </p:cNvPicPr>
            <p:nvPr/>
          </p:nvPicPr>
          <p:blipFill>
            <a:blip r:embed="rId11"/>
            <a:stretch>
              <a:fillRect/>
            </a:stretch>
          </p:blipFill>
          <p:spPr>
            <a:xfrm>
              <a:off x="5456799" y="3707026"/>
              <a:ext cx="4125352" cy="901442"/>
            </a:xfrm>
            <a:prstGeom prst="roundRect">
              <a:avLst>
                <a:gd name="adj" fmla="val 8594"/>
              </a:avLst>
            </a:prstGeom>
            <a:solidFill>
              <a:srgbClr val="FFFFFF">
                <a:shade val="85000"/>
              </a:srgbClr>
            </a:solidFill>
            <a:ln>
              <a:noFill/>
            </a:ln>
            <a:effectLst/>
          </p:spPr>
        </p:pic>
        <p:pic>
          <p:nvPicPr>
            <p:cNvPr id="48" name="Picture 47">
              <a:extLst>
                <a:ext uri="{FF2B5EF4-FFF2-40B4-BE49-F238E27FC236}">
                  <a16:creationId xmlns:a16="http://schemas.microsoft.com/office/drawing/2014/main" id="{D94525B0-117A-4C3E-8233-D49A2B9D9131}"/>
                </a:ext>
              </a:extLst>
            </p:cNvPr>
            <p:cNvPicPr>
              <a:picLocks noChangeAspect="1"/>
            </p:cNvPicPr>
            <p:nvPr/>
          </p:nvPicPr>
          <p:blipFill>
            <a:blip r:embed="rId12"/>
            <a:stretch>
              <a:fillRect/>
            </a:stretch>
          </p:blipFill>
          <p:spPr>
            <a:xfrm>
              <a:off x="5456799" y="5603231"/>
              <a:ext cx="2391003" cy="5942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42097893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6896" cy="945297"/>
            <a:chOff x="171451" y="800785"/>
            <a:chExt cx="9819854" cy="945297"/>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10753"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Sécurité et Validation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23" name="Group 22">
            <a:extLst>
              <a:ext uri="{FF2B5EF4-FFF2-40B4-BE49-F238E27FC236}">
                <a16:creationId xmlns:a16="http://schemas.microsoft.com/office/drawing/2014/main" id="{E9E3FEE8-3BB8-4708-81E7-A11E8CE6610B}"/>
              </a:ext>
            </a:extLst>
          </p:cNvPr>
          <p:cNvGrpSpPr/>
          <p:nvPr/>
        </p:nvGrpSpPr>
        <p:grpSpPr>
          <a:xfrm>
            <a:off x="851848" y="2681542"/>
            <a:ext cx="2445977" cy="2438740"/>
            <a:chOff x="851848" y="268154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851848" y="268154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5" name="Picture 4">
              <a:extLst>
                <a:ext uri="{FF2B5EF4-FFF2-40B4-BE49-F238E27FC236}">
                  <a16:creationId xmlns:a16="http://schemas.microsoft.com/office/drawing/2014/main" id="{57AEAB86-11D8-436D-84D0-23C75FF589E1}"/>
                </a:ext>
              </a:extLst>
            </p:cNvPr>
            <p:cNvPicPr>
              <a:picLocks noChangeAspect="1"/>
            </p:cNvPicPr>
            <p:nvPr/>
          </p:nvPicPr>
          <p:blipFill>
            <a:blip r:embed="rId4"/>
            <a:stretch>
              <a:fillRect/>
            </a:stretch>
          </p:blipFill>
          <p:spPr>
            <a:xfrm>
              <a:off x="2162311" y="3983609"/>
              <a:ext cx="1011027" cy="1011027"/>
            </a:xfrm>
            <a:prstGeom prst="rect">
              <a:avLst/>
            </a:prstGeom>
          </p:spPr>
        </p:pic>
      </p:grpSp>
      <p:sp>
        <p:nvSpPr>
          <p:cNvPr id="36" name="TextBox 35">
            <a:extLst>
              <a:ext uri="{FF2B5EF4-FFF2-40B4-BE49-F238E27FC236}">
                <a16:creationId xmlns:a16="http://schemas.microsoft.com/office/drawing/2014/main" id="{DB4915BA-6FF3-4C75-B415-3E8762998120}"/>
              </a:ext>
            </a:extLst>
          </p:cNvPr>
          <p:cNvSpPr txBox="1"/>
          <p:nvPr/>
        </p:nvSpPr>
        <p:spPr>
          <a:xfrm>
            <a:off x="1412266" y="1394976"/>
            <a:ext cx="10344707" cy="584775"/>
          </a:xfrm>
          <a:prstGeom prst="rect">
            <a:avLst/>
          </a:prstGeom>
          <a:noFill/>
        </p:spPr>
        <p:txBody>
          <a:bodyPr wrap="square">
            <a:spAutoFit/>
          </a:bodyPr>
          <a:lstStyle/>
          <a:p>
            <a:r>
              <a:rPr lang="fr-FR" sz="3200" dirty="0">
                <a:latin typeface="Bahnschrift" panose="020B0502040204020203" pitchFamily="34" charset="0"/>
                <a:cs typeface="Aharoni" panose="02010803020104030203" pitchFamily="2" charset="-79"/>
              </a:rPr>
              <a:t>3. Éviter la Perte de Données et Assurer leur Sécurité </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88275668-0EE5-40FF-9AE6-9FBBF14D1A05}"/>
              </a:ext>
            </a:extLst>
          </p:cNvPr>
          <p:cNvGrpSpPr/>
          <p:nvPr/>
        </p:nvGrpSpPr>
        <p:grpSpPr>
          <a:xfrm>
            <a:off x="3565935" y="2014108"/>
            <a:ext cx="8306977" cy="4738022"/>
            <a:chOff x="3565935" y="2014108"/>
            <a:chExt cx="8306977" cy="4738022"/>
          </a:xfrm>
        </p:grpSpPr>
        <p:grpSp>
          <p:nvGrpSpPr>
            <p:cNvPr id="37" name="Group 36">
              <a:extLst>
                <a:ext uri="{FF2B5EF4-FFF2-40B4-BE49-F238E27FC236}">
                  <a16:creationId xmlns:a16="http://schemas.microsoft.com/office/drawing/2014/main" id="{587EC752-17D1-4DF6-AF75-103A20006229}"/>
                </a:ext>
              </a:extLst>
            </p:cNvPr>
            <p:cNvGrpSpPr/>
            <p:nvPr/>
          </p:nvGrpSpPr>
          <p:grpSpPr>
            <a:xfrm>
              <a:off x="3565935" y="2014108"/>
              <a:ext cx="8306977" cy="4738022"/>
              <a:chOff x="4203200" y="2547917"/>
              <a:chExt cx="6078268" cy="3584012"/>
            </a:xfrm>
          </p:grpSpPr>
          <p:sp>
            <p:nvSpPr>
              <p:cNvPr id="38" name="Rectangle: Rounded Corners 37">
                <a:extLst>
                  <a:ext uri="{FF2B5EF4-FFF2-40B4-BE49-F238E27FC236}">
                    <a16:creationId xmlns:a16="http://schemas.microsoft.com/office/drawing/2014/main" id="{0293C4FA-D4E0-4D2D-9A87-1717F4933891}"/>
                  </a:ext>
                </a:extLst>
              </p:cNvPr>
              <p:cNvSpPr/>
              <p:nvPr/>
            </p:nvSpPr>
            <p:spPr>
              <a:xfrm rot="5400000">
                <a:off x="5450328" y="1300789"/>
                <a:ext cx="3584012" cy="6078268"/>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9" name="TextBox 38">
                <a:extLst>
                  <a:ext uri="{FF2B5EF4-FFF2-40B4-BE49-F238E27FC236}">
                    <a16:creationId xmlns:a16="http://schemas.microsoft.com/office/drawing/2014/main" id="{2BBA6CA7-AE08-4574-BDB0-2C5C7F84132C}"/>
                  </a:ext>
                </a:extLst>
              </p:cNvPr>
              <p:cNvSpPr txBox="1"/>
              <p:nvPr/>
            </p:nvSpPr>
            <p:spPr>
              <a:xfrm>
                <a:off x="4324655" y="2651932"/>
                <a:ext cx="5540100" cy="3422357"/>
              </a:xfrm>
              <a:prstGeom prst="rect">
                <a:avLst/>
              </a:prstGeom>
              <a:noFill/>
            </p:spPr>
            <p:txBody>
              <a:bodyPr wrap="square" rtlCol="0">
                <a:spAutoFit/>
              </a:bodyPr>
              <a:lstStyle/>
              <a:p>
                <a:r>
                  <a:rPr lang="fr-FR" b="1" dirty="0">
                    <a:solidFill>
                      <a:schemeClr val="bg1"/>
                    </a:solidFill>
                  </a:rPr>
                  <a:t>La sécurité et la prévention de la perte de données sont essentielles pour garantir l’intégrité d’une base MongoDB. Voici quelques bonnes pratiques :</a:t>
                </a:r>
              </a:p>
              <a:p>
                <a:endParaRPr lang="fr-FR" b="1" dirty="0">
                  <a:solidFill>
                    <a:srgbClr val="11D5FD"/>
                  </a:solidFill>
                </a:endParaRPr>
              </a:p>
              <a:p>
                <a:r>
                  <a:rPr lang="fr-FR" b="1" dirty="0">
                    <a:solidFill>
                      <a:srgbClr val="11D5FD"/>
                    </a:solidFill>
                  </a:rPr>
                  <a:t>1️⃣ Activer la Sauvegarde Régulière</a:t>
                </a:r>
              </a:p>
              <a:p>
                <a:r>
                  <a:rPr lang="fr-FR" b="1" dirty="0">
                    <a:solidFill>
                      <a:schemeClr val="bg1"/>
                    </a:solidFill>
                  </a:rPr>
                  <a:t>✅ Utiliser </a:t>
                </a:r>
                <a:r>
                  <a:rPr lang="fr-FR" b="1" dirty="0" err="1">
                    <a:solidFill>
                      <a:schemeClr val="bg1"/>
                    </a:solidFill>
                  </a:rPr>
                  <a:t>mongodump</a:t>
                </a:r>
                <a:r>
                  <a:rPr lang="fr-FR" b="1" dirty="0">
                    <a:solidFill>
                      <a:schemeClr val="bg1"/>
                    </a:solidFill>
                  </a:rPr>
                  <a:t> et </a:t>
                </a:r>
                <a:r>
                  <a:rPr lang="fr-FR" b="1" dirty="0" err="1">
                    <a:solidFill>
                      <a:schemeClr val="bg1"/>
                    </a:solidFill>
                  </a:rPr>
                  <a:t>mongorestore</a:t>
                </a:r>
                <a:r>
                  <a:rPr lang="fr-FR" b="1" dirty="0">
                    <a:solidFill>
                      <a:schemeClr val="bg1"/>
                    </a:solidFill>
                  </a:rPr>
                  <a:t> pour créer et restaurer des copies de la base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2️⃣ Utiliser la Réplication (</a:t>
                </a:r>
                <a:r>
                  <a:rPr lang="fr-FR" b="1" dirty="0" err="1">
                    <a:solidFill>
                      <a:srgbClr val="11D5FD"/>
                    </a:solidFill>
                  </a:rPr>
                  <a:t>Replica</a:t>
                </a:r>
                <a:r>
                  <a:rPr lang="fr-FR" b="1" dirty="0">
                    <a:solidFill>
                      <a:srgbClr val="11D5FD"/>
                    </a:solidFill>
                  </a:rPr>
                  <a:t> Set)</a:t>
                </a:r>
              </a:p>
              <a:p>
                <a:r>
                  <a:rPr lang="fr-FR" b="1" dirty="0">
                    <a:solidFill>
                      <a:schemeClr val="bg1"/>
                    </a:solidFill>
                  </a:rPr>
                  <a:t>✅ MongoDB </a:t>
                </a:r>
                <a:r>
                  <a:rPr lang="fr-FR" b="1" dirty="0" err="1">
                    <a:solidFill>
                      <a:schemeClr val="bg1"/>
                    </a:solidFill>
                  </a:rPr>
                  <a:t>Replica</a:t>
                </a:r>
                <a:r>
                  <a:rPr lang="fr-FR" b="1" dirty="0">
                    <a:solidFill>
                      <a:schemeClr val="bg1"/>
                    </a:solidFill>
                  </a:rPr>
                  <a:t> Set permet de dupliquer les données sur plusieurs serveurs pour éviter toute perte en cas de panne.</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dirty="0">
                    <a:solidFill>
                      <a:schemeClr val="bg1"/>
                    </a:solidFill>
                  </a:rPr>
                  <a:t>📌 </a:t>
                </a:r>
                <a:r>
                  <a:rPr lang="fr-FR" b="1" dirty="0">
                    <a:solidFill>
                      <a:schemeClr val="bg1"/>
                    </a:solidFill>
                  </a:rPr>
                  <a:t>Avantage</a:t>
                </a:r>
                <a:r>
                  <a:rPr lang="fr-FR" dirty="0">
                    <a:solidFill>
                      <a:schemeClr val="bg1"/>
                    </a:solidFill>
                  </a:rPr>
                  <a:t> : Si un serveur tombe, un autre prend le relais.</a:t>
                </a:r>
                <a:endParaRPr lang="fr-FR" b="1" dirty="0">
                  <a:solidFill>
                    <a:schemeClr val="bg1"/>
                  </a:solidFill>
                </a:endParaRPr>
              </a:p>
            </p:txBody>
          </p:sp>
        </p:grpSp>
        <p:pic>
          <p:nvPicPr>
            <p:cNvPr id="28" name="Picture 27">
              <a:extLst>
                <a:ext uri="{FF2B5EF4-FFF2-40B4-BE49-F238E27FC236}">
                  <a16:creationId xmlns:a16="http://schemas.microsoft.com/office/drawing/2014/main" id="{C7CEE561-5298-4268-8F74-376FFA7E0249}"/>
                </a:ext>
              </a:extLst>
            </p:cNvPr>
            <p:cNvPicPr>
              <a:picLocks noChangeAspect="1"/>
            </p:cNvPicPr>
            <p:nvPr/>
          </p:nvPicPr>
          <p:blipFill>
            <a:blip r:embed="rId5"/>
            <a:stretch>
              <a:fillRect/>
            </a:stretch>
          </p:blipFill>
          <p:spPr>
            <a:xfrm>
              <a:off x="5456799" y="3707026"/>
              <a:ext cx="4125352" cy="901442"/>
            </a:xfrm>
            <a:prstGeom prst="roundRect">
              <a:avLst>
                <a:gd name="adj" fmla="val 8594"/>
              </a:avLst>
            </a:prstGeom>
            <a:solidFill>
              <a:srgbClr val="FFFFFF">
                <a:shade val="85000"/>
              </a:srgbClr>
            </a:solidFill>
            <a:ln>
              <a:noFill/>
            </a:ln>
            <a:effectLst/>
          </p:spPr>
        </p:pic>
        <p:pic>
          <p:nvPicPr>
            <p:cNvPr id="33" name="Picture 32">
              <a:extLst>
                <a:ext uri="{FF2B5EF4-FFF2-40B4-BE49-F238E27FC236}">
                  <a16:creationId xmlns:a16="http://schemas.microsoft.com/office/drawing/2014/main" id="{2FD2489B-085B-4E7D-B90C-862411E5B82F}"/>
                </a:ext>
              </a:extLst>
            </p:cNvPr>
            <p:cNvPicPr>
              <a:picLocks noChangeAspect="1"/>
            </p:cNvPicPr>
            <p:nvPr/>
          </p:nvPicPr>
          <p:blipFill>
            <a:blip r:embed="rId6"/>
            <a:stretch>
              <a:fillRect/>
            </a:stretch>
          </p:blipFill>
          <p:spPr>
            <a:xfrm>
              <a:off x="5456799" y="5603231"/>
              <a:ext cx="2391003" cy="5942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25" name="Group 24">
            <a:extLst>
              <a:ext uri="{FF2B5EF4-FFF2-40B4-BE49-F238E27FC236}">
                <a16:creationId xmlns:a16="http://schemas.microsoft.com/office/drawing/2014/main" id="{64E1F2DB-D95A-4FA7-9F48-4CD1813D4D7A}"/>
              </a:ext>
            </a:extLst>
          </p:cNvPr>
          <p:cNvGrpSpPr/>
          <p:nvPr/>
        </p:nvGrpSpPr>
        <p:grpSpPr>
          <a:xfrm>
            <a:off x="-1576190" y="-1615085"/>
            <a:ext cx="3320396" cy="3240000"/>
            <a:chOff x="-1731407" y="-1772400"/>
            <a:chExt cx="3320396" cy="3240000"/>
          </a:xfrm>
        </p:grpSpPr>
        <p:sp>
          <p:nvSpPr>
            <p:cNvPr id="29" name="Oval 28">
              <a:extLst>
                <a:ext uri="{FF2B5EF4-FFF2-40B4-BE49-F238E27FC236}">
                  <a16:creationId xmlns:a16="http://schemas.microsoft.com/office/drawing/2014/main" id="{E7EB2F87-9A10-4FE8-96E8-A4828358A738}"/>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0" name="TextBox 29">
              <a:extLst>
                <a:ext uri="{FF2B5EF4-FFF2-40B4-BE49-F238E27FC236}">
                  <a16:creationId xmlns:a16="http://schemas.microsoft.com/office/drawing/2014/main" id="{EED02DAF-8422-436F-92D1-56318EFFF08A}"/>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7</a:t>
              </a:r>
            </a:p>
          </p:txBody>
        </p:sp>
      </p:grpSp>
      <p:grpSp>
        <p:nvGrpSpPr>
          <p:cNvPr id="51" name="Group 50">
            <a:extLst>
              <a:ext uri="{FF2B5EF4-FFF2-40B4-BE49-F238E27FC236}">
                <a16:creationId xmlns:a16="http://schemas.microsoft.com/office/drawing/2014/main" id="{3C94A6B5-554C-4944-8F96-CB3E087F1C43}"/>
              </a:ext>
            </a:extLst>
          </p:cNvPr>
          <p:cNvGrpSpPr/>
          <p:nvPr/>
        </p:nvGrpSpPr>
        <p:grpSpPr>
          <a:xfrm>
            <a:off x="21777736" y="2147457"/>
            <a:ext cx="8306977" cy="4738023"/>
            <a:chOff x="3565936" y="2147457"/>
            <a:chExt cx="8306977" cy="4738023"/>
          </a:xfrm>
        </p:grpSpPr>
        <p:grpSp>
          <p:nvGrpSpPr>
            <p:cNvPr id="52" name="Group 51">
              <a:extLst>
                <a:ext uri="{FF2B5EF4-FFF2-40B4-BE49-F238E27FC236}">
                  <a16:creationId xmlns:a16="http://schemas.microsoft.com/office/drawing/2014/main" id="{0367F0CE-8123-4C95-AC2B-7F78DFA69B52}"/>
                </a:ext>
              </a:extLst>
            </p:cNvPr>
            <p:cNvGrpSpPr/>
            <p:nvPr/>
          </p:nvGrpSpPr>
          <p:grpSpPr>
            <a:xfrm>
              <a:off x="3565936" y="2147457"/>
              <a:ext cx="8306977" cy="4738023"/>
              <a:chOff x="4203201" y="2547916"/>
              <a:chExt cx="6078268" cy="3584013"/>
            </a:xfrm>
          </p:grpSpPr>
          <p:sp>
            <p:nvSpPr>
              <p:cNvPr id="57" name="Rectangle: Rounded Corners 56">
                <a:extLst>
                  <a:ext uri="{FF2B5EF4-FFF2-40B4-BE49-F238E27FC236}">
                    <a16:creationId xmlns:a16="http://schemas.microsoft.com/office/drawing/2014/main" id="{B6212DB0-A68A-405F-A445-957B9FFB2E08}"/>
                  </a:ext>
                </a:extLst>
              </p:cNvPr>
              <p:cNvSpPr/>
              <p:nvPr/>
            </p:nvSpPr>
            <p:spPr>
              <a:xfrm rot="5400000">
                <a:off x="5599419" y="1151698"/>
                <a:ext cx="3285831" cy="6078268"/>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8" name="TextBox 57">
                <a:extLst>
                  <a:ext uri="{FF2B5EF4-FFF2-40B4-BE49-F238E27FC236}">
                    <a16:creationId xmlns:a16="http://schemas.microsoft.com/office/drawing/2014/main" id="{9096FD2B-BB6E-4FA5-BC11-1104D767D54C}"/>
                  </a:ext>
                </a:extLst>
              </p:cNvPr>
              <p:cNvSpPr txBox="1"/>
              <p:nvPr/>
            </p:nvSpPr>
            <p:spPr>
              <a:xfrm>
                <a:off x="4433511" y="2709572"/>
                <a:ext cx="5540100" cy="3422357"/>
              </a:xfrm>
              <a:prstGeom prst="rect">
                <a:avLst/>
              </a:prstGeom>
              <a:noFill/>
            </p:spPr>
            <p:txBody>
              <a:bodyPr wrap="square" rtlCol="0">
                <a:spAutoFit/>
              </a:bodyPr>
              <a:lstStyle/>
              <a:p>
                <a:r>
                  <a:rPr lang="fr-FR" b="1" dirty="0">
                    <a:solidFill>
                      <a:srgbClr val="11D5FD"/>
                    </a:solidFill>
                  </a:rPr>
                  <a:t>b) Commit : Valider les Modifications</a:t>
                </a:r>
              </a:p>
              <a:p>
                <a:r>
                  <a:rPr lang="fr-FR" b="1" dirty="0">
                    <a:solidFill>
                      <a:schemeClr val="bg1"/>
                    </a:solidFill>
                  </a:rPr>
                  <a:t>Si toutes les opérations réussissent, on valide la transaction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c) Rollback : Annuler en cas d'erreur</a:t>
                </a:r>
              </a:p>
              <a:p>
                <a:r>
                  <a:rPr lang="fr-FR" b="1" dirty="0">
                    <a:solidFill>
                      <a:schemeClr val="bg1"/>
                    </a:solidFill>
                  </a:rPr>
                  <a:t>Si une erreur survient, on annule toutes les opérations effectuées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d) </a:t>
                </a:r>
                <a:r>
                  <a:rPr lang="fr-FR" b="1" dirty="0" err="1">
                    <a:solidFill>
                      <a:srgbClr val="11D5FD"/>
                    </a:solidFill>
                  </a:rPr>
                  <a:t>Savepoint</a:t>
                </a:r>
                <a:r>
                  <a:rPr lang="fr-FR" b="1" dirty="0">
                    <a:solidFill>
                      <a:srgbClr val="11D5FD"/>
                    </a:solidFill>
                  </a:rPr>
                  <a:t> (Point de Sauvegarde) ?</a:t>
                </a:r>
              </a:p>
              <a:p>
                <a:r>
                  <a:rPr lang="fr-FR" b="1" dirty="0">
                    <a:solidFill>
                      <a:schemeClr val="bg1"/>
                    </a:solidFill>
                  </a:rPr>
                  <a:t>MongoDB ne supporte pas nativement les </a:t>
                </a:r>
                <a:r>
                  <a:rPr lang="fr-FR" b="1" dirty="0" err="1">
                    <a:solidFill>
                      <a:schemeClr val="bg1"/>
                    </a:solidFill>
                  </a:rPr>
                  <a:t>savepoints</a:t>
                </a:r>
                <a:r>
                  <a:rPr lang="fr-FR" b="1" dirty="0">
                    <a:solidFill>
                      <a:schemeClr val="bg1"/>
                    </a:solidFill>
                  </a:rPr>
                  <a:t> comme en SQL. Mais on peut simuler un point de sauvegarde en effectuant des snapshots des données avant de les modifier.</a:t>
                </a:r>
              </a:p>
              <a:p>
                <a:endParaRPr lang="fr-FR" b="1" dirty="0">
                  <a:solidFill>
                    <a:schemeClr val="bg1"/>
                  </a:solidFill>
                </a:endParaRPr>
              </a:p>
              <a:p>
                <a:endParaRPr lang="fr-FR" b="1" dirty="0">
                  <a:solidFill>
                    <a:schemeClr val="bg1"/>
                  </a:solidFill>
                </a:endParaRPr>
              </a:p>
            </p:txBody>
          </p:sp>
        </p:grpSp>
        <p:pic>
          <p:nvPicPr>
            <p:cNvPr id="53" name="Picture 52">
              <a:extLst>
                <a:ext uri="{FF2B5EF4-FFF2-40B4-BE49-F238E27FC236}">
                  <a16:creationId xmlns:a16="http://schemas.microsoft.com/office/drawing/2014/main" id="{16152726-4043-4B85-B582-F6F482689AB0}"/>
                </a:ext>
              </a:extLst>
            </p:cNvPr>
            <p:cNvPicPr>
              <a:picLocks noChangeAspect="1"/>
            </p:cNvPicPr>
            <p:nvPr/>
          </p:nvPicPr>
          <p:blipFill>
            <a:blip r:embed="rId7"/>
            <a:stretch>
              <a:fillRect/>
            </a:stretch>
          </p:blipFill>
          <p:spPr>
            <a:xfrm>
              <a:off x="4426689" y="3002623"/>
              <a:ext cx="3908868" cy="721908"/>
            </a:xfrm>
            <a:prstGeom prst="roundRect">
              <a:avLst>
                <a:gd name="adj" fmla="val 8594"/>
              </a:avLst>
            </a:prstGeom>
            <a:solidFill>
              <a:srgbClr val="FFFFFF">
                <a:shade val="85000"/>
              </a:srgbClr>
            </a:solidFill>
            <a:ln>
              <a:noFill/>
            </a:ln>
            <a:effectLst/>
          </p:spPr>
        </p:pic>
        <p:pic>
          <p:nvPicPr>
            <p:cNvPr id="54" name="Picture 53">
              <a:extLst>
                <a:ext uri="{FF2B5EF4-FFF2-40B4-BE49-F238E27FC236}">
                  <a16:creationId xmlns:a16="http://schemas.microsoft.com/office/drawing/2014/main" id="{A6020741-1B47-4DE9-9B94-2F8139A2083A}"/>
                </a:ext>
              </a:extLst>
            </p:cNvPr>
            <p:cNvPicPr>
              <a:picLocks noChangeAspect="1"/>
            </p:cNvPicPr>
            <p:nvPr/>
          </p:nvPicPr>
          <p:blipFill>
            <a:blip r:embed="rId8"/>
            <a:stretch>
              <a:fillRect/>
            </a:stretch>
          </p:blipFill>
          <p:spPr>
            <a:xfrm>
              <a:off x="4426689" y="4401826"/>
              <a:ext cx="3345711" cy="748046"/>
            </a:xfrm>
            <a:prstGeom prst="roundRect">
              <a:avLst>
                <a:gd name="adj" fmla="val 8594"/>
              </a:avLst>
            </a:prstGeom>
            <a:solidFill>
              <a:srgbClr val="FFFFFF">
                <a:shade val="85000"/>
              </a:srgbClr>
            </a:solidFill>
            <a:ln>
              <a:noFill/>
            </a:ln>
            <a:effectLst/>
          </p:spPr>
        </p:pic>
        <p:pic>
          <p:nvPicPr>
            <p:cNvPr id="55" name="Picture 54">
              <a:extLst>
                <a:ext uri="{FF2B5EF4-FFF2-40B4-BE49-F238E27FC236}">
                  <a16:creationId xmlns:a16="http://schemas.microsoft.com/office/drawing/2014/main" id="{BDA3272C-BF23-4C62-B8CE-07CC113E5327}"/>
                </a:ext>
              </a:extLst>
            </p:cNvPr>
            <p:cNvPicPr>
              <a:picLocks noChangeAspect="1"/>
            </p:cNvPicPr>
            <p:nvPr/>
          </p:nvPicPr>
          <p:blipFill>
            <a:blip r:embed="rId9"/>
            <a:stretch>
              <a:fillRect/>
            </a:stretch>
          </p:blipFill>
          <p:spPr>
            <a:xfrm>
              <a:off x="9025517" y="3051563"/>
              <a:ext cx="838144" cy="838144"/>
            </a:xfrm>
            <a:prstGeom prst="rect">
              <a:avLst/>
            </a:prstGeom>
          </p:spPr>
        </p:pic>
        <p:pic>
          <p:nvPicPr>
            <p:cNvPr id="56" name="Picture 55">
              <a:extLst>
                <a:ext uri="{FF2B5EF4-FFF2-40B4-BE49-F238E27FC236}">
                  <a16:creationId xmlns:a16="http://schemas.microsoft.com/office/drawing/2014/main" id="{25D7542D-0186-4B42-912A-B71FD70BCEC9}"/>
                </a:ext>
              </a:extLst>
            </p:cNvPr>
            <p:cNvPicPr>
              <a:picLocks noChangeAspect="1"/>
            </p:cNvPicPr>
            <p:nvPr/>
          </p:nvPicPr>
          <p:blipFill>
            <a:blip r:embed="rId10"/>
            <a:stretch>
              <a:fillRect/>
            </a:stretch>
          </p:blipFill>
          <p:spPr>
            <a:xfrm>
              <a:off x="9069526" y="4376743"/>
              <a:ext cx="762665" cy="762665"/>
            </a:xfrm>
            <a:prstGeom prst="rect">
              <a:avLst/>
            </a:prstGeom>
          </p:spPr>
        </p:pic>
      </p:grpSp>
      <p:grpSp>
        <p:nvGrpSpPr>
          <p:cNvPr id="59" name="Group 58">
            <a:extLst>
              <a:ext uri="{FF2B5EF4-FFF2-40B4-BE49-F238E27FC236}">
                <a16:creationId xmlns:a16="http://schemas.microsoft.com/office/drawing/2014/main" id="{AFCCEB41-6BE3-4089-85B0-C7B533CBE3BE}"/>
              </a:ext>
            </a:extLst>
          </p:cNvPr>
          <p:cNvGrpSpPr/>
          <p:nvPr/>
        </p:nvGrpSpPr>
        <p:grpSpPr>
          <a:xfrm>
            <a:off x="-7372842" y="2698748"/>
            <a:ext cx="2445977" cy="2438740"/>
            <a:chOff x="-1397568" y="1914566"/>
            <a:chExt cx="2445977" cy="2438740"/>
          </a:xfrm>
        </p:grpSpPr>
        <p:grpSp>
          <p:nvGrpSpPr>
            <p:cNvPr id="60" name="Group 59">
              <a:extLst>
                <a:ext uri="{FF2B5EF4-FFF2-40B4-BE49-F238E27FC236}">
                  <a16:creationId xmlns:a16="http://schemas.microsoft.com/office/drawing/2014/main" id="{64CC1987-A964-4A54-A8B8-B2D08F3D1C85}"/>
                </a:ext>
              </a:extLst>
            </p:cNvPr>
            <p:cNvGrpSpPr/>
            <p:nvPr/>
          </p:nvGrpSpPr>
          <p:grpSpPr>
            <a:xfrm>
              <a:off x="-1397568" y="1914566"/>
              <a:ext cx="2445977" cy="2438740"/>
              <a:chOff x="926960" y="2241662"/>
              <a:chExt cx="2445977" cy="2438740"/>
            </a:xfrm>
          </p:grpSpPr>
          <p:pic>
            <p:nvPicPr>
              <p:cNvPr id="62" name="Picture 61">
                <a:extLst>
                  <a:ext uri="{FF2B5EF4-FFF2-40B4-BE49-F238E27FC236}">
                    <a16:creationId xmlns:a16="http://schemas.microsoft.com/office/drawing/2014/main" id="{A9B66FF9-C421-49B3-ABE4-9A939AC662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63" name="Oval 62">
                <a:extLst>
                  <a:ext uri="{FF2B5EF4-FFF2-40B4-BE49-F238E27FC236}">
                    <a16:creationId xmlns:a16="http://schemas.microsoft.com/office/drawing/2014/main" id="{0FD556FC-301A-4B21-85FC-3416FFC58DA8}"/>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61" name="Picture 60">
              <a:extLst>
                <a:ext uri="{FF2B5EF4-FFF2-40B4-BE49-F238E27FC236}">
                  <a16:creationId xmlns:a16="http://schemas.microsoft.com/office/drawing/2014/main" id="{8E82131B-3FD2-4257-939C-F3E791416EC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6519" y="3281818"/>
              <a:ext cx="838243" cy="838243"/>
            </a:xfrm>
            <a:prstGeom prst="rect">
              <a:avLst/>
            </a:prstGeom>
          </p:spPr>
        </p:pic>
      </p:grpSp>
      <p:sp>
        <p:nvSpPr>
          <p:cNvPr id="64" name="TextBox 63">
            <a:extLst>
              <a:ext uri="{FF2B5EF4-FFF2-40B4-BE49-F238E27FC236}">
                <a16:creationId xmlns:a16="http://schemas.microsoft.com/office/drawing/2014/main" id="{B6561D64-39BE-4F4E-9D61-1BF1291EB82F}"/>
              </a:ext>
            </a:extLst>
          </p:cNvPr>
          <p:cNvSpPr txBox="1"/>
          <p:nvPr/>
        </p:nvSpPr>
        <p:spPr>
          <a:xfrm>
            <a:off x="19754352" y="1394976"/>
            <a:ext cx="11751284" cy="584775"/>
          </a:xfrm>
          <a:prstGeom prst="rect">
            <a:avLst/>
          </a:prstGeom>
          <a:noFill/>
        </p:spPr>
        <p:txBody>
          <a:bodyPr wrap="square">
            <a:spAutoFit/>
          </a:bodyPr>
          <a:lstStyle/>
          <a:p>
            <a:r>
              <a:rPr lang="fr-FR" sz="3200" dirty="0">
                <a:latin typeface="Bahnschrift" panose="020B0502040204020203" pitchFamily="34" charset="0"/>
                <a:cs typeface="Aharoni" panose="02010803020104030203" pitchFamily="2" charset="-79"/>
              </a:rPr>
              <a:t>2. Gestion des Transactions : Commit, </a:t>
            </a:r>
            <a:r>
              <a:rPr lang="fr-FR" sz="3200" dirty="0" err="1">
                <a:latin typeface="Bahnschrift" panose="020B0502040204020203" pitchFamily="34" charset="0"/>
                <a:cs typeface="Aharoni" panose="02010803020104030203" pitchFamily="2" charset="-79"/>
              </a:rPr>
              <a:t>Savepoint</a:t>
            </a:r>
            <a:r>
              <a:rPr lang="fr-FR" sz="3200" dirty="0">
                <a:latin typeface="Bahnschrift" panose="020B0502040204020203" pitchFamily="34" charset="0"/>
                <a:cs typeface="Aharoni" panose="02010803020104030203" pitchFamily="2" charset="-79"/>
              </a:rPr>
              <a:t> et Rollback</a:t>
            </a:r>
            <a:endParaRPr lang="fr-MA" sz="3200" dirty="0">
              <a:latin typeface="Bahnschrift" panose="020B0502040204020203" pitchFamily="34" charset="0"/>
              <a:cs typeface="Aharoni" panose="02010803020104030203" pitchFamily="2" charset="-79"/>
            </a:endParaRPr>
          </a:p>
        </p:txBody>
      </p:sp>
      <p:grpSp>
        <p:nvGrpSpPr>
          <p:cNvPr id="65" name="Group 64">
            <a:extLst>
              <a:ext uri="{FF2B5EF4-FFF2-40B4-BE49-F238E27FC236}">
                <a16:creationId xmlns:a16="http://schemas.microsoft.com/office/drawing/2014/main" id="{5BB7E6A4-F50C-4A16-9B34-18035C660771}"/>
              </a:ext>
            </a:extLst>
          </p:cNvPr>
          <p:cNvGrpSpPr/>
          <p:nvPr/>
        </p:nvGrpSpPr>
        <p:grpSpPr>
          <a:xfrm>
            <a:off x="3565936" y="8389508"/>
            <a:ext cx="8306977" cy="4081894"/>
            <a:chOff x="3565936" y="2217308"/>
            <a:chExt cx="8306977" cy="4081894"/>
          </a:xfrm>
        </p:grpSpPr>
        <p:grpSp>
          <p:nvGrpSpPr>
            <p:cNvPr id="66" name="Group 65">
              <a:extLst>
                <a:ext uri="{FF2B5EF4-FFF2-40B4-BE49-F238E27FC236}">
                  <a16:creationId xmlns:a16="http://schemas.microsoft.com/office/drawing/2014/main" id="{AA6947CC-4101-4C37-AD14-8CE41158700D}"/>
                </a:ext>
              </a:extLst>
            </p:cNvPr>
            <p:cNvGrpSpPr/>
            <p:nvPr/>
          </p:nvGrpSpPr>
          <p:grpSpPr>
            <a:xfrm>
              <a:off x="3565936" y="2217308"/>
              <a:ext cx="8306977" cy="4081894"/>
              <a:chOff x="4203201" y="2547917"/>
              <a:chExt cx="6078268" cy="3087693"/>
            </a:xfrm>
          </p:grpSpPr>
          <p:sp>
            <p:nvSpPr>
              <p:cNvPr id="69" name="Rectangle: Rounded Corners 68">
                <a:extLst>
                  <a:ext uri="{FF2B5EF4-FFF2-40B4-BE49-F238E27FC236}">
                    <a16:creationId xmlns:a16="http://schemas.microsoft.com/office/drawing/2014/main" id="{4358A9DE-EC0A-489B-A80D-08595D5CFF4E}"/>
                  </a:ext>
                </a:extLst>
              </p:cNvPr>
              <p:cNvSpPr/>
              <p:nvPr/>
            </p:nvSpPr>
            <p:spPr>
              <a:xfrm rot="5400000">
                <a:off x="5698488" y="1052630"/>
                <a:ext cx="3087693" cy="6078268"/>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70" name="TextBox 69">
                <a:extLst>
                  <a:ext uri="{FF2B5EF4-FFF2-40B4-BE49-F238E27FC236}">
                    <a16:creationId xmlns:a16="http://schemas.microsoft.com/office/drawing/2014/main" id="{8F43D4CF-66E8-4F18-9B20-3351906C8974}"/>
                  </a:ext>
                </a:extLst>
              </p:cNvPr>
              <p:cNvSpPr txBox="1"/>
              <p:nvPr/>
            </p:nvSpPr>
            <p:spPr>
              <a:xfrm>
                <a:off x="4397713" y="2651932"/>
                <a:ext cx="5520141" cy="2793761"/>
              </a:xfrm>
              <a:prstGeom prst="rect">
                <a:avLst/>
              </a:prstGeom>
              <a:noFill/>
            </p:spPr>
            <p:txBody>
              <a:bodyPr wrap="square" rtlCol="0">
                <a:spAutoFit/>
              </a:bodyPr>
              <a:lstStyle/>
              <a:p>
                <a:r>
                  <a:rPr lang="fr-FR" b="1" dirty="0">
                    <a:solidFill>
                      <a:srgbClr val="11D5FD"/>
                    </a:solidFill>
                  </a:rPr>
                  <a:t>3️⃣ Appliquer les Rôles et Permissions (</a:t>
                </a:r>
                <a:r>
                  <a:rPr lang="fr-FR" b="1" dirty="0" err="1">
                    <a:solidFill>
                      <a:srgbClr val="11D5FD"/>
                    </a:solidFill>
                  </a:rPr>
                  <a:t>Role-Based</a:t>
                </a:r>
                <a:r>
                  <a:rPr lang="fr-FR" b="1" dirty="0">
                    <a:solidFill>
                      <a:srgbClr val="11D5FD"/>
                    </a:solidFill>
                  </a:rPr>
                  <a:t> Access Control) </a:t>
                </a:r>
              </a:p>
              <a:p>
                <a:r>
                  <a:rPr lang="fr-FR" b="1" dirty="0">
                    <a:solidFill>
                      <a:schemeClr val="bg1"/>
                    </a:solidFill>
                  </a:rPr>
                  <a:t>✅ Restreindre les accès avec des utilisateurs et rôles bien définis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4️⃣ Chiffrement et Sécurisation des Données</a:t>
                </a:r>
              </a:p>
              <a:p>
                <a:r>
                  <a:rPr lang="fr-FR" b="1" dirty="0">
                    <a:solidFill>
                      <a:schemeClr val="bg1"/>
                    </a:solidFill>
                  </a:rPr>
                  <a:t>✅ Activer le chiffrement au repos (at-</a:t>
                </a:r>
                <a:r>
                  <a:rPr lang="fr-FR" b="1" dirty="0" err="1">
                    <a:solidFill>
                      <a:schemeClr val="bg1"/>
                    </a:solidFill>
                  </a:rPr>
                  <a:t>rest</a:t>
                </a:r>
                <a:r>
                  <a:rPr lang="fr-FR" b="1" dirty="0">
                    <a:solidFill>
                      <a:schemeClr val="bg1"/>
                    </a:solidFill>
                  </a:rPr>
                  <a:t> </a:t>
                </a:r>
                <a:r>
                  <a:rPr lang="fr-FR" b="1" dirty="0" err="1">
                    <a:solidFill>
                      <a:schemeClr val="bg1"/>
                    </a:solidFill>
                  </a:rPr>
                  <a:t>encryption</a:t>
                </a:r>
                <a:r>
                  <a:rPr lang="fr-FR" b="1" dirty="0">
                    <a:solidFill>
                      <a:schemeClr val="bg1"/>
                    </a:solidFill>
                  </a:rPr>
                  <a:t>).</a:t>
                </a:r>
              </a:p>
              <a:p>
                <a:r>
                  <a:rPr lang="fr-FR" b="1" dirty="0">
                    <a:solidFill>
                      <a:schemeClr val="bg1"/>
                    </a:solidFill>
                  </a:rPr>
                  <a:t>✅ Utiliser TLS/SSL pour sécuriser la communication entre client et serveur.</a:t>
                </a:r>
              </a:p>
              <a:p>
                <a:endParaRPr lang="fr-FR" b="1" dirty="0">
                  <a:solidFill>
                    <a:schemeClr val="bg1"/>
                  </a:solidFill>
                </a:endParaRPr>
              </a:p>
              <a:p>
                <a:endParaRPr lang="fr-FR" b="1" dirty="0">
                  <a:solidFill>
                    <a:schemeClr val="bg1"/>
                  </a:solidFill>
                </a:endParaRPr>
              </a:p>
              <a:p>
                <a:endParaRPr lang="fr-FR" b="1" dirty="0">
                  <a:solidFill>
                    <a:schemeClr val="bg1"/>
                  </a:solidFill>
                </a:endParaRPr>
              </a:p>
            </p:txBody>
          </p:sp>
        </p:grpSp>
        <p:pic>
          <p:nvPicPr>
            <p:cNvPr id="67" name="Picture 66">
              <a:extLst>
                <a:ext uri="{FF2B5EF4-FFF2-40B4-BE49-F238E27FC236}">
                  <a16:creationId xmlns:a16="http://schemas.microsoft.com/office/drawing/2014/main" id="{AAF1BE05-45ED-4F20-A33D-19C80FA88A36}"/>
                </a:ext>
              </a:extLst>
            </p:cNvPr>
            <p:cNvPicPr>
              <a:picLocks noChangeAspect="1"/>
            </p:cNvPicPr>
            <p:nvPr/>
          </p:nvPicPr>
          <p:blipFill>
            <a:blip r:embed="rId12"/>
            <a:stretch>
              <a:fillRect/>
            </a:stretch>
          </p:blipFill>
          <p:spPr>
            <a:xfrm>
              <a:off x="4483802" y="3035276"/>
              <a:ext cx="4834369" cy="1310669"/>
            </a:xfrm>
            <a:prstGeom prst="roundRect">
              <a:avLst>
                <a:gd name="adj" fmla="val 8594"/>
              </a:avLst>
            </a:prstGeom>
            <a:solidFill>
              <a:srgbClr val="FFFFFF">
                <a:shade val="85000"/>
              </a:srgbClr>
            </a:solidFill>
            <a:ln>
              <a:noFill/>
            </a:ln>
            <a:effectLst/>
          </p:spPr>
        </p:pic>
        <p:pic>
          <p:nvPicPr>
            <p:cNvPr id="68" name="Picture 67">
              <a:extLst>
                <a:ext uri="{FF2B5EF4-FFF2-40B4-BE49-F238E27FC236}">
                  <a16:creationId xmlns:a16="http://schemas.microsoft.com/office/drawing/2014/main" id="{48F9C05A-1947-4FFB-BF39-C7C726889E90}"/>
                </a:ext>
              </a:extLst>
            </p:cNvPr>
            <p:cNvPicPr>
              <a:picLocks noChangeAspect="1"/>
            </p:cNvPicPr>
            <p:nvPr/>
          </p:nvPicPr>
          <p:blipFill>
            <a:blip r:embed="rId13"/>
            <a:stretch>
              <a:fillRect/>
            </a:stretch>
          </p:blipFill>
          <p:spPr>
            <a:xfrm>
              <a:off x="3875715" y="5310702"/>
              <a:ext cx="7852229" cy="57040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Tree>
    <p:extLst>
      <p:ext uri="{BB962C8B-B14F-4D97-AF65-F5344CB8AC3E}">
        <p14:creationId xmlns:p14="http://schemas.microsoft.com/office/powerpoint/2010/main" val="17086948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6896" cy="945297"/>
            <a:chOff x="171451" y="800785"/>
            <a:chExt cx="9819854" cy="945297"/>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10753"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Sécurité et Validation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23" name="Group 22">
            <a:extLst>
              <a:ext uri="{FF2B5EF4-FFF2-40B4-BE49-F238E27FC236}">
                <a16:creationId xmlns:a16="http://schemas.microsoft.com/office/drawing/2014/main" id="{E9E3FEE8-3BB8-4708-81E7-A11E8CE6610B}"/>
              </a:ext>
            </a:extLst>
          </p:cNvPr>
          <p:cNvGrpSpPr/>
          <p:nvPr/>
        </p:nvGrpSpPr>
        <p:grpSpPr>
          <a:xfrm>
            <a:off x="851848" y="2681542"/>
            <a:ext cx="2445977" cy="2438740"/>
            <a:chOff x="851848" y="2681542"/>
            <a:chExt cx="2445977" cy="2438740"/>
          </a:xfrm>
        </p:grpSpPr>
        <p:grpSp>
          <p:nvGrpSpPr>
            <p:cNvPr id="24" name="Group 23">
              <a:extLst>
                <a:ext uri="{FF2B5EF4-FFF2-40B4-BE49-F238E27FC236}">
                  <a16:creationId xmlns:a16="http://schemas.microsoft.com/office/drawing/2014/main" id="{BB42E005-DE57-41DE-9BF0-072F8D822521}"/>
                </a:ext>
              </a:extLst>
            </p:cNvPr>
            <p:cNvGrpSpPr/>
            <p:nvPr/>
          </p:nvGrpSpPr>
          <p:grpSpPr>
            <a:xfrm>
              <a:off x="851848" y="2681542"/>
              <a:ext cx="2445977" cy="2438740"/>
              <a:chOff x="926960" y="2241662"/>
              <a:chExt cx="2445977" cy="2438740"/>
            </a:xfrm>
          </p:grpSpPr>
          <p:pic>
            <p:nvPicPr>
              <p:cNvPr id="26" name="Picture 25">
                <a:extLst>
                  <a:ext uri="{FF2B5EF4-FFF2-40B4-BE49-F238E27FC236}">
                    <a16:creationId xmlns:a16="http://schemas.microsoft.com/office/drawing/2014/main" id="{89D9B6CB-1ED8-4EB0-ADA9-899432CE87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7" name="Oval 26">
                <a:extLst>
                  <a:ext uri="{FF2B5EF4-FFF2-40B4-BE49-F238E27FC236}">
                    <a16:creationId xmlns:a16="http://schemas.microsoft.com/office/drawing/2014/main" id="{7D27B8CA-BA60-4F39-937A-62F64D3BB76D}"/>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5" name="Picture 4">
              <a:extLst>
                <a:ext uri="{FF2B5EF4-FFF2-40B4-BE49-F238E27FC236}">
                  <a16:creationId xmlns:a16="http://schemas.microsoft.com/office/drawing/2014/main" id="{57AEAB86-11D8-436D-84D0-23C75FF589E1}"/>
                </a:ext>
              </a:extLst>
            </p:cNvPr>
            <p:cNvPicPr>
              <a:picLocks noChangeAspect="1"/>
            </p:cNvPicPr>
            <p:nvPr/>
          </p:nvPicPr>
          <p:blipFill>
            <a:blip r:embed="rId4"/>
            <a:stretch>
              <a:fillRect/>
            </a:stretch>
          </p:blipFill>
          <p:spPr>
            <a:xfrm>
              <a:off x="2162311" y="3983609"/>
              <a:ext cx="1011027" cy="1011027"/>
            </a:xfrm>
            <a:prstGeom prst="rect">
              <a:avLst/>
            </a:prstGeom>
          </p:spPr>
        </p:pic>
      </p:grpSp>
      <p:sp>
        <p:nvSpPr>
          <p:cNvPr id="36" name="TextBox 35">
            <a:extLst>
              <a:ext uri="{FF2B5EF4-FFF2-40B4-BE49-F238E27FC236}">
                <a16:creationId xmlns:a16="http://schemas.microsoft.com/office/drawing/2014/main" id="{DB4915BA-6FF3-4C75-B415-3E8762998120}"/>
              </a:ext>
            </a:extLst>
          </p:cNvPr>
          <p:cNvSpPr txBox="1"/>
          <p:nvPr/>
        </p:nvSpPr>
        <p:spPr>
          <a:xfrm>
            <a:off x="1412266" y="1394976"/>
            <a:ext cx="10344707" cy="584775"/>
          </a:xfrm>
          <a:prstGeom prst="rect">
            <a:avLst/>
          </a:prstGeom>
          <a:noFill/>
        </p:spPr>
        <p:txBody>
          <a:bodyPr wrap="square">
            <a:spAutoFit/>
          </a:bodyPr>
          <a:lstStyle/>
          <a:p>
            <a:r>
              <a:rPr lang="fr-FR" sz="3200" dirty="0">
                <a:latin typeface="Bahnschrift" panose="020B0502040204020203" pitchFamily="34" charset="0"/>
                <a:cs typeface="Aharoni" panose="02010803020104030203" pitchFamily="2" charset="-79"/>
              </a:rPr>
              <a:t>3. Éviter la Perte de Données et Assurer leur Sécurité </a:t>
            </a:r>
            <a:endParaRPr lang="fr-MA" sz="3200" dirty="0">
              <a:latin typeface="Bahnschrift" panose="020B0502040204020203" pitchFamily="34" charset="0"/>
              <a:cs typeface="Aharoni" panose="02010803020104030203" pitchFamily="2" charset="-79"/>
            </a:endParaRPr>
          </a:p>
        </p:txBody>
      </p:sp>
      <p:grpSp>
        <p:nvGrpSpPr>
          <p:cNvPr id="2" name="Group 1">
            <a:extLst>
              <a:ext uri="{FF2B5EF4-FFF2-40B4-BE49-F238E27FC236}">
                <a16:creationId xmlns:a16="http://schemas.microsoft.com/office/drawing/2014/main" id="{EB703763-1962-4CCE-A4DA-8F945BAF0402}"/>
              </a:ext>
            </a:extLst>
          </p:cNvPr>
          <p:cNvGrpSpPr/>
          <p:nvPr/>
        </p:nvGrpSpPr>
        <p:grpSpPr>
          <a:xfrm>
            <a:off x="3565936" y="2217308"/>
            <a:ext cx="8306977" cy="4081894"/>
            <a:chOff x="3565936" y="2217308"/>
            <a:chExt cx="8306977" cy="4081894"/>
          </a:xfrm>
        </p:grpSpPr>
        <p:grpSp>
          <p:nvGrpSpPr>
            <p:cNvPr id="37" name="Group 36">
              <a:extLst>
                <a:ext uri="{FF2B5EF4-FFF2-40B4-BE49-F238E27FC236}">
                  <a16:creationId xmlns:a16="http://schemas.microsoft.com/office/drawing/2014/main" id="{587EC752-17D1-4DF6-AF75-103A20006229}"/>
                </a:ext>
              </a:extLst>
            </p:cNvPr>
            <p:cNvGrpSpPr/>
            <p:nvPr/>
          </p:nvGrpSpPr>
          <p:grpSpPr>
            <a:xfrm>
              <a:off x="3565936" y="2217308"/>
              <a:ext cx="8306977" cy="4081894"/>
              <a:chOff x="4203201" y="2547917"/>
              <a:chExt cx="6078268" cy="3087693"/>
            </a:xfrm>
          </p:grpSpPr>
          <p:sp>
            <p:nvSpPr>
              <p:cNvPr id="38" name="Rectangle: Rounded Corners 37">
                <a:extLst>
                  <a:ext uri="{FF2B5EF4-FFF2-40B4-BE49-F238E27FC236}">
                    <a16:creationId xmlns:a16="http://schemas.microsoft.com/office/drawing/2014/main" id="{0293C4FA-D4E0-4D2D-9A87-1717F4933891}"/>
                  </a:ext>
                </a:extLst>
              </p:cNvPr>
              <p:cNvSpPr/>
              <p:nvPr/>
            </p:nvSpPr>
            <p:spPr>
              <a:xfrm rot="5400000">
                <a:off x="5698488" y="1052630"/>
                <a:ext cx="3087693" cy="6078268"/>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9" name="TextBox 38">
                <a:extLst>
                  <a:ext uri="{FF2B5EF4-FFF2-40B4-BE49-F238E27FC236}">
                    <a16:creationId xmlns:a16="http://schemas.microsoft.com/office/drawing/2014/main" id="{2BBA6CA7-AE08-4574-BDB0-2C5C7F84132C}"/>
                  </a:ext>
                </a:extLst>
              </p:cNvPr>
              <p:cNvSpPr txBox="1"/>
              <p:nvPr/>
            </p:nvSpPr>
            <p:spPr>
              <a:xfrm>
                <a:off x="4397713" y="2651932"/>
                <a:ext cx="5520141" cy="2793761"/>
              </a:xfrm>
              <a:prstGeom prst="rect">
                <a:avLst/>
              </a:prstGeom>
              <a:noFill/>
            </p:spPr>
            <p:txBody>
              <a:bodyPr wrap="square" rtlCol="0">
                <a:spAutoFit/>
              </a:bodyPr>
              <a:lstStyle/>
              <a:p>
                <a:r>
                  <a:rPr lang="fr-FR" b="1" dirty="0">
                    <a:solidFill>
                      <a:srgbClr val="11D5FD"/>
                    </a:solidFill>
                  </a:rPr>
                  <a:t>3️⃣ Appliquer les Rôles et Permissions (</a:t>
                </a:r>
                <a:r>
                  <a:rPr lang="fr-FR" b="1" dirty="0" err="1">
                    <a:solidFill>
                      <a:srgbClr val="11D5FD"/>
                    </a:solidFill>
                  </a:rPr>
                  <a:t>Role-Based</a:t>
                </a:r>
                <a:r>
                  <a:rPr lang="fr-FR" b="1" dirty="0">
                    <a:solidFill>
                      <a:srgbClr val="11D5FD"/>
                    </a:solidFill>
                  </a:rPr>
                  <a:t> Access Control) </a:t>
                </a:r>
              </a:p>
              <a:p>
                <a:r>
                  <a:rPr lang="fr-FR" b="1" dirty="0">
                    <a:solidFill>
                      <a:schemeClr val="bg1"/>
                    </a:solidFill>
                  </a:rPr>
                  <a:t>✅ Restreindre les accès avec des utilisateurs et rôles bien définis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4️⃣ Chiffrement et Sécurisation des Données</a:t>
                </a:r>
              </a:p>
              <a:p>
                <a:r>
                  <a:rPr lang="fr-FR" b="1" dirty="0">
                    <a:solidFill>
                      <a:schemeClr val="bg1"/>
                    </a:solidFill>
                  </a:rPr>
                  <a:t>✅ Activer le chiffrement au repos (at-</a:t>
                </a:r>
                <a:r>
                  <a:rPr lang="fr-FR" b="1" dirty="0" err="1">
                    <a:solidFill>
                      <a:schemeClr val="bg1"/>
                    </a:solidFill>
                  </a:rPr>
                  <a:t>rest</a:t>
                </a:r>
                <a:r>
                  <a:rPr lang="fr-FR" b="1" dirty="0">
                    <a:solidFill>
                      <a:schemeClr val="bg1"/>
                    </a:solidFill>
                  </a:rPr>
                  <a:t> </a:t>
                </a:r>
                <a:r>
                  <a:rPr lang="fr-FR" b="1" dirty="0" err="1">
                    <a:solidFill>
                      <a:schemeClr val="bg1"/>
                    </a:solidFill>
                  </a:rPr>
                  <a:t>encryption</a:t>
                </a:r>
                <a:r>
                  <a:rPr lang="fr-FR" b="1" dirty="0">
                    <a:solidFill>
                      <a:schemeClr val="bg1"/>
                    </a:solidFill>
                  </a:rPr>
                  <a:t>).</a:t>
                </a:r>
              </a:p>
              <a:p>
                <a:r>
                  <a:rPr lang="fr-FR" b="1" dirty="0">
                    <a:solidFill>
                      <a:schemeClr val="bg1"/>
                    </a:solidFill>
                  </a:rPr>
                  <a:t>✅ Utiliser TLS/SSL pour sécuriser la communication entre client et serveur.</a:t>
                </a:r>
              </a:p>
              <a:p>
                <a:endParaRPr lang="fr-FR" b="1" dirty="0">
                  <a:solidFill>
                    <a:schemeClr val="bg1"/>
                  </a:solidFill>
                </a:endParaRPr>
              </a:p>
              <a:p>
                <a:endParaRPr lang="fr-FR" b="1" dirty="0">
                  <a:solidFill>
                    <a:schemeClr val="bg1"/>
                  </a:solidFill>
                </a:endParaRPr>
              </a:p>
              <a:p>
                <a:endParaRPr lang="fr-FR" b="1" dirty="0">
                  <a:solidFill>
                    <a:schemeClr val="bg1"/>
                  </a:solidFill>
                </a:endParaRPr>
              </a:p>
            </p:txBody>
          </p:sp>
        </p:grpSp>
        <p:pic>
          <p:nvPicPr>
            <p:cNvPr id="41" name="Picture 40">
              <a:extLst>
                <a:ext uri="{FF2B5EF4-FFF2-40B4-BE49-F238E27FC236}">
                  <a16:creationId xmlns:a16="http://schemas.microsoft.com/office/drawing/2014/main" id="{40A93A4F-0971-4848-B3C6-7653B9C720D0}"/>
                </a:ext>
              </a:extLst>
            </p:cNvPr>
            <p:cNvPicPr>
              <a:picLocks noChangeAspect="1"/>
            </p:cNvPicPr>
            <p:nvPr/>
          </p:nvPicPr>
          <p:blipFill>
            <a:blip r:embed="rId5"/>
            <a:stretch>
              <a:fillRect/>
            </a:stretch>
          </p:blipFill>
          <p:spPr>
            <a:xfrm>
              <a:off x="4483802" y="3035276"/>
              <a:ext cx="4834369" cy="1310669"/>
            </a:xfrm>
            <a:prstGeom prst="roundRect">
              <a:avLst>
                <a:gd name="adj" fmla="val 8594"/>
              </a:avLst>
            </a:prstGeom>
            <a:solidFill>
              <a:srgbClr val="FFFFFF">
                <a:shade val="85000"/>
              </a:srgbClr>
            </a:solidFill>
            <a:ln>
              <a:noFill/>
            </a:ln>
            <a:effectLst/>
          </p:spPr>
        </p:pic>
        <p:pic>
          <p:nvPicPr>
            <p:cNvPr id="45" name="Picture 44">
              <a:extLst>
                <a:ext uri="{FF2B5EF4-FFF2-40B4-BE49-F238E27FC236}">
                  <a16:creationId xmlns:a16="http://schemas.microsoft.com/office/drawing/2014/main" id="{684F94BB-6674-4DEB-92B7-157EDA5133B9}"/>
                </a:ext>
              </a:extLst>
            </p:cNvPr>
            <p:cNvPicPr>
              <a:picLocks noChangeAspect="1"/>
            </p:cNvPicPr>
            <p:nvPr/>
          </p:nvPicPr>
          <p:blipFill>
            <a:blip r:embed="rId6"/>
            <a:stretch>
              <a:fillRect/>
            </a:stretch>
          </p:blipFill>
          <p:spPr>
            <a:xfrm>
              <a:off x="3875715" y="5310702"/>
              <a:ext cx="7852229" cy="57040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46" name="Group 45">
            <a:extLst>
              <a:ext uri="{FF2B5EF4-FFF2-40B4-BE49-F238E27FC236}">
                <a16:creationId xmlns:a16="http://schemas.microsoft.com/office/drawing/2014/main" id="{CD123CA3-73B9-4AE3-9D7C-66CD03658C1A}"/>
              </a:ext>
            </a:extLst>
          </p:cNvPr>
          <p:cNvGrpSpPr/>
          <p:nvPr/>
        </p:nvGrpSpPr>
        <p:grpSpPr>
          <a:xfrm>
            <a:off x="-1576190" y="-1615085"/>
            <a:ext cx="3320396" cy="3240000"/>
            <a:chOff x="-1731407" y="-1772400"/>
            <a:chExt cx="3320396" cy="3240000"/>
          </a:xfrm>
        </p:grpSpPr>
        <p:sp>
          <p:nvSpPr>
            <p:cNvPr id="47" name="Oval 46">
              <a:extLst>
                <a:ext uri="{FF2B5EF4-FFF2-40B4-BE49-F238E27FC236}">
                  <a16:creationId xmlns:a16="http://schemas.microsoft.com/office/drawing/2014/main" id="{179C6BE4-AAD8-4663-8131-BFFCEF8F1222}"/>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8" name="TextBox 47">
              <a:extLst>
                <a:ext uri="{FF2B5EF4-FFF2-40B4-BE49-F238E27FC236}">
                  <a16:creationId xmlns:a16="http://schemas.microsoft.com/office/drawing/2014/main" id="{4088E245-F6C3-497A-9D40-CFBBB5D45B59}"/>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7</a:t>
              </a:r>
            </a:p>
          </p:txBody>
        </p:sp>
      </p:grpSp>
      <p:grpSp>
        <p:nvGrpSpPr>
          <p:cNvPr id="34" name="Group 33">
            <a:extLst>
              <a:ext uri="{FF2B5EF4-FFF2-40B4-BE49-F238E27FC236}">
                <a16:creationId xmlns:a16="http://schemas.microsoft.com/office/drawing/2014/main" id="{F00AB13B-598D-43F3-8D81-061C3AC96187}"/>
              </a:ext>
            </a:extLst>
          </p:cNvPr>
          <p:cNvGrpSpPr/>
          <p:nvPr/>
        </p:nvGrpSpPr>
        <p:grpSpPr>
          <a:xfrm>
            <a:off x="21777735" y="2014108"/>
            <a:ext cx="8306977" cy="4738022"/>
            <a:chOff x="3565935" y="2014108"/>
            <a:chExt cx="8306977" cy="4738022"/>
          </a:xfrm>
        </p:grpSpPr>
        <p:grpSp>
          <p:nvGrpSpPr>
            <p:cNvPr id="35" name="Group 34">
              <a:extLst>
                <a:ext uri="{FF2B5EF4-FFF2-40B4-BE49-F238E27FC236}">
                  <a16:creationId xmlns:a16="http://schemas.microsoft.com/office/drawing/2014/main" id="{83A44FF5-B7EE-4D7B-910F-5CE687F1A698}"/>
                </a:ext>
              </a:extLst>
            </p:cNvPr>
            <p:cNvGrpSpPr/>
            <p:nvPr/>
          </p:nvGrpSpPr>
          <p:grpSpPr>
            <a:xfrm>
              <a:off x="3565935" y="2014108"/>
              <a:ext cx="8306977" cy="4738022"/>
              <a:chOff x="4203200" y="2547917"/>
              <a:chExt cx="6078268" cy="3584012"/>
            </a:xfrm>
          </p:grpSpPr>
          <p:sp>
            <p:nvSpPr>
              <p:cNvPr id="43" name="Rectangle: Rounded Corners 42">
                <a:extLst>
                  <a:ext uri="{FF2B5EF4-FFF2-40B4-BE49-F238E27FC236}">
                    <a16:creationId xmlns:a16="http://schemas.microsoft.com/office/drawing/2014/main" id="{CEBE50A9-F531-44EF-8EAE-9C514D9B6C83}"/>
                  </a:ext>
                </a:extLst>
              </p:cNvPr>
              <p:cNvSpPr/>
              <p:nvPr/>
            </p:nvSpPr>
            <p:spPr>
              <a:xfrm rot="5400000">
                <a:off x="5450328" y="1300789"/>
                <a:ext cx="3584012" cy="6078268"/>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4" name="TextBox 43">
                <a:extLst>
                  <a:ext uri="{FF2B5EF4-FFF2-40B4-BE49-F238E27FC236}">
                    <a16:creationId xmlns:a16="http://schemas.microsoft.com/office/drawing/2014/main" id="{8FC82389-8E62-4972-AF1E-9C873B2429D9}"/>
                  </a:ext>
                </a:extLst>
              </p:cNvPr>
              <p:cNvSpPr txBox="1"/>
              <p:nvPr/>
            </p:nvSpPr>
            <p:spPr>
              <a:xfrm>
                <a:off x="4324655" y="2651932"/>
                <a:ext cx="5540100" cy="3422357"/>
              </a:xfrm>
              <a:prstGeom prst="rect">
                <a:avLst/>
              </a:prstGeom>
              <a:noFill/>
            </p:spPr>
            <p:txBody>
              <a:bodyPr wrap="square" rtlCol="0">
                <a:spAutoFit/>
              </a:bodyPr>
              <a:lstStyle/>
              <a:p>
                <a:r>
                  <a:rPr lang="fr-FR" b="1" dirty="0">
                    <a:solidFill>
                      <a:schemeClr val="bg1"/>
                    </a:solidFill>
                  </a:rPr>
                  <a:t>La sécurité et la prévention de la perte de données sont essentielles pour garantir l’intégrité d’une base MongoDB. Voici quelques bonnes pratiques :</a:t>
                </a:r>
              </a:p>
              <a:p>
                <a:endParaRPr lang="fr-FR" b="1" dirty="0">
                  <a:solidFill>
                    <a:srgbClr val="11D5FD"/>
                  </a:solidFill>
                </a:endParaRPr>
              </a:p>
              <a:p>
                <a:r>
                  <a:rPr lang="fr-FR" b="1" dirty="0">
                    <a:solidFill>
                      <a:srgbClr val="11D5FD"/>
                    </a:solidFill>
                  </a:rPr>
                  <a:t>1️⃣ Activer la Sauvegarde Régulière</a:t>
                </a:r>
              </a:p>
              <a:p>
                <a:r>
                  <a:rPr lang="fr-FR" b="1" dirty="0">
                    <a:solidFill>
                      <a:schemeClr val="bg1"/>
                    </a:solidFill>
                  </a:rPr>
                  <a:t>✅ Utiliser </a:t>
                </a:r>
                <a:r>
                  <a:rPr lang="fr-FR" b="1" dirty="0" err="1">
                    <a:solidFill>
                      <a:schemeClr val="bg1"/>
                    </a:solidFill>
                  </a:rPr>
                  <a:t>mongodump</a:t>
                </a:r>
                <a:r>
                  <a:rPr lang="fr-FR" b="1" dirty="0">
                    <a:solidFill>
                      <a:schemeClr val="bg1"/>
                    </a:solidFill>
                  </a:rPr>
                  <a:t> et </a:t>
                </a:r>
                <a:r>
                  <a:rPr lang="fr-FR" b="1" dirty="0" err="1">
                    <a:solidFill>
                      <a:schemeClr val="bg1"/>
                    </a:solidFill>
                  </a:rPr>
                  <a:t>mongorestore</a:t>
                </a:r>
                <a:r>
                  <a:rPr lang="fr-FR" b="1" dirty="0">
                    <a:solidFill>
                      <a:schemeClr val="bg1"/>
                    </a:solidFill>
                  </a:rPr>
                  <a:t> pour créer et restaurer des copies de la base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2️⃣ Utiliser la Réplication (</a:t>
                </a:r>
                <a:r>
                  <a:rPr lang="fr-FR" b="1" dirty="0" err="1">
                    <a:solidFill>
                      <a:srgbClr val="11D5FD"/>
                    </a:solidFill>
                  </a:rPr>
                  <a:t>Replica</a:t>
                </a:r>
                <a:r>
                  <a:rPr lang="fr-FR" b="1" dirty="0">
                    <a:solidFill>
                      <a:srgbClr val="11D5FD"/>
                    </a:solidFill>
                  </a:rPr>
                  <a:t> Set)</a:t>
                </a:r>
              </a:p>
              <a:p>
                <a:r>
                  <a:rPr lang="fr-FR" b="1" dirty="0">
                    <a:solidFill>
                      <a:schemeClr val="bg1"/>
                    </a:solidFill>
                  </a:rPr>
                  <a:t>✅ MongoDB </a:t>
                </a:r>
                <a:r>
                  <a:rPr lang="fr-FR" b="1" dirty="0" err="1">
                    <a:solidFill>
                      <a:schemeClr val="bg1"/>
                    </a:solidFill>
                  </a:rPr>
                  <a:t>Replica</a:t>
                </a:r>
                <a:r>
                  <a:rPr lang="fr-FR" b="1" dirty="0">
                    <a:solidFill>
                      <a:schemeClr val="bg1"/>
                    </a:solidFill>
                  </a:rPr>
                  <a:t> Set permet de dupliquer les données sur plusieurs serveurs pour éviter toute perte en cas de panne.</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dirty="0">
                    <a:solidFill>
                      <a:schemeClr val="bg1"/>
                    </a:solidFill>
                  </a:rPr>
                  <a:t>📌 </a:t>
                </a:r>
                <a:r>
                  <a:rPr lang="fr-FR" b="1" dirty="0">
                    <a:solidFill>
                      <a:schemeClr val="bg1"/>
                    </a:solidFill>
                  </a:rPr>
                  <a:t>Avantage</a:t>
                </a:r>
                <a:r>
                  <a:rPr lang="fr-FR" dirty="0">
                    <a:solidFill>
                      <a:schemeClr val="bg1"/>
                    </a:solidFill>
                  </a:rPr>
                  <a:t> : Si un serveur tombe, un autre prend le relais.</a:t>
                </a:r>
                <a:endParaRPr lang="fr-FR" b="1" dirty="0">
                  <a:solidFill>
                    <a:schemeClr val="bg1"/>
                  </a:solidFill>
                </a:endParaRPr>
              </a:p>
            </p:txBody>
          </p:sp>
        </p:grpSp>
        <p:pic>
          <p:nvPicPr>
            <p:cNvPr id="40" name="Picture 39">
              <a:extLst>
                <a:ext uri="{FF2B5EF4-FFF2-40B4-BE49-F238E27FC236}">
                  <a16:creationId xmlns:a16="http://schemas.microsoft.com/office/drawing/2014/main" id="{C96930BD-4051-47B9-ACB3-C376B6016606}"/>
                </a:ext>
              </a:extLst>
            </p:cNvPr>
            <p:cNvPicPr>
              <a:picLocks noChangeAspect="1"/>
            </p:cNvPicPr>
            <p:nvPr/>
          </p:nvPicPr>
          <p:blipFill>
            <a:blip r:embed="rId7"/>
            <a:stretch>
              <a:fillRect/>
            </a:stretch>
          </p:blipFill>
          <p:spPr>
            <a:xfrm>
              <a:off x="5456799" y="3707026"/>
              <a:ext cx="4125352" cy="901442"/>
            </a:xfrm>
            <a:prstGeom prst="roundRect">
              <a:avLst>
                <a:gd name="adj" fmla="val 8594"/>
              </a:avLst>
            </a:prstGeom>
            <a:solidFill>
              <a:srgbClr val="FFFFFF">
                <a:shade val="85000"/>
              </a:srgbClr>
            </a:solidFill>
            <a:ln>
              <a:noFill/>
            </a:ln>
            <a:effectLst/>
          </p:spPr>
        </p:pic>
        <p:pic>
          <p:nvPicPr>
            <p:cNvPr id="42" name="Picture 41">
              <a:extLst>
                <a:ext uri="{FF2B5EF4-FFF2-40B4-BE49-F238E27FC236}">
                  <a16:creationId xmlns:a16="http://schemas.microsoft.com/office/drawing/2014/main" id="{24610051-C481-4DDA-AC25-5C8067C2F676}"/>
                </a:ext>
              </a:extLst>
            </p:cNvPr>
            <p:cNvPicPr>
              <a:picLocks noChangeAspect="1"/>
            </p:cNvPicPr>
            <p:nvPr/>
          </p:nvPicPr>
          <p:blipFill>
            <a:blip r:embed="rId8"/>
            <a:stretch>
              <a:fillRect/>
            </a:stretch>
          </p:blipFill>
          <p:spPr>
            <a:xfrm>
              <a:off x="5456799" y="5603231"/>
              <a:ext cx="2391003" cy="5942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49" name="Group 48">
            <a:extLst>
              <a:ext uri="{FF2B5EF4-FFF2-40B4-BE49-F238E27FC236}">
                <a16:creationId xmlns:a16="http://schemas.microsoft.com/office/drawing/2014/main" id="{EE661092-40BA-4580-ACA3-F453009F4A46}"/>
              </a:ext>
            </a:extLst>
          </p:cNvPr>
          <p:cNvGrpSpPr/>
          <p:nvPr/>
        </p:nvGrpSpPr>
        <p:grpSpPr>
          <a:xfrm>
            <a:off x="-3137196" y="-3107882"/>
            <a:ext cx="3320396" cy="3240000"/>
            <a:chOff x="-1731407" y="-1772400"/>
            <a:chExt cx="3320396" cy="3240000"/>
          </a:xfrm>
        </p:grpSpPr>
        <p:sp>
          <p:nvSpPr>
            <p:cNvPr id="50" name="Oval 49">
              <a:extLst>
                <a:ext uri="{FF2B5EF4-FFF2-40B4-BE49-F238E27FC236}">
                  <a16:creationId xmlns:a16="http://schemas.microsoft.com/office/drawing/2014/main" id="{D5EA0B28-9FAF-4619-8C44-41B327ED448F}"/>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51" name="TextBox 50">
              <a:extLst>
                <a:ext uri="{FF2B5EF4-FFF2-40B4-BE49-F238E27FC236}">
                  <a16:creationId xmlns:a16="http://schemas.microsoft.com/office/drawing/2014/main" id="{37C44028-DE03-4A4C-A30B-DAF017A1B9A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8</a:t>
              </a:r>
            </a:p>
          </p:txBody>
        </p:sp>
      </p:grpSp>
      <p:grpSp>
        <p:nvGrpSpPr>
          <p:cNvPr id="52" name="Group 51">
            <a:extLst>
              <a:ext uri="{FF2B5EF4-FFF2-40B4-BE49-F238E27FC236}">
                <a16:creationId xmlns:a16="http://schemas.microsoft.com/office/drawing/2014/main" id="{CB69C7E4-4A42-431C-B551-F43081A5725A}"/>
              </a:ext>
            </a:extLst>
          </p:cNvPr>
          <p:cNvGrpSpPr/>
          <p:nvPr/>
        </p:nvGrpSpPr>
        <p:grpSpPr>
          <a:xfrm>
            <a:off x="3832854" y="-1169523"/>
            <a:ext cx="5591708" cy="777230"/>
            <a:chOff x="171451" y="800785"/>
            <a:chExt cx="9810752" cy="777230"/>
          </a:xfrm>
        </p:grpSpPr>
        <p:sp>
          <p:nvSpPr>
            <p:cNvPr id="53" name="Rectangle: Rounded Corners 52">
              <a:extLst>
                <a:ext uri="{FF2B5EF4-FFF2-40B4-BE49-F238E27FC236}">
                  <a16:creationId xmlns:a16="http://schemas.microsoft.com/office/drawing/2014/main" id="{1C62DFBC-E2EF-4E04-BC52-E23B38E27A01}"/>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4" name="TextBox 53">
              <a:extLst>
                <a:ext uri="{FF2B5EF4-FFF2-40B4-BE49-F238E27FC236}">
                  <a16:creationId xmlns:a16="http://schemas.microsoft.com/office/drawing/2014/main" id="{0E4C0B8C-45AB-49EE-8FC2-6F8460022852}"/>
                </a:ext>
              </a:extLst>
            </p:cNvPr>
            <p:cNvSpPr txBox="1"/>
            <p:nvPr/>
          </p:nvSpPr>
          <p:spPr>
            <a:xfrm>
              <a:off x="180552" y="915085"/>
              <a:ext cx="9801651"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Scripting sur Mongosh (JavaScript)</a:t>
              </a:r>
              <a:endParaRPr lang="fr-MA" sz="2400" dirty="0">
                <a:solidFill>
                  <a:schemeClr val="tx1">
                    <a:lumMod val="75000"/>
                    <a:lumOff val="25000"/>
                  </a:schemeClr>
                </a:solidFill>
                <a:latin typeface="Fira Sans" panose="020B0503050000020004" pitchFamily="34" charset="0"/>
              </a:endParaRPr>
            </a:p>
          </p:txBody>
        </p:sp>
      </p:grpSp>
      <p:grpSp>
        <p:nvGrpSpPr>
          <p:cNvPr id="55" name="Group 54">
            <a:extLst>
              <a:ext uri="{FF2B5EF4-FFF2-40B4-BE49-F238E27FC236}">
                <a16:creationId xmlns:a16="http://schemas.microsoft.com/office/drawing/2014/main" id="{0D655A21-04B7-4BF2-BF4B-CB986B32CF58}"/>
              </a:ext>
            </a:extLst>
          </p:cNvPr>
          <p:cNvGrpSpPr/>
          <p:nvPr/>
        </p:nvGrpSpPr>
        <p:grpSpPr>
          <a:xfrm>
            <a:off x="2095500" y="13674798"/>
            <a:ext cx="8267700" cy="4108378"/>
            <a:chOff x="2095500" y="1635198"/>
            <a:chExt cx="8267700" cy="4108378"/>
          </a:xfrm>
        </p:grpSpPr>
        <p:sp>
          <p:nvSpPr>
            <p:cNvPr id="56" name="Rectangle: Rounded Corners 55">
              <a:extLst>
                <a:ext uri="{FF2B5EF4-FFF2-40B4-BE49-F238E27FC236}">
                  <a16:creationId xmlns:a16="http://schemas.microsoft.com/office/drawing/2014/main" id="{F7CB3BBD-8901-4175-88B5-BD651335EAA5}"/>
                </a:ext>
              </a:extLst>
            </p:cNvPr>
            <p:cNvSpPr/>
            <p:nvPr/>
          </p:nvSpPr>
          <p:spPr>
            <a:xfrm>
              <a:off x="2095500" y="1635198"/>
              <a:ext cx="8267700" cy="4108378"/>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7" name="Rectangle: Rounded Corners 56">
              <a:extLst>
                <a:ext uri="{FF2B5EF4-FFF2-40B4-BE49-F238E27FC236}">
                  <a16:creationId xmlns:a16="http://schemas.microsoft.com/office/drawing/2014/main" id="{04CC160F-E47C-4DD6-93E0-3A9981F17D39}"/>
                </a:ext>
              </a:extLst>
            </p:cNvPr>
            <p:cNvSpPr/>
            <p:nvPr/>
          </p:nvSpPr>
          <p:spPr>
            <a:xfrm>
              <a:off x="2520174" y="2000248"/>
              <a:ext cx="7442847" cy="3355109"/>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58" name="TextBox 57">
              <a:extLst>
                <a:ext uri="{FF2B5EF4-FFF2-40B4-BE49-F238E27FC236}">
                  <a16:creationId xmlns:a16="http://schemas.microsoft.com/office/drawing/2014/main" id="{6F23F9AF-C776-4B21-BA57-DDE0D2E66BBA}"/>
                </a:ext>
              </a:extLst>
            </p:cNvPr>
            <p:cNvSpPr txBox="1"/>
            <p:nvPr/>
          </p:nvSpPr>
          <p:spPr>
            <a:xfrm>
              <a:off x="2577324" y="2151391"/>
              <a:ext cx="7442847" cy="3170099"/>
            </a:xfrm>
            <a:prstGeom prst="rect">
              <a:avLst/>
            </a:prstGeom>
            <a:noFill/>
            <a:ln cap="flat">
              <a:noFill/>
            </a:ln>
          </p:spPr>
          <p:txBody>
            <a:bodyPr vert="horz" wrap="square" lIns="91440" tIns="45720" rIns="91440" bIns="45720" anchor="t" anchorCtr="0" compatLnSpc="1">
              <a:spAutoFit/>
            </a:bodyPr>
            <a:lstStyle/>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fr-FR" sz="2000" dirty="0"/>
                <a:t>✅ </a:t>
              </a:r>
              <a:r>
                <a:rPr lang="en-US" sz="2000" b="1" i="0" u="none" strike="noStrike" kern="1200" cap="none" spc="0" baseline="0" dirty="0">
                  <a:solidFill>
                    <a:srgbClr val="000000"/>
                  </a:solidFill>
                  <a:uFillTx/>
                </a:rPr>
                <a:t>Mongosh</a:t>
              </a:r>
              <a:endParaRPr lang="en-US" sz="2000" b="0" i="0" u="none" strike="noStrike" kern="1200" cap="none" spc="0" baseline="0" dirty="0">
                <a:solidFill>
                  <a:srgbClr val="000000"/>
                </a:solidFill>
                <a:uFillTx/>
              </a:endParaRPr>
            </a:p>
            <a:p>
              <a:pPr marL="342900" marR="0" lvl="1" indent="-342900" algn="l" defTabSz="914400" rtl="0" fontAlgn="auto" hangingPunct="1">
                <a:lnSpc>
                  <a:spcPct val="100000"/>
                </a:lnSpc>
                <a:spcBef>
                  <a:spcPts val="0"/>
                </a:spcBef>
                <a:spcAft>
                  <a:spcPts val="0"/>
                </a:spcAft>
                <a:buSzPct val="100000"/>
                <a:buFont typeface="Wingdings" panose="05000000000000000000" pitchFamily="2" charset="2"/>
                <a:buChar char="Ø"/>
                <a:tabLst/>
                <a:defRPr sz="1800" b="0" i="0" u="none" strike="noStrike" kern="0" cap="none" spc="0" baseline="0">
                  <a:solidFill>
                    <a:srgbClr val="000000"/>
                  </a:solidFill>
                  <a:uFillTx/>
                </a:defRPr>
              </a:pPr>
              <a:r>
                <a:rPr lang="en-US" sz="2000" b="0" i="0" u="none" strike="noStrike" kern="1200" cap="none" spc="0" baseline="0" dirty="0">
                  <a:solidFill>
                    <a:srgbClr val="000000"/>
                  </a:solidFill>
                  <a:uFillTx/>
                </a:rPr>
                <a:t>Interface </a:t>
              </a:r>
              <a:r>
                <a:rPr lang="en-US" sz="2000" b="0" i="0" u="none" strike="noStrike" kern="1200" cap="none" spc="0" baseline="0" dirty="0" err="1">
                  <a:solidFill>
                    <a:srgbClr val="000000"/>
                  </a:solidFill>
                  <a:uFillTx/>
                </a:rPr>
                <a:t>moderne</a:t>
              </a:r>
              <a:r>
                <a:rPr lang="en-US" sz="2000" b="0" i="0" u="none" strike="noStrike" kern="1200" cap="none" spc="0" baseline="0" dirty="0">
                  <a:solidFill>
                    <a:srgbClr val="000000"/>
                  </a:solidFill>
                  <a:uFillTx/>
                </a:rPr>
                <a:t> pour </a:t>
              </a:r>
              <a:r>
                <a:rPr lang="en-US" sz="2000" b="0" i="0" u="none" strike="noStrike" kern="1200" cap="none" spc="0" baseline="0" dirty="0" err="1">
                  <a:solidFill>
                    <a:srgbClr val="000000"/>
                  </a:solidFill>
                  <a:uFillTx/>
                </a:rPr>
                <a:t>interagir</a:t>
              </a:r>
              <a:r>
                <a:rPr lang="en-US" sz="2000" b="0" i="0" u="none" strike="noStrike" kern="1200" cap="none" spc="0" baseline="0" dirty="0">
                  <a:solidFill>
                    <a:srgbClr val="000000"/>
                  </a:solidFill>
                  <a:uFillTx/>
                </a:rPr>
                <a:t> avec MongoDB baser sur JavaScript</a:t>
              </a:r>
            </a:p>
            <a:p>
              <a:pPr marL="342900" marR="0" lvl="1" indent="-342900" algn="l" defTabSz="914400" rtl="0" fontAlgn="auto" hangingPunct="1">
                <a:lnSpc>
                  <a:spcPct val="100000"/>
                </a:lnSpc>
                <a:spcBef>
                  <a:spcPts val="0"/>
                </a:spcBef>
                <a:spcAft>
                  <a:spcPts val="0"/>
                </a:spcAft>
                <a:buSzPct val="100000"/>
                <a:buFont typeface="Wingdings" panose="05000000000000000000" pitchFamily="2" charset="2"/>
                <a:buChar char="Ø"/>
                <a:tabLst/>
                <a:defRPr sz="1800" b="0" i="0" u="none" strike="noStrike" kern="0" cap="none" spc="0" baseline="0">
                  <a:solidFill>
                    <a:srgbClr val="000000"/>
                  </a:solidFill>
                  <a:uFillTx/>
                </a:defRPr>
              </a:pPr>
              <a:r>
                <a:rPr lang="en-US" sz="2000" b="0" i="0" u="none" strike="noStrike" kern="1200" cap="none" spc="0" baseline="0" dirty="0" err="1">
                  <a:solidFill>
                    <a:srgbClr val="000000"/>
                  </a:solidFill>
                  <a:uFillTx/>
                </a:rPr>
                <a:t>Permet</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d’automatiser</a:t>
              </a:r>
              <a:r>
                <a:rPr lang="en-US" sz="2000" b="0" i="0" u="none" strike="noStrike" kern="1200" cap="none" spc="0" baseline="0" dirty="0">
                  <a:solidFill>
                    <a:srgbClr val="000000"/>
                  </a:solidFill>
                  <a:uFillTx/>
                </a:rPr>
                <a:t> et de </a:t>
              </a:r>
              <a:r>
                <a:rPr lang="en-US" sz="2000" b="0" i="0" u="none" strike="noStrike" kern="1200" cap="none" spc="0" baseline="0" dirty="0" err="1">
                  <a:solidFill>
                    <a:srgbClr val="000000"/>
                  </a:solidFill>
                  <a:uFillTx/>
                </a:rPr>
                <a:t>manipuler</a:t>
              </a:r>
              <a:r>
                <a:rPr lang="en-US" sz="2000" b="0" i="0" u="none" strike="noStrike" kern="1200" cap="none" spc="0" baseline="0" dirty="0">
                  <a:solidFill>
                    <a:srgbClr val="000000"/>
                  </a:solidFill>
                  <a:uFillTx/>
                </a:rPr>
                <a:t> les données de manière interactive</a:t>
              </a:r>
            </a:p>
            <a:p>
              <a:pPr marL="342900" marR="0" lvl="1" indent="-342900" algn="l" defTabSz="914400" rtl="0" fontAlgn="auto" hangingPunct="1">
                <a:lnSpc>
                  <a:spcPct val="100000"/>
                </a:lnSpc>
                <a:spcBef>
                  <a:spcPts val="0"/>
                </a:spcBef>
                <a:spcAft>
                  <a:spcPts val="0"/>
                </a:spcAft>
                <a:buSzPct val="100000"/>
                <a:buFont typeface="Wingdings" panose="05000000000000000000" pitchFamily="2" charset="2"/>
                <a:buChar char="Ø"/>
                <a:tabLst/>
                <a:defRPr sz="1800" b="0" i="0" u="none" strike="noStrike" kern="0" cap="none" spc="0" baseline="0">
                  <a:solidFill>
                    <a:srgbClr val="000000"/>
                  </a:solidFill>
                  <a:uFillTx/>
                </a:defRPr>
              </a:pPr>
              <a:r>
                <a:rPr lang="en-US" sz="2000" b="0" i="0" u="none" strike="noStrike" kern="1200" cap="none" spc="0" baseline="0" dirty="0" err="1">
                  <a:solidFill>
                    <a:srgbClr val="000000"/>
                  </a:solidFill>
                  <a:uFillTx/>
                </a:rPr>
                <a:t>Javascript</a:t>
              </a:r>
              <a:r>
                <a:rPr lang="en-US" sz="2000" b="0" i="0" u="none" strike="noStrike" kern="1200" cap="none" spc="0" baseline="0" dirty="0">
                  <a:solidFill>
                    <a:srgbClr val="000000"/>
                  </a:solidFill>
                  <a:uFillTx/>
                </a:rPr>
                <a:t> et Mongosh </a:t>
              </a:r>
              <a:r>
                <a:rPr lang="en-US" sz="2000" b="0" i="0" u="none" strike="noStrike" kern="1200" cap="none" spc="0" baseline="0" dirty="0" err="1">
                  <a:solidFill>
                    <a:srgbClr val="000000"/>
                  </a:solidFill>
                  <a:uFillTx/>
                </a:rPr>
                <a:t>est</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une</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approche</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similaire</a:t>
              </a:r>
              <a:r>
                <a:rPr lang="en-US" sz="2000" b="0" i="0" u="none" strike="noStrike" kern="1200" cap="none" spc="0" baseline="0" dirty="0">
                  <a:solidFill>
                    <a:srgbClr val="000000"/>
                  </a:solidFill>
                  <a:uFillTx/>
                </a:rPr>
                <a:t> à PLSQL</a:t>
              </a:r>
            </a:p>
            <a:p>
              <a:pPr marL="228600" marR="0" lvl="1"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2000" b="0" i="0" u="none" strike="noStrike" kern="1200" cap="none" spc="0" baseline="0" dirty="0">
                <a:solidFill>
                  <a:srgbClr val="000000"/>
                </a:solidFill>
                <a:uFillTx/>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fr-FR" sz="2000" dirty="0"/>
                <a:t>✅ </a:t>
              </a:r>
              <a:r>
                <a:rPr lang="en-US" sz="2000" b="1" i="0" u="none" strike="noStrike" kern="1200" cap="none" spc="0" baseline="0" dirty="0">
                  <a:solidFill>
                    <a:srgbClr val="000000"/>
                  </a:solidFill>
                  <a:uFillTx/>
                </a:rPr>
                <a:t>Objectif</a:t>
              </a:r>
              <a:r>
                <a:rPr lang="en-US" sz="2000" b="0" i="0" u="none" strike="noStrike" kern="1200" cap="none" spc="0" baseline="0" dirty="0">
                  <a:solidFill>
                    <a:srgbClr val="000000"/>
                  </a:solidFill>
                  <a:uFillTx/>
                </a:rPr>
                <a:t> </a:t>
              </a:r>
            </a:p>
            <a:p>
              <a:pPr marL="457200" lvl="2">
                <a:buSzPct val="100000"/>
                <a:defRPr sz="1800" b="0" i="0" u="none" strike="noStrike" kern="0" cap="none" spc="0" baseline="0">
                  <a:solidFill>
                    <a:srgbClr val="000000"/>
                  </a:solidFill>
                  <a:uFillTx/>
                </a:defRPr>
              </a:pPr>
              <a:r>
                <a:rPr lang="en-US" sz="2000" b="0" i="0" u="none" strike="noStrike" kern="1200" cap="none" spc="0" baseline="0" dirty="0" err="1">
                  <a:solidFill>
                    <a:srgbClr val="000000"/>
                  </a:solidFill>
                  <a:uFillTx/>
                </a:rPr>
                <a:t>Découvrir</a:t>
              </a:r>
              <a:r>
                <a:rPr lang="en-US" sz="2000" b="0" i="0" u="none" strike="noStrike" kern="1200" cap="none" spc="0" baseline="0" dirty="0">
                  <a:solidFill>
                    <a:srgbClr val="000000"/>
                  </a:solidFill>
                  <a:uFillTx/>
                </a:rPr>
                <a:t> les deux </a:t>
              </a:r>
              <a:r>
                <a:rPr lang="en-US" sz="2000" b="0" i="0" u="none" strike="noStrike" kern="1200" cap="none" spc="0" baseline="0" dirty="0" err="1">
                  <a:solidFill>
                    <a:srgbClr val="000000"/>
                  </a:solidFill>
                  <a:uFillTx/>
                </a:rPr>
                <a:t>approches</a:t>
              </a:r>
              <a:r>
                <a:rPr lang="en-US" sz="2000" b="0" i="0" u="none" strike="noStrike" kern="1200" cap="none" spc="0" baseline="0" dirty="0">
                  <a:solidFill>
                    <a:srgbClr val="000000"/>
                  </a:solidFill>
                  <a:uFillTx/>
                </a:rPr>
                <a:t> pour structurer et </a:t>
              </a:r>
              <a:r>
                <a:rPr lang="en-US" sz="2000" b="0" i="0" u="none" strike="noStrike" kern="1200" cap="none" spc="0" baseline="0" dirty="0" err="1">
                  <a:solidFill>
                    <a:srgbClr val="000000"/>
                  </a:solidFill>
                  <a:uFillTx/>
                </a:rPr>
                <a:t>exécuter</a:t>
              </a:r>
              <a:r>
                <a:rPr lang="en-US" sz="2000" b="0" i="0" u="none" strike="noStrike" kern="1200" cap="none" spc="0" baseline="0" dirty="0">
                  <a:solidFill>
                    <a:srgbClr val="000000"/>
                  </a:solidFill>
                  <a:uFillTx/>
                </a:rPr>
                <a:t> du code dans Mongosh</a:t>
              </a:r>
            </a:p>
          </p:txBody>
        </p:sp>
      </p:grpSp>
    </p:spTree>
    <p:extLst>
      <p:ext uri="{BB962C8B-B14F-4D97-AF65-F5344CB8AC3E}">
        <p14:creationId xmlns:p14="http://schemas.microsoft.com/office/powerpoint/2010/main" val="41953109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1708" cy="777230"/>
            <a:chOff x="171451" y="800785"/>
            <a:chExt cx="9810752"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01651"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Scripting sur Mongosh (JavaScript)</a:t>
              </a:r>
              <a:endParaRPr lang="fr-MA" sz="2400" dirty="0">
                <a:solidFill>
                  <a:schemeClr val="tx1">
                    <a:lumMod val="75000"/>
                    <a:lumOff val="25000"/>
                  </a:schemeClr>
                </a:solidFill>
                <a:latin typeface="Fira Sans" panose="020B0503050000020004" pitchFamily="34" charset="0"/>
              </a:endParaRPr>
            </a:p>
          </p:txBody>
        </p:sp>
      </p:grpSp>
      <p:grpSp>
        <p:nvGrpSpPr>
          <p:cNvPr id="46" name="Group 45">
            <a:extLst>
              <a:ext uri="{FF2B5EF4-FFF2-40B4-BE49-F238E27FC236}">
                <a16:creationId xmlns:a16="http://schemas.microsoft.com/office/drawing/2014/main" id="{CD123CA3-73B9-4AE3-9D7C-66CD03658C1A}"/>
              </a:ext>
            </a:extLst>
          </p:cNvPr>
          <p:cNvGrpSpPr/>
          <p:nvPr/>
        </p:nvGrpSpPr>
        <p:grpSpPr>
          <a:xfrm>
            <a:off x="-1576190" y="-1615085"/>
            <a:ext cx="3320396" cy="3240000"/>
            <a:chOff x="-1731407" y="-1772400"/>
            <a:chExt cx="3320396" cy="3240000"/>
          </a:xfrm>
        </p:grpSpPr>
        <p:sp>
          <p:nvSpPr>
            <p:cNvPr id="47" name="Oval 46">
              <a:extLst>
                <a:ext uri="{FF2B5EF4-FFF2-40B4-BE49-F238E27FC236}">
                  <a16:creationId xmlns:a16="http://schemas.microsoft.com/office/drawing/2014/main" id="{179C6BE4-AAD8-4663-8131-BFFCEF8F1222}"/>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48" name="TextBox 47">
              <a:extLst>
                <a:ext uri="{FF2B5EF4-FFF2-40B4-BE49-F238E27FC236}">
                  <a16:creationId xmlns:a16="http://schemas.microsoft.com/office/drawing/2014/main" id="{4088E245-F6C3-497A-9D40-CFBBB5D45B59}"/>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7</a:t>
              </a:r>
            </a:p>
          </p:txBody>
        </p:sp>
      </p:grpSp>
      <p:grpSp>
        <p:nvGrpSpPr>
          <p:cNvPr id="21" name="Group 20">
            <a:extLst>
              <a:ext uri="{FF2B5EF4-FFF2-40B4-BE49-F238E27FC236}">
                <a16:creationId xmlns:a16="http://schemas.microsoft.com/office/drawing/2014/main" id="{E18A6121-995E-4465-BB3B-CB8120A0A336}"/>
              </a:ext>
            </a:extLst>
          </p:cNvPr>
          <p:cNvGrpSpPr/>
          <p:nvPr/>
        </p:nvGrpSpPr>
        <p:grpSpPr>
          <a:xfrm>
            <a:off x="-1576190" y="-1615085"/>
            <a:ext cx="3320396" cy="3240000"/>
            <a:chOff x="-1731407" y="-1772400"/>
            <a:chExt cx="3320396" cy="3240000"/>
          </a:xfrm>
        </p:grpSpPr>
        <p:sp>
          <p:nvSpPr>
            <p:cNvPr id="22" name="Oval 21">
              <a:extLst>
                <a:ext uri="{FF2B5EF4-FFF2-40B4-BE49-F238E27FC236}">
                  <a16:creationId xmlns:a16="http://schemas.microsoft.com/office/drawing/2014/main" id="{4E2EC411-4D08-4575-8EFB-D009C38C2CD2}"/>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25" name="TextBox 24">
              <a:extLst>
                <a:ext uri="{FF2B5EF4-FFF2-40B4-BE49-F238E27FC236}">
                  <a16:creationId xmlns:a16="http://schemas.microsoft.com/office/drawing/2014/main" id="{D1BD4A80-8713-4FCA-B89D-8F8CBF871243}"/>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8</a:t>
              </a:r>
            </a:p>
          </p:txBody>
        </p:sp>
      </p:grpSp>
      <p:grpSp>
        <p:nvGrpSpPr>
          <p:cNvPr id="2" name="Group 1">
            <a:extLst>
              <a:ext uri="{FF2B5EF4-FFF2-40B4-BE49-F238E27FC236}">
                <a16:creationId xmlns:a16="http://schemas.microsoft.com/office/drawing/2014/main" id="{61CEE284-1CD8-451D-B82E-4908C3354BE9}"/>
              </a:ext>
            </a:extLst>
          </p:cNvPr>
          <p:cNvGrpSpPr/>
          <p:nvPr/>
        </p:nvGrpSpPr>
        <p:grpSpPr>
          <a:xfrm>
            <a:off x="2095500" y="1635198"/>
            <a:ext cx="8267700" cy="4108378"/>
            <a:chOff x="2095500" y="1635198"/>
            <a:chExt cx="8267700" cy="4108378"/>
          </a:xfrm>
        </p:grpSpPr>
        <p:sp>
          <p:nvSpPr>
            <p:cNvPr id="28" name="Rectangle: Rounded Corners 27">
              <a:extLst>
                <a:ext uri="{FF2B5EF4-FFF2-40B4-BE49-F238E27FC236}">
                  <a16:creationId xmlns:a16="http://schemas.microsoft.com/office/drawing/2014/main" id="{69342C7F-E275-4B8B-8067-AC2E57B8B0AA}"/>
                </a:ext>
              </a:extLst>
            </p:cNvPr>
            <p:cNvSpPr/>
            <p:nvPr/>
          </p:nvSpPr>
          <p:spPr>
            <a:xfrm>
              <a:off x="2095500" y="1635198"/>
              <a:ext cx="8267700" cy="4108378"/>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9" name="Rectangle: Rounded Corners 28">
              <a:extLst>
                <a:ext uri="{FF2B5EF4-FFF2-40B4-BE49-F238E27FC236}">
                  <a16:creationId xmlns:a16="http://schemas.microsoft.com/office/drawing/2014/main" id="{47459F6B-4C81-492F-A61D-AE3707D9E539}"/>
                </a:ext>
              </a:extLst>
            </p:cNvPr>
            <p:cNvSpPr/>
            <p:nvPr/>
          </p:nvSpPr>
          <p:spPr>
            <a:xfrm>
              <a:off x="2520174" y="2000248"/>
              <a:ext cx="7442847" cy="3355109"/>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31" name="TextBox 30">
              <a:extLst>
                <a:ext uri="{FF2B5EF4-FFF2-40B4-BE49-F238E27FC236}">
                  <a16:creationId xmlns:a16="http://schemas.microsoft.com/office/drawing/2014/main" id="{339D5799-4FAE-4867-AF06-8EF31A9DE57F}"/>
                </a:ext>
              </a:extLst>
            </p:cNvPr>
            <p:cNvSpPr txBox="1"/>
            <p:nvPr/>
          </p:nvSpPr>
          <p:spPr>
            <a:xfrm>
              <a:off x="2577324" y="2151391"/>
              <a:ext cx="7442847" cy="3170099"/>
            </a:xfrm>
            <a:prstGeom prst="rect">
              <a:avLst/>
            </a:prstGeom>
            <a:noFill/>
            <a:ln cap="flat">
              <a:noFill/>
            </a:ln>
          </p:spPr>
          <p:txBody>
            <a:bodyPr vert="horz" wrap="square" lIns="91440" tIns="45720" rIns="91440" bIns="45720" anchor="t" anchorCtr="0" compatLnSpc="1">
              <a:spAutoFit/>
            </a:bodyPr>
            <a:lstStyle/>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fr-FR" sz="2000" dirty="0"/>
                <a:t>✅ </a:t>
              </a:r>
              <a:r>
                <a:rPr lang="en-US" sz="2000" b="1" i="0" u="none" strike="noStrike" kern="1200" cap="none" spc="0" baseline="0" dirty="0">
                  <a:solidFill>
                    <a:srgbClr val="000000"/>
                  </a:solidFill>
                  <a:uFillTx/>
                </a:rPr>
                <a:t>Mongosh</a:t>
              </a:r>
              <a:endParaRPr lang="en-US" sz="2000" b="0" i="0" u="none" strike="noStrike" kern="1200" cap="none" spc="0" baseline="0" dirty="0">
                <a:solidFill>
                  <a:srgbClr val="000000"/>
                </a:solidFill>
                <a:uFillTx/>
              </a:endParaRPr>
            </a:p>
            <a:p>
              <a:pPr marL="342900" marR="0" lvl="1" indent="-342900" algn="l" defTabSz="914400" rtl="0" fontAlgn="auto" hangingPunct="1">
                <a:lnSpc>
                  <a:spcPct val="100000"/>
                </a:lnSpc>
                <a:spcBef>
                  <a:spcPts val="0"/>
                </a:spcBef>
                <a:spcAft>
                  <a:spcPts val="0"/>
                </a:spcAft>
                <a:buSzPct val="100000"/>
                <a:buFont typeface="Wingdings" panose="05000000000000000000" pitchFamily="2" charset="2"/>
                <a:buChar char="Ø"/>
                <a:tabLst/>
                <a:defRPr sz="1800" b="0" i="0" u="none" strike="noStrike" kern="0" cap="none" spc="0" baseline="0">
                  <a:solidFill>
                    <a:srgbClr val="000000"/>
                  </a:solidFill>
                  <a:uFillTx/>
                </a:defRPr>
              </a:pPr>
              <a:r>
                <a:rPr lang="en-US" sz="2000" b="0" i="0" u="none" strike="noStrike" kern="1200" cap="none" spc="0" baseline="0" dirty="0">
                  <a:solidFill>
                    <a:srgbClr val="000000"/>
                  </a:solidFill>
                  <a:uFillTx/>
                </a:rPr>
                <a:t>Interface </a:t>
              </a:r>
              <a:r>
                <a:rPr lang="en-US" sz="2000" b="0" i="0" u="none" strike="noStrike" kern="1200" cap="none" spc="0" baseline="0" dirty="0" err="1">
                  <a:solidFill>
                    <a:srgbClr val="000000"/>
                  </a:solidFill>
                  <a:uFillTx/>
                </a:rPr>
                <a:t>moderne</a:t>
              </a:r>
              <a:r>
                <a:rPr lang="en-US" sz="2000" b="0" i="0" u="none" strike="noStrike" kern="1200" cap="none" spc="0" baseline="0" dirty="0">
                  <a:solidFill>
                    <a:srgbClr val="000000"/>
                  </a:solidFill>
                  <a:uFillTx/>
                </a:rPr>
                <a:t> pour </a:t>
              </a:r>
              <a:r>
                <a:rPr lang="en-US" sz="2000" b="0" i="0" u="none" strike="noStrike" kern="1200" cap="none" spc="0" baseline="0" dirty="0" err="1">
                  <a:solidFill>
                    <a:srgbClr val="000000"/>
                  </a:solidFill>
                  <a:uFillTx/>
                </a:rPr>
                <a:t>interagir</a:t>
              </a:r>
              <a:r>
                <a:rPr lang="en-US" sz="2000" b="0" i="0" u="none" strike="noStrike" kern="1200" cap="none" spc="0" baseline="0" dirty="0">
                  <a:solidFill>
                    <a:srgbClr val="000000"/>
                  </a:solidFill>
                  <a:uFillTx/>
                </a:rPr>
                <a:t> avec MongoDB baser sur JavaScript</a:t>
              </a:r>
            </a:p>
            <a:p>
              <a:pPr marL="342900" marR="0" lvl="1" indent="-342900" algn="l" defTabSz="914400" rtl="0" fontAlgn="auto" hangingPunct="1">
                <a:lnSpc>
                  <a:spcPct val="100000"/>
                </a:lnSpc>
                <a:spcBef>
                  <a:spcPts val="0"/>
                </a:spcBef>
                <a:spcAft>
                  <a:spcPts val="0"/>
                </a:spcAft>
                <a:buSzPct val="100000"/>
                <a:buFont typeface="Wingdings" panose="05000000000000000000" pitchFamily="2" charset="2"/>
                <a:buChar char="Ø"/>
                <a:tabLst/>
                <a:defRPr sz="1800" b="0" i="0" u="none" strike="noStrike" kern="0" cap="none" spc="0" baseline="0">
                  <a:solidFill>
                    <a:srgbClr val="000000"/>
                  </a:solidFill>
                  <a:uFillTx/>
                </a:defRPr>
              </a:pPr>
              <a:r>
                <a:rPr lang="en-US" sz="2000" b="0" i="0" u="none" strike="noStrike" kern="1200" cap="none" spc="0" baseline="0" dirty="0" err="1">
                  <a:solidFill>
                    <a:srgbClr val="000000"/>
                  </a:solidFill>
                  <a:uFillTx/>
                </a:rPr>
                <a:t>Permet</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d’automatiser</a:t>
              </a:r>
              <a:r>
                <a:rPr lang="en-US" sz="2000" b="0" i="0" u="none" strike="noStrike" kern="1200" cap="none" spc="0" baseline="0" dirty="0">
                  <a:solidFill>
                    <a:srgbClr val="000000"/>
                  </a:solidFill>
                  <a:uFillTx/>
                </a:rPr>
                <a:t> et de </a:t>
              </a:r>
              <a:r>
                <a:rPr lang="en-US" sz="2000" b="0" i="0" u="none" strike="noStrike" kern="1200" cap="none" spc="0" baseline="0" dirty="0" err="1">
                  <a:solidFill>
                    <a:srgbClr val="000000"/>
                  </a:solidFill>
                  <a:uFillTx/>
                </a:rPr>
                <a:t>manipuler</a:t>
              </a:r>
              <a:r>
                <a:rPr lang="en-US" sz="2000" b="0" i="0" u="none" strike="noStrike" kern="1200" cap="none" spc="0" baseline="0" dirty="0">
                  <a:solidFill>
                    <a:srgbClr val="000000"/>
                  </a:solidFill>
                  <a:uFillTx/>
                </a:rPr>
                <a:t> les données de manière interactive</a:t>
              </a:r>
            </a:p>
            <a:p>
              <a:pPr marL="342900" marR="0" lvl="1" indent="-342900" algn="l" defTabSz="914400" rtl="0" fontAlgn="auto" hangingPunct="1">
                <a:lnSpc>
                  <a:spcPct val="100000"/>
                </a:lnSpc>
                <a:spcBef>
                  <a:spcPts val="0"/>
                </a:spcBef>
                <a:spcAft>
                  <a:spcPts val="0"/>
                </a:spcAft>
                <a:buSzPct val="100000"/>
                <a:buFont typeface="Wingdings" panose="05000000000000000000" pitchFamily="2" charset="2"/>
                <a:buChar char="Ø"/>
                <a:tabLst/>
                <a:defRPr sz="1800" b="0" i="0" u="none" strike="noStrike" kern="0" cap="none" spc="0" baseline="0">
                  <a:solidFill>
                    <a:srgbClr val="000000"/>
                  </a:solidFill>
                  <a:uFillTx/>
                </a:defRPr>
              </a:pPr>
              <a:r>
                <a:rPr lang="en-US" sz="2000" b="0" i="0" u="none" strike="noStrike" kern="1200" cap="none" spc="0" baseline="0" dirty="0" err="1">
                  <a:solidFill>
                    <a:srgbClr val="000000"/>
                  </a:solidFill>
                  <a:uFillTx/>
                </a:rPr>
                <a:t>Javascript</a:t>
              </a:r>
              <a:r>
                <a:rPr lang="en-US" sz="2000" b="0" i="0" u="none" strike="noStrike" kern="1200" cap="none" spc="0" baseline="0" dirty="0">
                  <a:solidFill>
                    <a:srgbClr val="000000"/>
                  </a:solidFill>
                  <a:uFillTx/>
                </a:rPr>
                <a:t> et Mongosh </a:t>
              </a:r>
              <a:r>
                <a:rPr lang="en-US" sz="2000" b="0" i="0" u="none" strike="noStrike" kern="1200" cap="none" spc="0" baseline="0" dirty="0" err="1">
                  <a:solidFill>
                    <a:srgbClr val="000000"/>
                  </a:solidFill>
                  <a:uFillTx/>
                </a:rPr>
                <a:t>est</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une</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approche</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similaire</a:t>
              </a:r>
              <a:r>
                <a:rPr lang="en-US" sz="2000" b="0" i="0" u="none" strike="noStrike" kern="1200" cap="none" spc="0" baseline="0" dirty="0">
                  <a:solidFill>
                    <a:srgbClr val="000000"/>
                  </a:solidFill>
                  <a:uFillTx/>
                </a:rPr>
                <a:t> à PLSQL</a:t>
              </a:r>
            </a:p>
            <a:p>
              <a:pPr marL="228600" marR="0" lvl="1"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2000" b="0" i="0" u="none" strike="noStrike" kern="1200" cap="none" spc="0" baseline="0" dirty="0">
                <a:solidFill>
                  <a:srgbClr val="000000"/>
                </a:solidFill>
                <a:uFillTx/>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fr-FR" sz="2000" dirty="0"/>
                <a:t>✅ </a:t>
              </a:r>
              <a:r>
                <a:rPr lang="en-US" sz="2000" b="1" i="0" u="none" strike="noStrike" kern="1200" cap="none" spc="0" baseline="0" dirty="0">
                  <a:solidFill>
                    <a:srgbClr val="000000"/>
                  </a:solidFill>
                  <a:uFillTx/>
                </a:rPr>
                <a:t>Objectif</a:t>
              </a:r>
              <a:r>
                <a:rPr lang="en-US" sz="2000" b="0" i="0" u="none" strike="noStrike" kern="1200" cap="none" spc="0" baseline="0" dirty="0">
                  <a:solidFill>
                    <a:srgbClr val="000000"/>
                  </a:solidFill>
                  <a:uFillTx/>
                </a:rPr>
                <a:t> </a:t>
              </a:r>
            </a:p>
            <a:p>
              <a:pPr marL="457200" lvl="2">
                <a:buSzPct val="100000"/>
                <a:defRPr sz="1800" b="0" i="0" u="none" strike="noStrike" kern="0" cap="none" spc="0" baseline="0">
                  <a:solidFill>
                    <a:srgbClr val="000000"/>
                  </a:solidFill>
                  <a:uFillTx/>
                </a:defRPr>
              </a:pPr>
              <a:r>
                <a:rPr lang="en-US" sz="2000" b="0" i="0" u="none" strike="noStrike" kern="1200" cap="none" spc="0" baseline="0" dirty="0" err="1">
                  <a:solidFill>
                    <a:srgbClr val="000000"/>
                  </a:solidFill>
                  <a:uFillTx/>
                </a:rPr>
                <a:t>Découvrir</a:t>
              </a:r>
              <a:r>
                <a:rPr lang="en-US" sz="2000" b="0" i="0" u="none" strike="noStrike" kern="1200" cap="none" spc="0" baseline="0" dirty="0">
                  <a:solidFill>
                    <a:srgbClr val="000000"/>
                  </a:solidFill>
                  <a:uFillTx/>
                </a:rPr>
                <a:t> les deux </a:t>
              </a:r>
              <a:r>
                <a:rPr lang="en-US" sz="2000" b="0" i="0" u="none" strike="noStrike" kern="1200" cap="none" spc="0" baseline="0" dirty="0" err="1">
                  <a:solidFill>
                    <a:srgbClr val="000000"/>
                  </a:solidFill>
                  <a:uFillTx/>
                </a:rPr>
                <a:t>approches</a:t>
              </a:r>
              <a:r>
                <a:rPr lang="en-US" sz="2000" b="0" i="0" u="none" strike="noStrike" kern="1200" cap="none" spc="0" baseline="0" dirty="0">
                  <a:solidFill>
                    <a:srgbClr val="000000"/>
                  </a:solidFill>
                  <a:uFillTx/>
                </a:rPr>
                <a:t> pour structurer et </a:t>
              </a:r>
              <a:r>
                <a:rPr lang="en-US" sz="2000" b="0" i="0" u="none" strike="noStrike" kern="1200" cap="none" spc="0" baseline="0" dirty="0" err="1">
                  <a:solidFill>
                    <a:srgbClr val="000000"/>
                  </a:solidFill>
                  <a:uFillTx/>
                </a:rPr>
                <a:t>exécuter</a:t>
              </a:r>
              <a:r>
                <a:rPr lang="en-US" sz="2000" b="0" i="0" u="none" strike="noStrike" kern="1200" cap="none" spc="0" baseline="0" dirty="0">
                  <a:solidFill>
                    <a:srgbClr val="000000"/>
                  </a:solidFill>
                  <a:uFillTx/>
                </a:rPr>
                <a:t> du code dans Mongosh</a:t>
              </a:r>
            </a:p>
          </p:txBody>
        </p:sp>
      </p:grpSp>
      <p:grpSp>
        <p:nvGrpSpPr>
          <p:cNvPr id="15" name="Group 14">
            <a:extLst>
              <a:ext uri="{FF2B5EF4-FFF2-40B4-BE49-F238E27FC236}">
                <a16:creationId xmlns:a16="http://schemas.microsoft.com/office/drawing/2014/main" id="{B6EC93A7-0C9C-4DA6-AEF3-2F4D3D35F44A}"/>
              </a:ext>
            </a:extLst>
          </p:cNvPr>
          <p:cNvGrpSpPr/>
          <p:nvPr/>
        </p:nvGrpSpPr>
        <p:grpSpPr>
          <a:xfrm>
            <a:off x="3832854" y="-6255873"/>
            <a:ext cx="5596896" cy="945297"/>
            <a:chOff x="171451" y="800785"/>
            <a:chExt cx="9819854" cy="945297"/>
          </a:xfrm>
        </p:grpSpPr>
        <p:sp>
          <p:nvSpPr>
            <p:cNvPr id="16" name="Rectangle: Rounded Corners 15">
              <a:extLst>
                <a:ext uri="{FF2B5EF4-FFF2-40B4-BE49-F238E27FC236}">
                  <a16:creationId xmlns:a16="http://schemas.microsoft.com/office/drawing/2014/main" id="{431F885D-79A4-418F-A4F4-B87963E5D914}"/>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7" name="TextBox 16">
              <a:extLst>
                <a:ext uri="{FF2B5EF4-FFF2-40B4-BE49-F238E27FC236}">
                  <a16:creationId xmlns:a16="http://schemas.microsoft.com/office/drawing/2014/main" id="{AAD45DDA-8C94-49F1-B03E-3506E80CCB24}"/>
                </a:ext>
              </a:extLst>
            </p:cNvPr>
            <p:cNvSpPr txBox="1"/>
            <p:nvPr/>
          </p:nvSpPr>
          <p:spPr>
            <a:xfrm>
              <a:off x="180552" y="915085"/>
              <a:ext cx="9810753" cy="830997"/>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Sécurité et Validation des documents</a:t>
              </a:r>
              <a:endParaRPr lang="fr-MA" sz="2400" dirty="0">
                <a:solidFill>
                  <a:schemeClr val="tx1">
                    <a:lumMod val="75000"/>
                    <a:lumOff val="25000"/>
                  </a:schemeClr>
                </a:solidFill>
                <a:latin typeface="Fira Sans" panose="020B0503050000020004" pitchFamily="34" charset="0"/>
              </a:endParaRPr>
            </a:p>
          </p:txBody>
        </p:sp>
      </p:grpSp>
      <p:grpSp>
        <p:nvGrpSpPr>
          <p:cNvPr id="27" name="Group 26">
            <a:extLst>
              <a:ext uri="{FF2B5EF4-FFF2-40B4-BE49-F238E27FC236}">
                <a16:creationId xmlns:a16="http://schemas.microsoft.com/office/drawing/2014/main" id="{DA81A36E-4503-4E5E-93D2-4512CB7F67BF}"/>
              </a:ext>
            </a:extLst>
          </p:cNvPr>
          <p:cNvGrpSpPr/>
          <p:nvPr/>
        </p:nvGrpSpPr>
        <p:grpSpPr>
          <a:xfrm>
            <a:off x="-8901752" y="2681542"/>
            <a:ext cx="2445977" cy="2438740"/>
            <a:chOff x="851848" y="2681542"/>
            <a:chExt cx="2445977" cy="2438740"/>
          </a:xfrm>
        </p:grpSpPr>
        <p:grpSp>
          <p:nvGrpSpPr>
            <p:cNvPr id="30" name="Group 29">
              <a:extLst>
                <a:ext uri="{FF2B5EF4-FFF2-40B4-BE49-F238E27FC236}">
                  <a16:creationId xmlns:a16="http://schemas.microsoft.com/office/drawing/2014/main" id="{B9688511-E167-4A4D-BFAF-56101310CB24}"/>
                </a:ext>
              </a:extLst>
            </p:cNvPr>
            <p:cNvGrpSpPr/>
            <p:nvPr/>
          </p:nvGrpSpPr>
          <p:grpSpPr>
            <a:xfrm>
              <a:off x="851848" y="2681542"/>
              <a:ext cx="2445977" cy="2438740"/>
              <a:chOff x="926960" y="2241662"/>
              <a:chExt cx="2445977" cy="2438740"/>
            </a:xfrm>
          </p:grpSpPr>
          <p:pic>
            <p:nvPicPr>
              <p:cNvPr id="33" name="Picture 32">
                <a:extLst>
                  <a:ext uri="{FF2B5EF4-FFF2-40B4-BE49-F238E27FC236}">
                    <a16:creationId xmlns:a16="http://schemas.microsoft.com/office/drawing/2014/main" id="{EB6050CD-57EE-4DC7-88DE-FFDC623990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34" name="Oval 33">
                <a:extLst>
                  <a:ext uri="{FF2B5EF4-FFF2-40B4-BE49-F238E27FC236}">
                    <a16:creationId xmlns:a16="http://schemas.microsoft.com/office/drawing/2014/main" id="{91DE8617-982E-4DC8-9861-6B60E91B92EA}"/>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2" name="Picture 31">
              <a:extLst>
                <a:ext uri="{FF2B5EF4-FFF2-40B4-BE49-F238E27FC236}">
                  <a16:creationId xmlns:a16="http://schemas.microsoft.com/office/drawing/2014/main" id="{55E740AD-B73D-4236-B987-9390013734C7}"/>
                </a:ext>
              </a:extLst>
            </p:cNvPr>
            <p:cNvPicPr>
              <a:picLocks noChangeAspect="1"/>
            </p:cNvPicPr>
            <p:nvPr/>
          </p:nvPicPr>
          <p:blipFill>
            <a:blip r:embed="rId4"/>
            <a:stretch>
              <a:fillRect/>
            </a:stretch>
          </p:blipFill>
          <p:spPr>
            <a:xfrm>
              <a:off x="2162311" y="3983609"/>
              <a:ext cx="1011027" cy="1011027"/>
            </a:xfrm>
            <a:prstGeom prst="rect">
              <a:avLst/>
            </a:prstGeom>
          </p:spPr>
        </p:pic>
      </p:grpSp>
      <p:grpSp>
        <p:nvGrpSpPr>
          <p:cNvPr id="35" name="Group 34">
            <a:extLst>
              <a:ext uri="{FF2B5EF4-FFF2-40B4-BE49-F238E27FC236}">
                <a16:creationId xmlns:a16="http://schemas.microsoft.com/office/drawing/2014/main" id="{97398315-7DF1-4966-A893-18AFEC82A696}"/>
              </a:ext>
            </a:extLst>
          </p:cNvPr>
          <p:cNvGrpSpPr/>
          <p:nvPr/>
        </p:nvGrpSpPr>
        <p:grpSpPr>
          <a:xfrm>
            <a:off x="19529836" y="2217308"/>
            <a:ext cx="8306977" cy="4081894"/>
            <a:chOff x="3565936" y="2217308"/>
            <a:chExt cx="8306977" cy="4081894"/>
          </a:xfrm>
        </p:grpSpPr>
        <p:grpSp>
          <p:nvGrpSpPr>
            <p:cNvPr id="36" name="Group 35">
              <a:extLst>
                <a:ext uri="{FF2B5EF4-FFF2-40B4-BE49-F238E27FC236}">
                  <a16:creationId xmlns:a16="http://schemas.microsoft.com/office/drawing/2014/main" id="{753CD99A-AC50-41FE-BA8E-47024B2CC44E}"/>
                </a:ext>
              </a:extLst>
            </p:cNvPr>
            <p:cNvGrpSpPr/>
            <p:nvPr/>
          </p:nvGrpSpPr>
          <p:grpSpPr>
            <a:xfrm>
              <a:off x="3565936" y="2217308"/>
              <a:ext cx="8306977" cy="4081894"/>
              <a:chOff x="4203201" y="2547917"/>
              <a:chExt cx="6078268" cy="3087693"/>
            </a:xfrm>
          </p:grpSpPr>
          <p:sp>
            <p:nvSpPr>
              <p:cNvPr id="39" name="Rectangle: Rounded Corners 38">
                <a:extLst>
                  <a:ext uri="{FF2B5EF4-FFF2-40B4-BE49-F238E27FC236}">
                    <a16:creationId xmlns:a16="http://schemas.microsoft.com/office/drawing/2014/main" id="{733F616F-7374-4DE6-8228-F545510E4A2F}"/>
                  </a:ext>
                </a:extLst>
              </p:cNvPr>
              <p:cNvSpPr/>
              <p:nvPr/>
            </p:nvSpPr>
            <p:spPr>
              <a:xfrm rot="5400000">
                <a:off x="5698488" y="1052630"/>
                <a:ext cx="3087693" cy="6078268"/>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0" name="TextBox 39">
                <a:extLst>
                  <a:ext uri="{FF2B5EF4-FFF2-40B4-BE49-F238E27FC236}">
                    <a16:creationId xmlns:a16="http://schemas.microsoft.com/office/drawing/2014/main" id="{FF5A83F8-C692-4516-A4D4-3F705FEE2BE4}"/>
                  </a:ext>
                </a:extLst>
              </p:cNvPr>
              <p:cNvSpPr txBox="1"/>
              <p:nvPr/>
            </p:nvSpPr>
            <p:spPr>
              <a:xfrm>
                <a:off x="4397713" y="2651932"/>
                <a:ext cx="5520141" cy="2793761"/>
              </a:xfrm>
              <a:prstGeom prst="rect">
                <a:avLst/>
              </a:prstGeom>
              <a:noFill/>
            </p:spPr>
            <p:txBody>
              <a:bodyPr wrap="square" rtlCol="0">
                <a:spAutoFit/>
              </a:bodyPr>
              <a:lstStyle/>
              <a:p>
                <a:r>
                  <a:rPr lang="fr-FR" b="1" dirty="0">
                    <a:solidFill>
                      <a:srgbClr val="11D5FD"/>
                    </a:solidFill>
                  </a:rPr>
                  <a:t>3️⃣ Appliquer les Rôles et Permissions (</a:t>
                </a:r>
                <a:r>
                  <a:rPr lang="fr-FR" b="1" dirty="0" err="1">
                    <a:solidFill>
                      <a:srgbClr val="11D5FD"/>
                    </a:solidFill>
                  </a:rPr>
                  <a:t>Role-Based</a:t>
                </a:r>
                <a:r>
                  <a:rPr lang="fr-FR" b="1" dirty="0">
                    <a:solidFill>
                      <a:srgbClr val="11D5FD"/>
                    </a:solidFill>
                  </a:rPr>
                  <a:t> Access Control) </a:t>
                </a:r>
              </a:p>
              <a:p>
                <a:r>
                  <a:rPr lang="fr-FR" b="1" dirty="0">
                    <a:solidFill>
                      <a:schemeClr val="bg1"/>
                    </a:solidFill>
                  </a:rPr>
                  <a:t>✅ Restreindre les accès avec des utilisateurs et rôles bien définis :</a:t>
                </a: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solidFill>
                    <a:schemeClr val="bg1"/>
                  </a:solidFill>
                </a:endParaRPr>
              </a:p>
              <a:p>
                <a:endParaRPr lang="fr-FR" b="1" dirty="0">
                  <a:solidFill>
                    <a:schemeClr val="bg1"/>
                  </a:solidFill>
                </a:endParaRPr>
              </a:p>
              <a:p>
                <a:r>
                  <a:rPr lang="fr-FR" b="1" dirty="0">
                    <a:solidFill>
                      <a:srgbClr val="11D5FD"/>
                    </a:solidFill>
                  </a:rPr>
                  <a:t>4️⃣ Chiffrement et Sécurisation des Données</a:t>
                </a:r>
              </a:p>
              <a:p>
                <a:r>
                  <a:rPr lang="fr-FR" b="1" dirty="0">
                    <a:solidFill>
                      <a:schemeClr val="bg1"/>
                    </a:solidFill>
                  </a:rPr>
                  <a:t>✅ Activer le chiffrement au repos (at-</a:t>
                </a:r>
                <a:r>
                  <a:rPr lang="fr-FR" b="1" dirty="0" err="1">
                    <a:solidFill>
                      <a:schemeClr val="bg1"/>
                    </a:solidFill>
                  </a:rPr>
                  <a:t>rest</a:t>
                </a:r>
                <a:r>
                  <a:rPr lang="fr-FR" b="1" dirty="0">
                    <a:solidFill>
                      <a:schemeClr val="bg1"/>
                    </a:solidFill>
                  </a:rPr>
                  <a:t> </a:t>
                </a:r>
                <a:r>
                  <a:rPr lang="fr-FR" b="1" dirty="0" err="1">
                    <a:solidFill>
                      <a:schemeClr val="bg1"/>
                    </a:solidFill>
                  </a:rPr>
                  <a:t>encryption</a:t>
                </a:r>
                <a:r>
                  <a:rPr lang="fr-FR" b="1" dirty="0">
                    <a:solidFill>
                      <a:schemeClr val="bg1"/>
                    </a:solidFill>
                  </a:rPr>
                  <a:t>).</a:t>
                </a:r>
              </a:p>
              <a:p>
                <a:r>
                  <a:rPr lang="fr-FR" b="1" dirty="0">
                    <a:solidFill>
                      <a:schemeClr val="bg1"/>
                    </a:solidFill>
                  </a:rPr>
                  <a:t>✅ Utiliser TLS/SSL pour sécuriser la communication entre client et serveur.</a:t>
                </a:r>
              </a:p>
              <a:p>
                <a:endParaRPr lang="fr-FR" b="1" dirty="0">
                  <a:solidFill>
                    <a:schemeClr val="bg1"/>
                  </a:solidFill>
                </a:endParaRPr>
              </a:p>
              <a:p>
                <a:endParaRPr lang="fr-FR" b="1" dirty="0">
                  <a:solidFill>
                    <a:schemeClr val="bg1"/>
                  </a:solidFill>
                </a:endParaRPr>
              </a:p>
              <a:p>
                <a:endParaRPr lang="fr-FR" b="1" dirty="0">
                  <a:solidFill>
                    <a:schemeClr val="bg1"/>
                  </a:solidFill>
                </a:endParaRPr>
              </a:p>
            </p:txBody>
          </p:sp>
        </p:grpSp>
        <p:pic>
          <p:nvPicPr>
            <p:cNvPr id="37" name="Picture 36">
              <a:extLst>
                <a:ext uri="{FF2B5EF4-FFF2-40B4-BE49-F238E27FC236}">
                  <a16:creationId xmlns:a16="http://schemas.microsoft.com/office/drawing/2014/main" id="{17182181-5297-41A3-BEB0-2575C28040AF}"/>
                </a:ext>
              </a:extLst>
            </p:cNvPr>
            <p:cNvPicPr>
              <a:picLocks noChangeAspect="1"/>
            </p:cNvPicPr>
            <p:nvPr/>
          </p:nvPicPr>
          <p:blipFill>
            <a:blip r:embed="rId5"/>
            <a:stretch>
              <a:fillRect/>
            </a:stretch>
          </p:blipFill>
          <p:spPr>
            <a:xfrm>
              <a:off x="4483802" y="3035276"/>
              <a:ext cx="4834369" cy="1310669"/>
            </a:xfrm>
            <a:prstGeom prst="roundRect">
              <a:avLst>
                <a:gd name="adj" fmla="val 8594"/>
              </a:avLst>
            </a:prstGeom>
            <a:solidFill>
              <a:srgbClr val="FFFFFF">
                <a:shade val="85000"/>
              </a:srgbClr>
            </a:solidFill>
            <a:ln>
              <a:noFill/>
            </a:ln>
            <a:effectLst/>
          </p:spPr>
        </p:pic>
        <p:pic>
          <p:nvPicPr>
            <p:cNvPr id="38" name="Picture 37">
              <a:extLst>
                <a:ext uri="{FF2B5EF4-FFF2-40B4-BE49-F238E27FC236}">
                  <a16:creationId xmlns:a16="http://schemas.microsoft.com/office/drawing/2014/main" id="{29D35125-F7A6-41D6-8AB9-631698D977C1}"/>
                </a:ext>
              </a:extLst>
            </p:cNvPr>
            <p:cNvPicPr>
              <a:picLocks noChangeAspect="1"/>
            </p:cNvPicPr>
            <p:nvPr/>
          </p:nvPicPr>
          <p:blipFill>
            <a:blip r:embed="rId6"/>
            <a:stretch>
              <a:fillRect/>
            </a:stretch>
          </p:blipFill>
          <p:spPr>
            <a:xfrm>
              <a:off x="3875715" y="5310702"/>
              <a:ext cx="7852229" cy="57040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41" name="TextBox 40">
            <a:extLst>
              <a:ext uri="{FF2B5EF4-FFF2-40B4-BE49-F238E27FC236}">
                <a16:creationId xmlns:a16="http://schemas.microsoft.com/office/drawing/2014/main" id="{93A5098B-671C-477F-B035-CFCB21306662}"/>
              </a:ext>
            </a:extLst>
          </p:cNvPr>
          <p:cNvSpPr txBox="1"/>
          <p:nvPr/>
        </p:nvSpPr>
        <p:spPr>
          <a:xfrm>
            <a:off x="-54291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Approches pour Structurer le Code</a:t>
            </a:r>
          </a:p>
        </p:txBody>
      </p:sp>
      <p:grpSp>
        <p:nvGrpSpPr>
          <p:cNvPr id="42" name="Group 41">
            <a:extLst>
              <a:ext uri="{FF2B5EF4-FFF2-40B4-BE49-F238E27FC236}">
                <a16:creationId xmlns:a16="http://schemas.microsoft.com/office/drawing/2014/main" id="{D7523327-57E4-4643-9120-6795E6CAAEFA}"/>
              </a:ext>
            </a:extLst>
          </p:cNvPr>
          <p:cNvGrpSpPr/>
          <p:nvPr/>
        </p:nvGrpSpPr>
        <p:grpSpPr>
          <a:xfrm>
            <a:off x="14300697" y="1690441"/>
            <a:ext cx="7403837" cy="4338887"/>
            <a:chOff x="4318497" y="1690441"/>
            <a:chExt cx="7403837" cy="4338887"/>
          </a:xfrm>
        </p:grpSpPr>
        <p:sp>
          <p:nvSpPr>
            <p:cNvPr id="43" name="Rectangle: Rounded Corners 42">
              <a:extLst>
                <a:ext uri="{FF2B5EF4-FFF2-40B4-BE49-F238E27FC236}">
                  <a16:creationId xmlns:a16="http://schemas.microsoft.com/office/drawing/2014/main" id="{84441261-F049-4F86-B7B5-550925D6B50C}"/>
                </a:ext>
              </a:extLst>
            </p:cNvPr>
            <p:cNvSpPr/>
            <p:nvPr/>
          </p:nvSpPr>
          <p:spPr>
            <a:xfrm rot="5400000">
              <a:off x="5813739" y="195199"/>
              <a:ext cx="4338887"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4" name="TextBox 43">
              <a:extLst>
                <a:ext uri="{FF2B5EF4-FFF2-40B4-BE49-F238E27FC236}">
                  <a16:creationId xmlns:a16="http://schemas.microsoft.com/office/drawing/2014/main" id="{2C8E1786-F0A9-416B-8767-B24F402672A8}"/>
                </a:ext>
              </a:extLst>
            </p:cNvPr>
            <p:cNvSpPr txBox="1"/>
            <p:nvPr/>
          </p:nvSpPr>
          <p:spPr>
            <a:xfrm>
              <a:off x="4414712" y="1874726"/>
              <a:ext cx="7307622" cy="3970318"/>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tabLst/>
                <a:defRPr sz="1800" b="0" i="0" u="none" strike="noStrike" kern="0" cap="none" spc="0" baseline="0">
                  <a:solidFill>
                    <a:srgbClr val="000000"/>
                  </a:solidFill>
                  <a:uFillTx/>
                </a:defRPr>
              </a:pPr>
              <a:endParaRPr lang="en-US" sz="1800" b="1" i="0" u="none" strike="noStrike" kern="1200" cap="none" spc="0" baseline="0" dirty="0">
                <a:solidFill>
                  <a:schemeClr val="bg1"/>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Approche</a:t>
              </a:r>
              <a:r>
                <a:rPr lang="en-US" sz="1800" b="1" i="0" u="none" strike="noStrike" kern="1200" cap="none" spc="0" baseline="0" dirty="0">
                  <a:solidFill>
                    <a:srgbClr val="11D5FD"/>
                  </a:solidFill>
                  <a:uFillTx/>
                  <a:latin typeface="Aptos"/>
                </a:rPr>
                <a:t> 1: </a:t>
              </a:r>
              <a:r>
                <a:rPr lang="en-US" sz="1800" b="1" i="0" u="none" strike="noStrike" kern="1200" cap="none" spc="0" baseline="0" dirty="0" err="1">
                  <a:solidFill>
                    <a:srgbClr val="11D5FD"/>
                  </a:solidFill>
                  <a:uFillTx/>
                  <a:latin typeface="Aptos"/>
                </a:rPr>
                <a:t>Écrire</a:t>
              </a:r>
              <a:r>
                <a:rPr lang="en-US" sz="1800" b="1" i="0" u="none" strike="noStrike" kern="1200" cap="none" spc="0" baseline="0" dirty="0">
                  <a:solidFill>
                    <a:srgbClr val="11D5FD"/>
                  </a:solidFill>
                  <a:uFillTx/>
                  <a:latin typeface="Aptos"/>
                </a:rPr>
                <a:t> du Code </a:t>
              </a:r>
              <a:r>
                <a:rPr lang="en-US" sz="1800" b="1" i="0" u="none" strike="noStrike" kern="1200" cap="none" spc="0" baseline="0" dirty="0" err="1">
                  <a:solidFill>
                    <a:srgbClr val="11D5FD"/>
                  </a:solidFill>
                  <a:uFillTx/>
                  <a:latin typeface="Aptos"/>
                </a:rPr>
                <a:t>Directement</a:t>
              </a:r>
              <a:r>
                <a:rPr lang="en-US" sz="1800" b="1" i="0" u="none" strike="noStrike" kern="1200" cap="none" spc="0" baseline="0" dirty="0">
                  <a:solidFill>
                    <a:srgbClr val="11D5FD"/>
                  </a:solidFill>
                  <a:uFillTx/>
                  <a:latin typeface="Aptos"/>
                </a:rPr>
                <a:t> dans le Shell</a:t>
              </a:r>
              <a:r>
                <a:rPr lang="en-US" sz="1800" b="0" i="0" u="none" strike="noStrike" kern="1200" cap="none" spc="0" baseline="0" dirty="0">
                  <a:solidFill>
                    <a:srgbClr val="11D5FD"/>
                  </a:solidFill>
                  <a:uFillTx/>
                  <a:latin typeface="Aptos"/>
                </a:rPr>
                <a:t> </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Idéal</a:t>
              </a:r>
              <a:r>
                <a:rPr lang="en-US" sz="1800" b="0" i="0" u="none" strike="noStrike" kern="1200" cap="none" spc="0" baseline="0" dirty="0">
                  <a:solidFill>
                    <a:schemeClr val="bg1"/>
                  </a:solidFill>
                  <a:uFillTx/>
                  <a:latin typeface="Aptos"/>
                </a:rPr>
                <a:t> pour tester </a:t>
              </a:r>
              <a:r>
                <a:rPr lang="en-US" sz="1800" b="0" i="0" u="none" strike="noStrike" kern="1200" cap="none" spc="0" baseline="0" dirty="0" err="1">
                  <a:solidFill>
                    <a:schemeClr val="bg1"/>
                  </a:solidFill>
                  <a:uFillTx/>
                  <a:latin typeface="Aptos"/>
                </a:rPr>
                <a:t>rapidement</a:t>
              </a:r>
              <a:r>
                <a:rPr lang="en-US" sz="1800" b="0" i="0" u="none" strike="noStrike" kern="1200" cap="none" spc="0" baseline="0" dirty="0">
                  <a:solidFill>
                    <a:schemeClr val="bg1"/>
                  </a:solidFill>
                  <a:uFillTx/>
                  <a:latin typeface="Aptos"/>
                </a:rPr>
                <a:t> des </a:t>
              </a:r>
              <a:r>
                <a:rPr lang="en-US" sz="1800" b="0" i="0" u="none" strike="noStrike" kern="1200" cap="none" spc="0" baseline="0" dirty="0" err="1">
                  <a:solidFill>
                    <a:schemeClr val="bg1"/>
                  </a:solidFill>
                  <a:uFillTx/>
                  <a:latin typeface="Aptos"/>
                </a:rPr>
                <a:t>idées</a:t>
              </a:r>
              <a:r>
                <a:rPr lang="en-US" sz="1800" b="0" i="0" u="none" strike="noStrike" kern="1200" cap="none" spc="0" baseline="0" dirty="0">
                  <a:solidFill>
                    <a:schemeClr val="bg1"/>
                  </a:solidFill>
                  <a:uFillTx/>
                  <a:latin typeface="Aptos"/>
                </a:rPr>
                <a:t> et prototypes</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chemeClr val="bg1"/>
                </a:solidFill>
                <a:uFillTx/>
                <a:latin typeface="Aptos"/>
              </a:endParaRP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uFillTx/>
                  <a:latin typeface="Aptos"/>
                </a:rPr>
                <a:t>function </a:t>
              </a:r>
              <a:r>
                <a:rPr lang="en-US" sz="1800" b="1" i="0" u="none" strike="noStrike" kern="1200" cap="none" spc="0" baseline="0" dirty="0" err="1">
                  <a:uFillTx/>
                  <a:latin typeface="Aptos"/>
                </a:rPr>
                <a:t>updateAge</a:t>
              </a:r>
              <a:r>
                <a:rPr lang="en-US" sz="1800" b="1" i="0" u="none" strike="noStrike" kern="1200" cap="none" spc="0" baseline="0" dirty="0">
                  <a:uFillTx/>
                  <a:latin typeface="Aptos"/>
                </a:rPr>
                <a:t>(name, </a:t>
              </a:r>
              <a:r>
                <a:rPr lang="en-US" sz="1800" b="1" i="0" u="none" strike="noStrike" kern="1200" cap="none" spc="0" baseline="0" dirty="0" err="1">
                  <a:uFillTx/>
                  <a:latin typeface="Aptos"/>
                </a:rPr>
                <a:t>newAge</a:t>
              </a:r>
              <a:r>
                <a:rPr lang="en-US" sz="1800" b="1" i="0" u="none" strike="noStrike" kern="1200" cap="none" spc="0" baseline="0" dirty="0">
                  <a:uFillTx/>
                  <a:latin typeface="Aptos"/>
                </a:rPr>
                <a:t>) { </a:t>
              </a:r>
              <a:r>
                <a:rPr lang="en-US" sz="1800" b="1" i="0" u="none" strike="noStrike" kern="1200" cap="none" spc="0" baseline="0" dirty="0" err="1">
                  <a:uFillTx/>
                  <a:latin typeface="Aptos"/>
                </a:rPr>
                <a:t>db.users.updateOne</a:t>
              </a:r>
              <a:r>
                <a:rPr lang="en-US" sz="1800" b="1" i="0" u="none" strike="noStrike" kern="1200" cap="none" spc="0" baseline="0" dirty="0">
                  <a:uFillTx/>
                  <a:latin typeface="Aptos"/>
                </a:rPr>
                <a:t>({ name: name }, </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uFillTx/>
                  <a:latin typeface="Aptos"/>
                </a:rPr>
                <a:t>{ $set: { age: </a:t>
              </a:r>
              <a:r>
                <a:rPr lang="en-US" sz="1800" b="1" i="0" u="none" strike="noStrike" kern="1200" cap="none" spc="0" baseline="0" dirty="0" err="1">
                  <a:uFillTx/>
                  <a:latin typeface="Aptos"/>
                </a:rPr>
                <a:t>newAge</a:t>
              </a:r>
              <a:r>
                <a:rPr lang="en-US" sz="1800" b="1" i="0" u="none" strike="noStrike" kern="1200" cap="none" spc="0" baseline="0" dirty="0">
                  <a:uFillTx/>
                  <a:latin typeface="Aptos"/>
                </a:rPr>
                <a:t> } }); } </a:t>
              </a:r>
              <a:r>
                <a:rPr lang="en-US" sz="1800" b="1" i="0" u="none" strike="noStrike" kern="1200" cap="none" spc="0" baseline="0" dirty="0" err="1">
                  <a:uFillTx/>
                  <a:latin typeface="Aptos"/>
                </a:rPr>
                <a:t>updateAge</a:t>
              </a:r>
              <a:r>
                <a:rPr lang="en-US" sz="1800" b="1" i="0" u="none" strike="noStrike" kern="1200" cap="none" spc="0" baseline="0" dirty="0">
                  <a:uFillTx/>
                  <a:latin typeface="Aptos"/>
                </a:rPr>
                <a:t>("John", 29);</a:t>
              </a:r>
            </a:p>
            <a:p>
              <a:pPr marL="228600" marR="0" lvl="1"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Approche</a:t>
              </a:r>
              <a:r>
                <a:rPr lang="en-US" sz="1800" b="1" i="0" u="none" strike="noStrike" kern="1200" cap="none" spc="0" baseline="0" dirty="0">
                  <a:solidFill>
                    <a:srgbClr val="11D5FD"/>
                  </a:solidFill>
                  <a:uFillTx/>
                  <a:latin typeface="Aptos"/>
                </a:rPr>
                <a:t> 2: Importer des </a:t>
              </a:r>
              <a:r>
                <a:rPr lang="en-US" sz="1800" b="1" i="0" u="none" strike="noStrike" kern="1200" cap="none" spc="0" baseline="0" dirty="0" err="1">
                  <a:solidFill>
                    <a:srgbClr val="11D5FD"/>
                  </a:solidFill>
                  <a:uFillTx/>
                  <a:latin typeface="Aptos"/>
                </a:rPr>
                <a:t>Fichiers</a:t>
              </a:r>
              <a:r>
                <a:rPr lang="en-US" sz="1800" b="1" i="0" u="none" strike="noStrike" kern="1200" cap="none" spc="0" baseline="0" dirty="0">
                  <a:solidFill>
                    <a:srgbClr val="11D5FD"/>
                  </a:solidFill>
                  <a:uFillTx/>
                  <a:latin typeface="Aptos"/>
                </a:rPr>
                <a:t> JavaScript </a:t>
              </a:r>
              <a:r>
                <a:rPr lang="en-US" sz="1800" b="1" i="0" u="none" strike="noStrike" kern="1200" cap="none" spc="0" baseline="0" dirty="0" err="1">
                  <a:solidFill>
                    <a:srgbClr val="11D5FD"/>
                  </a:solidFill>
                  <a:uFillTx/>
                  <a:latin typeface="Aptos"/>
                </a:rPr>
                <a:t>Externes</a:t>
              </a:r>
              <a:r>
                <a:rPr lang="en-US" sz="1800" b="0" i="0" u="none" strike="noStrike" kern="1200" cap="none" spc="0" baseline="0" dirty="0">
                  <a:solidFill>
                    <a:srgbClr val="11D5FD"/>
                  </a:solidFill>
                  <a:uFillTx/>
                  <a:latin typeface="Aptos"/>
                </a:rPr>
                <a:t> </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Favorise</a:t>
              </a:r>
              <a:r>
                <a:rPr lang="en-US" sz="1800" b="0" i="0" u="none" strike="noStrike" kern="1200" cap="none" spc="0" baseline="0" dirty="0">
                  <a:solidFill>
                    <a:schemeClr val="bg1"/>
                  </a:solidFill>
                  <a:uFillTx/>
                  <a:latin typeface="Aptos"/>
                </a:rPr>
                <a:t> la </a:t>
              </a:r>
              <a:r>
                <a:rPr lang="en-US" sz="1800" b="0" i="0" u="none" strike="noStrike" kern="1200" cap="none" spc="0" baseline="0" dirty="0" err="1">
                  <a:solidFill>
                    <a:schemeClr val="bg1"/>
                  </a:solidFill>
                  <a:uFillTx/>
                  <a:latin typeface="Aptos"/>
                </a:rPr>
                <a:t>modularité</a:t>
              </a:r>
              <a:r>
                <a:rPr lang="en-US" sz="1800" b="0" i="0" u="none" strike="noStrike" kern="1200" cap="none" spc="0" baseline="0" dirty="0">
                  <a:solidFill>
                    <a:schemeClr val="bg1"/>
                  </a:solidFill>
                  <a:uFillTx/>
                  <a:latin typeface="Aptos"/>
                </a:rPr>
                <a:t> et la </a:t>
              </a:r>
              <a:r>
                <a:rPr lang="en-US" sz="1800" b="0" i="0" u="none" strike="noStrike" kern="1200" cap="none" spc="0" baseline="0" dirty="0" err="1">
                  <a:solidFill>
                    <a:schemeClr val="bg1"/>
                  </a:solidFill>
                  <a:uFillTx/>
                  <a:latin typeface="Aptos"/>
                </a:rPr>
                <a:t>réutilisation</a:t>
              </a:r>
              <a:r>
                <a:rPr lang="en-US" sz="1800" b="0" i="0" u="none" strike="noStrike" kern="1200" cap="none" spc="0" baseline="0" dirty="0">
                  <a:solidFill>
                    <a:schemeClr val="bg1"/>
                  </a:solidFill>
                  <a:uFillTx/>
                  <a:latin typeface="Aptos"/>
                </a:rPr>
                <a:t> pour des scripts complexes</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uFillTx/>
                  <a:latin typeface="Aptos"/>
                </a:rPr>
                <a:t>load('/chemin/</a:t>
              </a:r>
              <a:r>
                <a:rPr lang="en-US" sz="1800" b="1" i="0" u="none" strike="noStrike" kern="1200" cap="none" spc="0" baseline="0" dirty="0" err="1">
                  <a:uFillTx/>
                  <a:latin typeface="Aptos"/>
                </a:rPr>
                <a:t>vers</a:t>
              </a:r>
              <a:r>
                <a:rPr lang="en-US" sz="1800" b="1" i="0" u="none" strike="noStrike" kern="1200" cap="none" spc="0" baseline="0" dirty="0">
                  <a:uFillTx/>
                  <a:latin typeface="Aptos"/>
                </a:rPr>
                <a:t>/monScript.js'); </a:t>
              </a:r>
              <a:br>
                <a:rPr lang="en-US" sz="1800" b="0" i="0" u="none" strike="noStrike" kern="1200" cap="none" spc="0" baseline="0" dirty="0">
                  <a:solidFill>
                    <a:schemeClr val="bg1"/>
                  </a:solidFill>
                  <a:uFillTx/>
                  <a:latin typeface="Aptos"/>
                </a:rPr>
              </a:br>
              <a:r>
                <a:rPr lang="en-US" sz="1800" b="0" i="0" u="none" strike="noStrike" kern="1200" cap="none" spc="0" baseline="0" dirty="0">
                  <a:solidFill>
                    <a:schemeClr val="bg1"/>
                  </a:solidFill>
                  <a:uFillTx/>
                  <a:latin typeface="Aptos"/>
                </a:rPr>
                <a:t>Appel des </a:t>
              </a:r>
              <a:r>
                <a:rPr lang="en-US" sz="1800" b="0" i="0" u="none" strike="noStrike" kern="1200" cap="none" spc="0" baseline="0" dirty="0" err="1">
                  <a:solidFill>
                    <a:schemeClr val="bg1"/>
                  </a:solidFill>
                  <a:uFillTx/>
                  <a:latin typeface="Aptos"/>
                </a:rPr>
                <a:t>fonctions</a:t>
              </a:r>
              <a:r>
                <a:rPr lang="en-US" sz="1800" b="0" i="0" u="none" strike="noStrike" kern="1200" cap="none" spc="0" baseline="0" dirty="0">
                  <a:solidFill>
                    <a:schemeClr val="bg1"/>
                  </a:solidFill>
                  <a:uFillTx/>
                  <a:latin typeface="Aptos"/>
                </a:rPr>
                <a:t> </a:t>
              </a:r>
              <a:r>
                <a:rPr lang="en-US" sz="1800" b="0" i="0" u="none" strike="noStrike" kern="1200" cap="none" spc="0" baseline="0" dirty="0" err="1">
                  <a:solidFill>
                    <a:schemeClr val="bg1"/>
                  </a:solidFill>
                  <a:uFillTx/>
                  <a:latin typeface="Aptos"/>
                </a:rPr>
                <a:t>définies</a:t>
              </a:r>
              <a:r>
                <a:rPr lang="en-US" sz="1800" b="0" i="0" u="none" strike="noStrike" kern="1200" cap="none" spc="0" baseline="0" dirty="0">
                  <a:solidFill>
                    <a:schemeClr val="bg1"/>
                  </a:solidFill>
                  <a:uFillTx/>
                  <a:latin typeface="Aptos"/>
                </a:rPr>
                <a:t> dans monScript.js </a:t>
              </a:r>
              <a:br>
                <a:rPr lang="en-US" sz="1800" b="0" i="0" u="none" strike="noStrike" kern="1200" cap="none" spc="0" baseline="0" dirty="0">
                  <a:solidFill>
                    <a:schemeClr val="bg1"/>
                  </a:solidFill>
                  <a:uFillTx/>
                  <a:latin typeface="Aptos"/>
                </a:rPr>
              </a:br>
              <a:r>
                <a:rPr lang="en-US" sz="1800" b="1" i="0" u="none" strike="noStrike" kern="1200" cap="none" spc="0" baseline="0" dirty="0" err="1">
                  <a:uFillTx/>
                  <a:latin typeface="Aptos"/>
                </a:rPr>
                <a:t>myFunction</a:t>
              </a:r>
              <a:r>
                <a:rPr lang="en-US" sz="1800" b="1" i="0" u="none" strike="noStrike" kern="1200" cap="none" spc="0" baseline="0" dirty="0">
                  <a:uFillTx/>
                  <a:latin typeface="Aptos"/>
                </a:rPr>
                <a:t>();</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grpSp>
      <p:grpSp>
        <p:nvGrpSpPr>
          <p:cNvPr id="45" name="Group 44">
            <a:extLst>
              <a:ext uri="{FF2B5EF4-FFF2-40B4-BE49-F238E27FC236}">
                <a16:creationId xmlns:a16="http://schemas.microsoft.com/office/drawing/2014/main" id="{75DC3184-8204-4C1E-BE0E-39D7675A17E1}"/>
              </a:ext>
            </a:extLst>
          </p:cNvPr>
          <p:cNvGrpSpPr/>
          <p:nvPr/>
        </p:nvGrpSpPr>
        <p:grpSpPr>
          <a:xfrm>
            <a:off x="-4483240" y="2241662"/>
            <a:ext cx="2445977" cy="2438740"/>
            <a:chOff x="926960" y="2241662"/>
            <a:chExt cx="2445977" cy="2438740"/>
          </a:xfrm>
        </p:grpSpPr>
        <p:grpSp>
          <p:nvGrpSpPr>
            <p:cNvPr id="49" name="Group 48">
              <a:extLst>
                <a:ext uri="{FF2B5EF4-FFF2-40B4-BE49-F238E27FC236}">
                  <a16:creationId xmlns:a16="http://schemas.microsoft.com/office/drawing/2014/main" id="{6DA88B89-CA20-4B87-B73E-BC370D2BE994}"/>
                </a:ext>
              </a:extLst>
            </p:cNvPr>
            <p:cNvGrpSpPr/>
            <p:nvPr/>
          </p:nvGrpSpPr>
          <p:grpSpPr>
            <a:xfrm>
              <a:off x="926960" y="2241662"/>
              <a:ext cx="2445977" cy="2438740"/>
              <a:chOff x="926960" y="2241662"/>
              <a:chExt cx="2445977" cy="2438740"/>
            </a:xfrm>
          </p:grpSpPr>
          <p:pic>
            <p:nvPicPr>
              <p:cNvPr id="51" name="Picture 50">
                <a:extLst>
                  <a:ext uri="{FF2B5EF4-FFF2-40B4-BE49-F238E27FC236}">
                    <a16:creationId xmlns:a16="http://schemas.microsoft.com/office/drawing/2014/main" id="{54354059-B92D-4B88-A213-AD76ADECAE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52" name="Oval 51">
                <a:extLst>
                  <a:ext uri="{FF2B5EF4-FFF2-40B4-BE49-F238E27FC236}">
                    <a16:creationId xmlns:a16="http://schemas.microsoft.com/office/drawing/2014/main" id="{41EA00CD-4A4C-467B-BD0B-E8239AA188F5}"/>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50" name="Picture 49">
              <a:extLst>
                <a:ext uri="{FF2B5EF4-FFF2-40B4-BE49-F238E27FC236}">
                  <a16:creationId xmlns:a16="http://schemas.microsoft.com/office/drawing/2014/main" id="{A9EE4433-82D3-4D24-88FD-2FFB250F348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243782" y="3548214"/>
              <a:ext cx="998310" cy="998310"/>
            </a:xfrm>
            <a:prstGeom prst="rect">
              <a:avLst/>
            </a:prstGeom>
          </p:spPr>
        </p:pic>
      </p:grpSp>
    </p:spTree>
    <p:extLst>
      <p:ext uri="{BB962C8B-B14F-4D97-AF65-F5344CB8AC3E}">
        <p14:creationId xmlns:p14="http://schemas.microsoft.com/office/powerpoint/2010/main" val="1064412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1708" cy="777230"/>
            <a:chOff x="171451" y="800785"/>
            <a:chExt cx="9810752"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01651"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Scripting sur Mongosh (JavaScript)</a:t>
              </a:r>
              <a:endParaRPr lang="fr-MA" sz="2400" dirty="0">
                <a:solidFill>
                  <a:schemeClr val="tx1">
                    <a:lumMod val="75000"/>
                    <a:lumOff val="25000"/>
                  </a:schemeClr>
                </a:solidFill>
                <a:latin typeface="Fira Sans" panose="020B0503050000020004" pitchFamily="34" charset="0"/>
              </a:endParaRPr>
            </a:p>
          </p:txBody>
        </p:sp>
      </p:grpSp>
      <p:grpSp>
        <p:nvGrpSpPr>
          <p:cNvPr id="11" name="Group 10">
            <a:extLst>
              <a:ext uri="{FF2B5EF4-FFF2-40B4-BE49-F238E27FC236}">
                <a16:creationId xmlns:a16="http://schemas.microsoft.com/office/drawing/2014/main" id="{17EDEEA3-F738-46F1-A75A-156157F49D8F}"/>
              </a:ext>
            </a:extLst>
          </p:cNvPr>
          <p:cNvGrpSpPr/>
          <p:nvPr/>
        </p:nvGrpSpPr>
        <p:grpSpPr>
          <a:xfrm>
            <a:off x="-1576190" y="-1615085"/>
            <a:ext cx="3320396" cy="3240000"/>
            <a:chOff x="-1731407" y="-1772400"/>
            <a:chExt cx="3320396" cy="3240000"/>
          </a:xfrm>
        </p:grpSpPr>
        <p:sp>
          <p:nvSpPr>
            <p:cNvPr id="12" name="Oval 11">
              <a:extLst>
                <a:ext uri="{FF2B5EF4-FFF2-40B4-BE49-F238E27FC236}">
                  <a16:creationId xmlns:a16="http://schemas.microsoft.com/office/drawing/2014/main" id="{FF378C5C-906E-4BC2-900A-FD1B85D25F0D}"/>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3" name="TextBox 12">
              <a:extLst>
                <a:ext uri="{FF2B5EF4-FFF2-40B4-BE49-F238E27FC236}">
                  <a16:creationId xmlns:a16="http://schemas.microsoft.com/office/drawing/2014/main" id="{CCEF1387-2462-4D5B-A855-B612AF272C0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8</a:t>
              </a:r>
            </a:p>
          </p:txBody>
        </p:sp>
      </p:grpSp>
      <p:sp>
        <p:nvSpPr>
          <p:cNvPr id="14" name="TextBox 13">
            <a:extLst>
              <a:ext uri="{FF2B5EF4-FFF2-40B4-BE49-F238E27FC236}">
                <a16:creationId xmlns:a16="http://schemas.microsoft.com/office/drawing/2014/main" id="{37547054-A4D6-4237-AA40-AC55FF549B1C}"/>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Approches pour Structurer le Code</a:t>
            </a:r>
          </a:p>
        </p:txBody>
      </p:sp>
      <p:grpSp>
        <p:nvGrpSpPr>
          <p:cNvPr id="3" name="Group 2">
            <a:extLst>
              <a:ext uri="{FF2B5EF4-FFF2-40B4-BE49-F238E27FC236}">
                <a16:creationId xmlns:a16="http://schemas.microsoft.com/office/drawing/2014/main" id="{5AD22EDE-66CC-49C2-AACD-049FB01973AA}"/>
              </a:ext>
            </a:extLst>
          </p:cNvPr>
          <p:cNvGrpSpPr/>
          <p:nvPr/>
        </p:nvGrpSpPr>
        <p:grpSpPr>
          <a:xfrm>
            <a:off x="4318497" y="1690441"/>
            <a:ext cx="7403837" cy="4338887"/>
            <a:chOff x="4318497" y="1690441"/>
            <a:chExt cx="7403837" cy="4338887"/>
          </a:xfrm>
        </p:grpSpPr>
        <p:sp>
          <p:nvSpPr>
            <p:cNvPr id="24" name="Rectangle: Rounded Corners 23">
              <a:extLst>
                <a:ext uri="{FF2B5EF4-FFF2-40B4-BE49-F238E27FC236}">
                  <a16:creationId xmlns:a16="http://schemas.microsoft.com/office/drawing/2014/main" id="{C47888F4-2F56-4C7B-B94A-FB772C43772A}"/>
                </a:ext>
              </a:extLst>
            </p:cNvPr>
            <p:cNvSpPr/>
            <p:nvPr/>
          </p:nvSpPr>
          <p:spPr>
            <a:xfrm rot="5400000">
              <a:off x="5813739" y="195199"/>
              <a:ext cx="4338887"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0" name="TextBox 29">
              <a:extLst>
                <a:ext uri="{FF2B5EF4-FFF2-40B4-BE49-F238E27FC236}">
                  <a16:creationId xmlns:a16="http://schemas.microsoft.com/office/drawing/2014/main" id="{8DACAF19-794D-4777-A69D-88517B448794}"/>
                </a:ext>
              </a:extLst>
            </p:cNvPr>
            <p:cNvSpPr txBox="1"/>
            <p:nvPr/>
          </p:nvSpPr>
          <p:spPr>
            <a:xfrm>
              <a:off x="4414712" y="1874726"/>
              <a:ext cx="7307622" cy="3970318"/>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tabLst/>
                <a:defRPr sz="1800" b="0" i="0" u="none" strike="noStrike" kern="0" cap="none" spc="0" baseline="0">
                  <a:solidFill>
                    <a:srgbClr val="000000"/>
                  </a:solidFill>
                  <a:uFillTx/>
                </a:defRPr>
              </a:pPr>
              <a:endParaRPr lang="en-US" sz="1800" b="1" i="0" u="none" strike="noStrike" kern="1200" cap="none" spc="0" baseline="0" dirty="0">
                <a:solidFill>
                  <a:schemeClr val="bg1"/>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Approche</a:t>
              </a:r>
              <a:r>
                <a:rPr lang="en-US" sz="1800" b="1" i="0" u="none" strike="noStrike" kern="1200" cap="none" spc="0" baseline="0" dirty="0">
                  <a:solidFill>
                    <a:srgbClr val="11D5FD"/>
                  </a:solidFill>
                  <a:uFillTx/>
                  <a:latin typeface="Aptos"/>
                </a:rPr>
                <a:t> 1: </a:t>
              </a:r>
              <a:r>
                <a:rPr lang="en-US" sz="1800" b="1" i="0" u="none" strike="noStrike" kern="1200" cap="none" spc="0" baseline="0" dirty="0" err="1">
                  <a:solidFill>
                    <a:srgbClr val="11D5FD"/>
                  </a:solidFill>
                  <a:uFillTx/>
                  <a:latin typeface="Aptos"/>
                </a:rPr>
                <a:t>Écrire</a:t>
              </a:r>
              <a:r>
                <a:rPr lang="en-US" sz="1800" b="1" i="0" u="none" strike="noStrike" kern="1200" cap="none" spc="0" baseline="0" dirty="0">
                  <a:solidFill>
                    <a:srgbClr val="11D5FD"/>
                  </a:solidFill>
                  <a:uFillTx/>
                  <a:latin typeface="Aptos"/>
                </a:rPr>
                <a:t> du Code </a:t>
              </a:r>
              <a:r>
                <a:rPr lang="en-US" sz="1800" b="1" i="0" u="none" strike="noStrike" kern="1200" cap="none" spc="0" baseline="0" dirty="0" err="1">
                  <a:solidFill>
                    <a:srgbClr val="11D5FD"/>
                  </a:solidFill>
                  <a:uFillTx/>
                  <a:latin typeface="Aptos"/>
                </a:rPr>
                <a:t>Directement</a:t>
              </a:r>
              <a:r>
                <a:rPr lang="en-US" sz="1800" b="1" i="0" u="none" strike="noStrike" kern="1200" cap="none" spc="0" baseline="0" dirty="0">
                  <a:solidFill>
                    <a:srgbClr val="11D5FD"/>
                  </a:solidFill>
                  <a:uFillTx/>
                  <a:latin typeface="Aptos"/>
                </a:rPr>
                <a:t> dans le Shell</a:t>
              </a:r>
              <a:r>
                <a:rPr lang="en-US" sz="1800" b="0" i="0" u="none" strike="noStrike" kern="1200" cap="none" spc="0" baseline="0" dirty="0">
                  <a:solidFill>
                    <a:srgbClr val="11D5FD"/>
                  </a:solidFill>
                  <a:uFillTx/>
                  <a:latin typeface="Aptos"/>
                </a:rPr>
                <a:t> </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Idéal</a:t>
              </a:r>
              <a:r>
                <a:rPr lang="en-US" sz="1800" b="0" i="0" u="none" strike="noStrike" kern="1200" cap="none" spc="0" baseline="0" dirty="0">
                  <a:solidFill>
                    <a:schemeClr val="bg1"/>
                  </a:solidFill>
                  <a:uFillTx/>
                  <a:latin typeface="Aptos"/>
                </a:rPr>
                <a:t> pour tester </a:t>
              </a:r>
              <a:r>
                <a:rPr lang="en-US" sz="1800" b="0" i="0" u="none" strike="noStrike" kern="1200" cap="none" spc="0" baseline="0" dirty="0" err="1">
                  <a:solidFill>
                    <a:schemeClr val="bg1"/>
                  </a:solidFill>
                  <a:uFillTx/>
                  <a:latin typeface="Aptos"/>
                </a:rPr>
                <a:t>rapidement</a:t>
              </a:r>
              <a:r>
                <a:rPr lang="en-US" sz="1800" b="0" i="0" u="none" strike="noStrike" kern="1200" cap="none" spc="0" baseline="0" dirty="0">
                  <a:solidFill>
                    <a:schemeClr val="bg1"/>
                  </a:solidFill>
                  <a:uFillTx/>
                  <a:latin typeface="Aptos"/>
                </a:rPr>
                <a:t> des </a:t>
              </a:r>
              <a:r>
                <a:rPr lang="en-US" sz="1800" b="0" i="0" u="none" strike="noStrike" kern="1200" cap="none" spc="0" baseline="0" dirty="0" err="1">
                  <a:solidFill>
                    <a:schemeClr val="bg1"/>
                  </a:solidFill>
                  <a:uFillTx/>
                  <a:latin typeface="Aptos"/>
                </a:rPr>
                <a:t>idées</a:t>
              </a:r>
              <a:r>
                <a:rPr lang="en-US" sz="1800" b="0" i="0" u="none" strike="noStrike" kern="1200" cap="none" spc="0" baseline="0" dirty="0">
                  <a:solidFill>
                    <a:schemeClr val="bg1"/>
                  </a:solidFill>
                  <a:uFillTx/>
                  <a:latin typeface="Aptos"/>
                </a:rPr>
                <a:t> et prototypes</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chemeClr val="bg1"/>
                </a:solidFill>
                <a:uFillTx/>
                <a:latin typeface="Aptos"/>
              </a:endParaRP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uFillTx/>
                  <a:latin typeface="Aptos"/>
                </a:rPr>
                <a:t>function </a:t>
              </a:r>
              <a:r>
                <a:rPr lang="en-US" sz="1800" b="1" i="0" u="none" strike="noStrike" kern="1200" cap="none" spc="0" baseline="0" dirty="0" err="1">
                  <a:uFillTx/>
                  <a:latin typeface="Aptos"/>
                </a:rPr>
                <a:t>updateAge</a:t>
              </a:r>
              <a:r>
                <a:rPr lang="en-US" sz="1800" b="1" i="0" u="none" strike="noStrike" kern="1200" cap="none" spc="0" baseline="0" dirty="0">
                  <a:uFillTx/>
                  <a:latin typeface="Aptos"/>
                </a:rPr>
                <a:t>(name, </a:t>
              </a:r>
              <a:r>
                <a:rPr lang="en-US" sz="1800" b="1" i="0" u="none" strike="noStrike" kern="1200" cap="none" spc="0" baseline="0" dirty="0" err="1">
                  <a:uFillTx/>
                  <a:latin typeface="Aptos"/>
                </a:rPr>
                <a:t>newAge</a:t>
              </a:r>
              <a:r>
                <a:rPr lang="en-US" sz="1800" b="1" i="0" u="none" strike="noStrike" kern="1200" cap="none" spc="0" baseline="0" dirty="0">
                  <a:uFillTx/>
                  <a:latin typeface="Aptos"/>
                </a:rPr>
                <a:t>) { </a:t>
              </a:r>
              <a:r>
                <a:rPr lang="en-US" sz="1800" b="1" i="0" u="none" strike="noStrike" kern="1200" cap="none" spc="0" baseline="0" dirty="0" err="1">
                  <a:uFillTx/>
                  <a:latin typeface="Aptos"/>
                </a:rPr>
                <a:t>db.users.updateOne</a:t>
              </a:r>
              <a:r>
                <a:rPr lang="en-US" sz="1800" b="1" i="0" u="none" strike="noStrike" kern="1200" cap="none" spc="0" baseline="0" dirty="0">
                  <a:uFillTx/>
                  <a:latin typeface="Aptos"/>
                </a:rPr>
                <a:t>({ name: name }, </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uFillTx/>
                  <a:latin typeface="Aptos"/>
                </a:rPr>
                <a:t>{ $set: { age: </a:t>
              </a:r>
              <a:r>
                <a:rPr lang="en-US" sz="1800" b="1" i="0" u="none" strike="noStrike" kern="1200" cap="none" spc="0" baseline="0" dirty="0" err="1">
                  <a:uFillTx/>
                  <a:latin typeface="Aptos"/>
                </a:rPr>
                <a:t>newAge</a:t>
              </a:r>
              <a:r>
                <a:rPr lang="en-US" sz="1800" b="1" i="0" u="none" strike="noStrike" kern="1200" cap="none" spc="0" baseline="0" dirty="0">
                  <a:uFillTx/>
                  <a:latin typeface="Aptos"/>
                </a:rPr>
                <a:t> } }); } </a:t>
              </a:r>
              <a:r>
                <a:rPr lang="en-US" sz="1800" b="1" i="0" u="none" strike="noStrike" kern="1200" cap="none" spc="0" baseline="0" dirty="0" err="1">
                  <a:uFillTx/>
                  <a:latin typeface="Aptos"/>
                </a:rPr>
                <a:t>updateAge</a:t>
              </a:r>
              <a:r>
                <a:rPr lang="en-US" sz="1800" b="1" i="0" u="none" strike="noStrike" kern="1200" cap="none" spc="0" baseline="0" dirty="0">
                  <a:uFillTx/>
                  <a:latin typeface="Aptos"/>
                </a:rPr>
                <a:t>("John", 29);</a:t>
              </a:r>
            </a:p>
            <a:p>
              <a:pPr marL="228600" marR="0" lvl="1"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Approche</a:t>
              </a:r>
              <a:r>
                <a:rPr lang="en-US" sz="1800" b="1" i="0" u="none" strike="noStrike" kern="1200" cap="none" spc="0" baseline="0" dirty="0">
                  <a:solidFill>
                    <a:srgbClr val="11D5FD"/>
                  </a:solidFill>
                  <a:uFillTx/>
                  <a:latin typeface="Aptos"/>
                </a:rPr>
                <a:t> 2: Importer des </a:t>
              </a:r>
              <a:r>
                <a:rPr lang="en-US" sz="1800" b="1" i="0" u="none" strike="noStrike" kern="1200" cap="none" spc="0" baseline="0" dirty="0" err="1">
                  <a:solidFill>
                    <a:srgbClr val="11D5FD"/>
                  </a:solidFill>
                  <a:uFillTx/>
                  <a:latin typeface="Aptos"/>
                </a:rPr>
                <a:t>Fichiers</a:t>
              </a:r>
              <a:r>
                <a:rPr lang="en-US" sz="1800" b="1" i="0" u="none" strike="noStrike" kern="1200" cap="none" spc="0" baseline="0" dirty="0">
                  <a:solidFill>
                    <a:srgbClr val="11D5FD"/>
                  </a:solidFill>
                  <a:uFillTx/>
                  <a:latin typeface="Aptos"/>
                </a:rPr>
                <a:t> JavaScript </a:t>
              </a:r>
              <a:r>
                <a:rPr lang="en-US" sz="1800" b="1" i="0" u="none" strike="noStrike" kern="1200" cap="none" spc="0" baseline="0" dirty="0" err="1">
                  <a:solidFill>
                    <a:srgbClr val="11D5FD"/>
                  </a:solidFill>
                  <a:uFillTx/>
                  <a:latin typeface="Aptos"/>
                </a:rPr>
                <a:t>Externes</a:t>
              </a:r>
              <a:r>
                <a:rPr lang="en-US" sz="1800" b="0" i="0" u="none" strike="noStrike" kern="1200" cap="none" spc="0" baseline="0" dirty="0">
                  <a:solidFill>
                    <a:srgbClr val="11D5FD"/>
                  </a:solidFill>
                  <a:uFillTx/>
                  <a:latin typeface="Aptos"/>
                </a:rPr>
                <a:t> </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Favorise</a:t>
              </a:r>
              <a:r>
                <a:rPr lang="en-US" sz="1800" b="0" i="0" u="none" strike="noStrike" kern="1200" cap="none" spc="0" baseline="0" dirty="0">
                  <a:solidFill>
                    <a:schemeClr val="bg1"/>
                  </a:solidFill>
                  <a:uFillTx/>
                  <a:latin typeface="Aptos"/>
                </a:rPr>
                <a:t> la </a:t>
              </a:r>
              <a:r>
                <a:rPr lang="en-US" sz="1800" b="0" i="0" u="none" strike="noStrike" kern="1200" cap="none" spc="0" baseline="0" dirty="0" err="1">
                  <a:solidFill>
                    <a:schemeClr val="bg1"/>
                  </a:solidFill>
                  <a:uFillTx/>
                  <a:latin typeface="Aptos"/>
                </a:rPr>
                <a:t>modularité</a:t>
              </a:r>
              <a:r>
                <a:rPr lang="en-US" sz="1800" b="0" i="0" u="none" strike="noStrike" kern="1200" cap="none" spc="0" baseline="0" dirty="0">
                  <a:solidFill>
                    <a:schemeClr val="bg1"/>
                  </a:solidFill>
                  <a:uFillTx/>
                  <a:latin typeface="Aptos"/>
                </a:rPr>
                <a:t> et la </a:t>
              </a:r>
              <a:r>
                <a:rPr lang="en-US" sz="1800" b="0" i="0" u="none" strike="noStrike" kern="1200" cap="none" spc="0" baseline="0" dirty="0" err="1">
                  <a:solidFill>
                    <a:schemeClr val="bg1"/>
                  </a:solidFill>
                  <a:uFillTx/>
                  <a:latin typeface="Aptos"/>
                </a:rPr>
                <a:t>réutilisation</a:t>
              </a:r>
              <a:r>
                <a:rPr lang="en-US" sz="1800" b="0" i="0" u="none" strike="noStrike" kern="1200" cap="none" spc="0" baseline="0" dirty="0">
                  <a:solidFill>
                    <a:schemeClr val="bg1"/>
                  </a:solidFill>
                  <a:uFillTx/>
                  <a:latin typeface="Aptos"/>
                </a:rPr>
                <a:t> pour des scripts complexes</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uFillTx/>
                  <a:latin typeface="Aptos"/>
                </a:rPr>
                <a:t>load('/chemin/</a:t>
              </a:r>
              <a:r>
                <a:rPr lang="en-US" sz="1800" b="1" i="0" u="none" strike="noStrike" kern="1200" cap="none" spc="0" baseline="0" dirty="0" err="1">
                  <a:uFillTx/>
                  <a:latin typeface="Aptos"/>
                </a:rPr>
                <a:t>vers</a:t>
              </a:r>
              <a:r>
                <a:rPr lang="en-US" sz="1800" b="1" i="0" u="none" strike="noStrike" kern="1200" cap="none" spc="0" baseline="0" dirty="0">
                  <a:uFillTx/>
                  <a:latin typeface="Aptos"/>
                </a:rPr>
                <a:t>/monScript.js'); </a:t>
              </a:r>
              <a:br>
                <a:rPr lang="en-US" sz="1800" b="0" i="0" u="none" strike="noStrike" kern="1200" cap="none" spc="0" baseline="0" dirty="0">
                  <a:solidFill>
                    <a:schemeClr val="bg1"/>
                  </a:solidFill>
                  <a:uFillTx/>
                  <a:latin typeface="Aptos"/>
                </a:rPr>
              </a:br>
              <a:r>
                <a:rPr lang="en-US" sz="1800" b="0" i="0" u="none" strike="noStrike" kern="1200" cap="none" spc="0" baseline="0" dirty="0">
                  <a:solidFill>
                    <a:schemeClr val="bg1"/>
                  </a:solidFill>
                  <a:uFillTx/>
                  <a:latin typeface="Aptos"/>
                </a:rPr>
                <a:t>Appel des </a:t>
              </a:r>
              <a:r>
                <a:rPr lang="en-US" sz="1800" b="0" i="0" u="none" strike="noStrike" kern="1200" cap="none" spc="0" baseline="0" dirty="0" err="1">
                  <a:solidFill>
                    <a:schemeClr val="bg1"/>
                  </a:solidFill>
                  <a:uFillTx/>
                  <a:latin typeface="Aptos"/>
                </a:rPr>
                <a:t>fonctions</a:t>
              </a:r>
              <a:r>
                <a:rPr lang="en-US" sz="1800" b="0" i="0" u="none" strike="noStrike" kern="1200" cap="none" spc="0" baseline="0" dirty="0">
                  <a:solidFill>
                    <a:schemeClr val="bg1"/>
                  </a:solidFill>
                  <a:uFillTx/>
                  <a:latin typeface="Aptos"/>
                </a:rPr>
                <a:t> </a:t>
              </a:r>
              <a:r>
                <a:rPr lang="en-US" sz="1800" b="0" i="0" u="none" strike="noStrike" kern="1200" cap="none" spc="0" baseline="0" dirty="0" err="1">
                  <a:solidFill>
                    <a:schemeClr val="bg1"/>
                  </a:solidFill>
                  <a:uFillTx/>
                  <a:latin typeface="Aptos"/>
                </a:rPr>
                <a:t>définies</a:t>
              </a:r>
              <a:r>
                <a:rPr lang="en-US" sz="1800" b="0" i="0" u="none" strike="noStrike" kern="1200" cap="none" spc="0" baseline="0" dirty="0">
                  <a:solidFill>
                    <a:schemeClr val="bg1"/>
                  </a:solidFill>
                  <a:uFillTx/>
                  <a:latin typeface="Aptos"/>
                </a:rPr>
                <a:t> dans monScript.js </a:t>
              </a:r>
              <a:br>
                <a:rPr lang="en-US" sz="1800" b="0" i="0" u="none" strike="noStrike" kern="1200" cap="none" spc="0" baseline="0" dirty="0">
                  <a:solidFill>
                    <a:schemeClr val="bg1"/>
                  </a:solidFill>
                  <a:uFillTx/>
                  <a:latin typeface="Aptos"/>
                </a:rPr>
              </a:br>
              <a:r>
                <a:rPr lang="en-US" sz="1800" b="1" i="0" u="none" strike="noStrike" kern="1200" cap="none" spc="0" baseline="0" dirty="0" err="1">
                  <a:uFillTx/>
                  <a:latin typeface="Aptos"/>
                </a:rPr>
                <a:t>myFunction</a:t>
              </a:r>
              <a:r>
                <a:rPr lang="en-US" sz="1800" b="1" i="0" u="none" strike="noStrike" kern="1200" cap="none" spc="0" baseline="0" dirty="0">
                  <a:uFillTx/>
                  <a:latin typeface="Aptos"/>
                </a:rPr>
                <a:t>();</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grpSp>
      <p:grpSp>
        <p:nvGrpSpPr>
          <p:cNvPr id="2" name="Group 1">
            <a:extLst>
              <a:ext uri="{FF2B5EF4-FFF2-40B4-BE49-F238E27FC236}">
                <a16:creationId xmlns:a16="http://schemas.microsoft.com/office/drawing/2014/main" id="{6D72D8F7-5756-48D1-952B-1C9BAC62F61F}"/>
              </a:ext>
            </a:extLst>
          </p:cNvPr>
          <p:cNvGrpSpPr/>
          <p:nvPr/>
        </p:nvGrpSpPr>
        <p:grpSpPr>
          <a:xfrm>
            <a:off x="926960" y="2241662"/>
            <a:ext cx="2445977" cy="2438740"/>
            <a:chOff x="926960" y="2241662"/>
            <a:chExt cx="2445977" cy="2438740"/>
          </a:xfrm>
        </p:grpSpPr>
        <p:grpSp>
          <p:nvGrpSpPr>
            <p:cNvPr id="15" name="Group 14">
              <a:extLst>
                <a:ext uri="{FF2B5EF4-FFF2-40B4-BE49-F238E27FC236}">
                  <a16:creationId xmlns:a16="http://schemas.microsoft.com/office/drawing/2014/main" id="{C955B0CD-982D-47C0-B2F0-48AF99A3D5DE}"/>
                </a:ext>
              </a:extLst>
            </p:cNvPr>
            <p:cNvGrpSpPr/>
            <p:nvPr/>
          </p:nvGrpSpPr>
          <p:grpSpPr>
            <a:xfrm>
              <a:off x="926960" y="2241662"/>
              <a:ext cx="2445977" cy="2438740"/>
              <a:chOff x="926960" y="2241662"/>
              <a:chExt cx="2445977" cy="2438740"/>
            </a:xfrm>
          </p:grpSpPr>
          <p:pic>
            <p:nvPicPr>
              <p:cNvPr id="16" name="Picture 15">
                <a:extLst>
                  <a:ext uri="{FF2B5EF4-FFF2-40B4-BE49-F238E27FC236}">
                    <a16:creationId xmlns:a16="http://schemas.microsoft.com/office/drawing/2014/main" id="{0D01E8D5-9C12-4CF2-B8EA-828E9AB9D4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17" name="Oval 16">
                <a:extLst>
                  <a:ext uri="{FF2B5EF4-FFF2-40B4-BE49-F238E27FC236}">
                    <a16:creationId xmlns:a16="http://schemas.microsoft.com/office/drawing/2014/main" id="{F7144114-6F49-4E1E-B173-379ACAE5F128}"/>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31" name="Picture 30">
              <a:extLst>
                <a:ext uri="{FF2B5EF4-FFF2-40B4-BE49-F238E27FC236}">
                  <a16:creationId xmlns:a16="http://schemas.microsoft.com/office/drawing/2014/main" id="{F92A0695-FFC9-47BD-8612-7AC8D123B0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43782" y="3548214"/>
              <a:ext cx="998310" cy="998310"/>
            </a:xfrm>
            <a:prstGeom prst="rect">
              <a:avLst/>
            </a:prstGeom>
          </p:spPr>
        </p:pic>
      </p:grpSp>
      <p:grpSp>
        <p:nvGrpSpPr>
          <p:cNvPr id="21" name="Group 20">
            <a:extLst>
              <a:ext uri="{FF2B5EF4-FFF2-40B4-BE49-F238E27FC236}">
                <a16:creationId xmlns:a16="http://schemas.microsoft.com/office/drawing/2014/main" id="{8786273E-1FDC-4957-B248-0006D3569093}"/>
              </a:ext>
            </a:extLst>
          </p:cNvPr>
          <p:cNvGrpSpPr/>
          <p:nvPr/>
        </p:nvGrpSpPr>
        <p:grpSpPr>
          <a:xfrm>
            <a:off x="2095500" y="13674798"/>
            <a:ext cx="8267700" cy="4108378"/>
            <a:chOff x="2095500" y="1635198"/>
            <a:chExt cx="8267700" cy="4108378"/>
          </a:xfrm>
        </p:grpSpPr>
        <p:sp>
          <p:nvSpPr>
            <p:cNvPr id="22" name="Rectangle: Rounded Corners 21">
              <a:extLst>
                <a:ext uri="{FF2B5EF4-FFF2-40B4-BE49-F238E27FC236}">
                  <a16:creationId xmlns:a16="http://schemas.microsoft.com/office/drawing/2014/main" id="{813A7E6E-9E4E-4067-A870-A1A84D6D2FA1}"/>
                </a:ext>
              </a:extLst>
            </p:cNvPr>
            <p:cNvSpPr/>
            <p:nvPr/>
          </p:nvSpPr>
          <p:spPr>
            <a:xfrm>
              <a:off x="2095500" y="1635198"/>
              <a:ext cx="8267700" cy="4108378"/>
            </a:xfrm>
            <a:prstGeom prst="roundRect">
              <a:avLst>
                <a:gd name="adj" fmla="val 826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Rectangle: Rounded Corners 22">
              <a:extLst>
                <a:ext uri="{FF2B5EF4-FFF2-40B4-BE49-F238E27FC236}">
                  <a16:creationId xmlns:a16="http://schemas.microsoft.com/office/drawing/2014/main" id="{F0B26B61-7CD5-4EB8-ADF1-DAFAFBFBBA10}"/>
                </a:ext>
              </a:extLst>
            </p:cNvPr>
            <p:cNvSpPr/>
            <p:nvPr/>
          </p:nvSpPr>
          <p:spPr>
            <a:xfrm>
              <a:off x="2520174" y="2000248"/>
              <a:ext cx="7442847" cy="3355109"/>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5" name="TextBox 24">
              <a:extLst>
                <a:ext uri="{FF2B5EF4-FFF2-40B4-BE49-F238E27FC236}">
                  <a16:creationId xmlns:a16="http://schemas.microsoft.com/office/drawing/2014/main" id="{B4F9C3F6-E5E2-4840-B204-9C93BFCAEB98}"/>
                </a:ext>
              </a:extLst>
            </p:cNvPr>
            <p:cNvSpPr txBox="1"/>
            <p:nvPr/>
          </p:nvSpPr>
          <p:spPr>
            <a:xfrm>
              <a:off x="2577324" y="2151391"/>
              <a:ext cx="7442847" cy="3170099"/>
            </a:xfrm>
            <a:prstGeom prst="rect">
              <a:avLst/>
            </a:prstGeom>
            <a:noFill/>
            <a:ln cap="flat">
              <a:noFill/>
            </a:ln>
          </p:spPr>
          <p:txBody>
            <a:bodyPr vert="horz" wrap="square" lIns="91440" tIns="45720" rIns="91440" bIns="45720" anchor="t" anchorCtr="0" compatLnSpc="1">
              <a:spAutoFit/>
            </a:bodyPr>
            <a:lstStyle/>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fr-FR" sz="2000" dirty="0"/>
                <a:t>✅ </a:t>
              </a:r>
              <a:r>
                <a:rPr lang="en-US" sz="2000" b="1" i="0" u="none" strike="noStrike" kern="1200" cap="none" spc="0" baseline="0" dirty="0">
                  <a:solidFill>
                    <a:srgbClr val="000000"/>
                  </a:solidFill>
                  <a:uFillTx/>
                </a:rPr>
                <a:t>Mongosh</a:t>
              </a:r>
              <a:endParaRPr lang="en-US" sz="2000" b="0" i="0" u="none" strike="noStrike" kern="1200" cap="none" spc="0" baseline="0" dirty="0">
                <a:solidFill>
                  <a:srgbClr val="000000"/>
                </a:solidFill>
                <a:uFillTx/>
              </a:endParaRPr>
            </a:p>
            <a:p>
              <a:pPr marL="342900" marR="0" lvl="1" indent="-342900" algn="l" defTabSz="914400" rtl="0" fontAlgn="auto" hangingPunct="1">
                <a:lnSpc>
                  <a:spcPct val="100000"/>
                </a:lnSpc>
                <a:spcBef>
                  <a:spcPts val="0"/>
                </a:spcBef>
                <a:spcAft>
                  <a:spcPts val="0"/>
                </a:spcAft>
                <a:buSzPct val="100000"/>
                <a:buFont typeface="Wingdings" panose="05000000000000000000" pitchFamily="2" charset="2"/>
                <a:buChar char="Ø"/>
                <a:tabLst/>
                <a:defRPr sz="1800" b="0" i="0" u="none" strike="noStrike" kern="0" cap="none" spc="0" baseline="0">
                  <a:solidFill>
                    <a:srgbClr val="000000"/>
                  </a:solidFill>
                  <a:uFillTx/>
                </a:defRPr>
              </a:pPr>
              <a:r>
                <a:rPr lang="en-US" sz="2000" b="0" i="0" u="none" strike="noStrike" kern="1200" cap="none" spc="0" baseline="0" dirty="0">
                  <a:solidFill>
                    <a:srgbClr val="000000"/>
                  </a:solidFill>
                  <a:uFillTx/>
                </a:rPr>
                <a:t>Interface </a:t>
              </a:r>
              <a:r>
                <a:rPr lang="en-US" sz="2000" b="0" i="0" u="none" strike="noStrike" kern="1200" cap="none" spc="0" baseline="0" dirty="0" err="1">
                  <a:solidFill>
                    <a:srgbClr val="000000"/>
                  </a:solidFill>
                  <a:uFillTx/>
                </a:rPr>
                <a:t>moderne</a:t>
              </a:r>
              <a:r>
                <a:rPr lang="en-US" sz="2000" b="0" i="0" u="none" strike="noStrike" kern="1200" cap="none" spc="0" baseline="0" dirty="0">
                  <a:solidFill>
                    <a:srgbClr val="000000"/>
                  </a:solidFill>
                  <a:uFillTx/>
                </a:rPr>
                <a:t> pour </a:t>
              </a:r>
              <a:r>
                <a:rPr lang="en-US" sz="2000" b="0" i="0" u="none" strike="noStrike" kern="1200" cap="none" spc="0" baseline="0" dirty="0" err="1">
                  <a:solidFill>
                    <a:srgbClr val="000000"/>
                  </a:solidFill>
                  <a:uFillTx/>
                </a:rPr>
                <a:t>interagir</a:t>
              </a:r>
              <a:r>
                <a:rPr lang="en-US" sz="2000" b="0" i="0" u="none" strike="noStrike" kern="1200" cap="none" spc="0" baseline="0" dirty="0">
                  <a:solidFill>
                    <a:srgbClr val="000000"/>
                  </a:solidFill>
                  <a:uFillTx/>
                </a:rPr>
                <a:t> avec MongoDB baser sur JavaScript</a:t>
              </a:r>
            </a:p>
            <a:p>
              <a:pPr marL="342900" marR="0" lvl="1" indent="-342900" algn="l" defTabSz="914400" rtl="0" fontAlgn="auto" hangingPunct="1">
                <a:lnSpc>
                  <a:spcPct val="100000"/>
                </a:lnSpc>
                <a:spcBef>
                  <a:spcPts val="0"/>
                </a:spcBef>
                <a:spcAft>
                  <a:spcPts val="0"/>
                </a:spcAft>
                <a:buSzPct val="100000"/>
                <a:buFont typeface="Wingdings" panose="05000000000000000000" pitchFamily="2" charset="2"/>
                <a:buChar char="Ø"/>
                <a:tabLst/>
                <a:defRPr sz="1800" b="0" i="0" u="none" strike="noStrike" kern="0" cap="none" spc="0" baseline="0">
                  <a:solidFill>
                    <a:srgbClr val="000000"/>
                  </a:solidFill>
                  <a:uFillTx/>
                </a:defRPr>
              </a:pPr>
              <a:r>
                <a:rPr lang="en-US" sz="2000" b="0" i="0" u="none" strike="noStrike" kern="1200" cap="none" spc="0" baseline="0" dirty="0" err="1">
                  <a:solidFill>
                    <a:srgbClr val="000000"/>
                  </a:solidFill>
                  <a:uFillTx/>
                </a:rPr>
                <a:t>Permet</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d’automatiser</a:t>
              </a:r>
              <a:r>
                <a:rPr lang="en-US" sz="2000" b="0" i="0" u="none" strike="noStrike" kern="1200" cap="none" spc="0" baseline="0" dirty="0">
                  <a:solidFill>
                    <a:srgbClr val="000000"/>
                  </a:solidFill>
                  <a:uFillTx/>
                </a:rPr>
                <a:t> et de </a:t>
              </a:r>
              <a:r>
                <a:rPr lang="en-US" sz="2000" b="0" i="0" u="none" strike="noStrike" kern="1200" cap="none" spc="0" baseline="0" dirty="0" err="1">
                  <a:solidFill>
                    <a:srgbClr val="000000"/>
                  </a:solidFill>
                  <a:uFillTx/>
                </a:rPr>
                <a:t>manipuler</a:t>
              </a:r>
              <a:r>
                <a:rPr lang="en-US" sz="2000" b="0" i="0" u="none" strike="noStrike" kern="1200" cap="none" spc="0" baseline="0" dirty="0">
                  <a:solidFill>
                    <a:srgbClr val="000000"/>
                  </a:solidFill>
                  <a:uFillTx/>
                </a:rPr>
                <a:t> les données de manière interactive</a:t>
              </a:r>
            </a:p>
            <a:p>
              <a:pPr marL="342900" marR="0" lvl="1" indent="-342900" algn="l" defTabSz="914400" rtl="0" fontAlgn="auto" hangingPunct="1">
                <a:lnSpc>
                  <a:spcPct val="100000"/>
                </a:lnSpc>
                <a:spcBef>
                  <a:spcPts val="0"/>
                </a:spcBef>
                <a:spcAft>
                  <a:spcPts val="0"/>
                </a:spcAft>
                <a:buSzPct val="100000"/>
                <a:buFont typeface="Wingdings" panose="05000000000000000000" pitchFamily="2" charset="2"/>
                <a:buChar char="Ø"/>
                <a:tabLst/>
                <a:defRPr sz="1800" b="0" i="0" u="none" strike="noStrike" kern="0" cap="none" spc="0" baseline="0">
                  <a:solidFill>
                    <a:srgbClr val="000000"/>
                  </a:solidFill>
                  <a:uFillTx/>
                </a:defRPr>
              </a:pPr>
              <a:r>
                <a:rPr lang="en-US" sz="2000" b="0" i="0" u="none" strike="noStrike" kern="1200" cap="none" spc="0" baseline="0" dirty="0" err="1">
                  <a:solidFill>
                    <a:srgbClr val="000000"/>
                  </a:solidFill>
                  <a:uFillTx/>
                </a:rPr>
                <a:t>Javascript</a:t>
              </a:r>
              <a:r>
                <a:rPr lang="en-US" sz="2000" b="0" i="0" u="none" strike="noStrike" kern="1200" cap="none" spc="0" baseline="0" dirty="0">
                  <a:solidFill>
                    <a:srgbClr val="000000"/>
                  </a:solidFill>
                  <a:uFillTx/>
                </a:rPr>
                <a:t> et Mongosh </a:t>
              </a:r>
              <a:r>
                <a:rPr lang="en-US" sz="2000" b="0" i="0" u="none" strike="noStrike" kern="1200" cap="none" spc="0" baseline="0" dirty="0" err="1">
                  <a:solidFill>
                    <a:srgbClr val="000000"/>
                  </a:solidFill>
                  <a:uFillTx/>
                </a:rPr>
                <a:t>est</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une</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approche</a:t>
              </a:r>
              <a:r>
                <a:rPr lang="en-US" sz="2000" b="0" i="0" u="none" strike="noStrike" kern="1200" cap="none" spc="0" baseline="0" dirty="0">
                  <a:solidFill>
                    <a:srgbClr val="000000"/>
                  </a:solidFill>
                  <a:uFillTx/>
                </a:rPr>
                <a:t> </a:t>
              </a:r>
              <a:r>
                <a:rPr lang="en-US" sz="2000" b="0" i="0" u="none" strike="noStrike" kern="1200" cap="none" spc="0" baseline="0" dirty="0" err="1">
                  <a:solidFill>
                    <a:srgbClr val="000000"/>
                  </a:solidFill>
                  <a:uFillTx/>
                </a:rPr>
                <a:t>similaire</a:t>
              </a:r>
              <a:r>
                <a:rPr lang="en-US" sz="2000" b="0" i="0" u="none" strike="noStrike" kern="1200" cap="none" spc="0" baseline="0" dirty="0">
                  <a:solidFill>
                    <a:srgbClr val="000000"/>
                  </a:solidFill>
                  <a:uFillTx/>
                </a:rPr>
                <a:t> à PLSQL</a:t>
              </a:r>
            </a:p>
            <a:p>
              <a:pPr marL="228600" marR="0" lvl="1"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2000" b="0" i="0" u="none" strike="noStrike" kern="1200" cap="none" spc="0" baseline="0" dirty="0">
                <a:solidFill>
                  <a:srgbClr val="000000"/>
                </a:solidFill>
                <a:uFillTx/>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fr-FR" sz="2000" dirty="0"/>
                <a:t>✅ </a:t>
              </a:r>
              <a:r>
                <a:rPr lang="en-US" sz="2000" b="1" i="0" u="none" strike="noStrike" kern="1200" cap="none" spc="0" baseline="0" dirty="0">
                  <a:solidFill>
                    <a:srgbClr val="000000"/>
                  </a:solidFill>
                  <a:uFillTx/>
                </a:rPr>
                <a:t>Objectif</a:t>
              </a:r>
              <a:r>
                <a:rPr lang="en-US" sz="2000" b="0" i="0" u="none" strike="noStrike" kern="1200" cap="none" spc="0" baseline="0" dirty="0">
                  <a:solidFill>
                    <a:srgbClr val="000000"/>
                  </a:solidFill>
                  <a:uFillTx/>
                </a:rPr>
                <a:t> </a:t>
              </a:r>
            </a:p>
            <a:p>
              <a:pPr marL="457200" lvl="2">
                <a:buSzPct val="100000"/>
                <a:defRPr sz="1800" b="0" i="0" u="none" strike="noStrike" kern="0" cap="none" spc="0" baseline="0">
                  <a:solidFill>
                    <a:srgbClr val="000000"/>
                  </a:solidFill>
                  <a:uFillTx/>
                </a:defRPr>
              </a:pPr>
              <a:r>
                <a:rPr lang="en-US" sz="2000" b="0" i="0" u="none" strike="noStrike" kern="1200" cap="none" spc="0" baseline="0" dirty="0" err="1">
                  <a:solidFill>
                    <a:srgbClr val="000000"/>
                  </a:solidFill>
                  <a:uFillTx/>
                </a:rPr>
                <a:t>Découvrir</a:t>
              </a:r>
              <a:r>
                <a:rPr lang="en-US" sz="2000" b="0" i="0" u="none" strike="noStrike" kern="1200" cap="none" spc="0" baseline="0" dirty="0">
                  <a:solidFill>
                    <a:srgbClr val="000000"/>
                  </a:solidFill>
                  <a:uFillTx/>
                </a:rPr>
                <a:t> les deux </a:t>
              </a:r>
              <a:r>
                <a:rPr lang="en-US" sz="2000" b="0" i="0" u="none" strike="noStrike" kern="1200" cap="none" spc="0" baseline="0" dirty="0" err="1">
                  <a:solidFill>
                    <a:srgbClr val="000000"/>
                  </a:solidFill>
                  <a:uFillTx/>
                </a:rPr>
                <a:t>approches</a:t>
              </a:r>
              <a:r>
                <a:rPr lang="en-US" sz="2000" b="0" i="0" u="none" strike="noStrike" kern="1200" cap="none" spc="0" baseline="0" dirty="0">
                  <a:solidFill>
                    <a:srgbClr val="000000"/>
                  </a:solidFill>
                  <a:uFillTx/>
                </a:rPr>
                <a:t> pour structurer et </a:t>
              </a:r>
              <a:r>
                <a:rPr lang="en-US" sz="2000" b="0" i="0" u="none" strike="noStrike" kern="1200" cap="none" spc="0" baseline="0" dirty="0" err="1">
                  <a:solidFill>
                    <a:srgbClr val="000000"/>
                  </a:solidFill>
                  <a:uFillTx/>
                </a:rPr>
                <a:t>exécuter</a:t>
              </a:r>
              <a:r>
                <a:rPr lang="en-US" sz="2000" b="0" i="0" u="none" strike="noStrike" kern="1200" cap="none" spc="0" baseline="0" dirty="0">
                  <a:solidFill>
                    <a:srgbClr val="000000"/>
                  </a:solidFill>
                  <a:uFillTx/>
                </a:rPr>
                <a:t> du code dans Mongosh</a:t>
              </a:r>
            </a:p>
          </p:txBody>
        </p:sp>
      </p:grpSp>
      <p:grpSp>
        <p:nvGrpSpPr>
          <p:cNvPr id="26" name="Group 25">
            <a:extLst>
              <a:ext uri="{FF2B5EF4-FFF2-40B4-BE49-F238E27FC236}">
                <a16:creationId xmlns:a16="http://schemas.microsoft.com/office/drawing/2014/main" id="{DF057F81-B45C-4D0F-92AB-A15B9DDCB2AE}"/>
              </a:ext>
            </a:extLst>
          </p:cNvPr>
          <p:cNvGrpSpPr/>
          <p:nvPr/>
        </p:nvGrpSpPr>
        <p:grpSpPr>
          <a:xfrm>
            <a:off x="12754579" y="1690442"/>
            <a:ext cx="7329372" cy="4620958"/>
            <a:chOff x="4318497" y="1690442"/>
            <a:chExt cx="7329372" cy="4620958"/>
          </a:xfrm>
        </p:grpSpPr>
        <p:sp>
          <p:nvSpPr>
            <p:cNvPr id="27" name="Rectangle: Rounded Corners 26">
              <a:extLst>
                <a:ext uri="{FF2B5EF4-FFF2-40B4-BE49-F238E27FC236}">
                  <a16:creationId xmlns:a16="http://schemas.microsoft.com/office/drawing/2014/main" id="{97B981A5-919B-4FAA-A445-496F0018C809}"/>
                </a:ext>
              </a:extLst>
            </p:cNvPr>
            <p:cNvSpPr/>
            <p:nvPr/>
          </p:nvSpPr>
          <p:spPr>
            <a:xfrm rot="5400000">
              <a:off x="5721024" y="287915"/>
              <a:ext cx="4524317"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8" name="TextBox 27">
              <a:extLst>
                <a:ext uri="{FF2B5EF4-FFF2-40B4-BE49-F238E27FC236}">
                  <a16:creationId xmlns:a16="http://schemas.microsoft.com/office/drawing/2014/main" id="{7D0DDC61-B469-4393-9562-1AC662DF5F2B}"/>
                </a:ext>
              </a:extLst>
            </p:cNvPr>
            <p:cNvSpPr txBox="1"/>
            <p:nvPr/>
          </p:nvSpPr>
          <p:spPr>
            <a:xfrm>
              <a:off x="4414712" y="1787085"/>
              <a:ext cx="7069532" cy="452431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Fonction</a:t>
              </a:r>
              <a:r>
                <a:rPr lang="en-US" sz="1800" b="1" i="0" u="none" strike="noStrike" kern="1200" cap="none" spc="0" baseline="0" dirty="0">
                  <a:solidFill>
                    <a:srgbClr val="11D5FD"/>
                  </a:solidFill>
                  <a:uFillTx/>
                  <a:latin typeface="Aptos"/>
                </a:rPr>
                <a:t> pour </a:t>
              </a:r>
              <a:r>
                <a:rPr lang="en-US" sz="1800" b="1" i="0" u="none" strike="noStrike" kern="1200" cap="none" spc="0" baseline="0" dirty="0" err="1">
                  <a:solidFill>
                    <a:srgbClr val="11D5FD"/>
                  </a:solidFill>
                  <a:uFillTx/>
                  <a:latin typeface="Aptos"/>
                </a:rPr>
                <a:t>Ajouter</a:t>
              </a:r>
              <a:r>
                <a:rPr lang="en-US" sz="1800" b="1" i="0" u="none" strike="noStrike" kern="1200" cap="none" spc="0" baseline="0" dirty="0">
                  <a:solidFill>
                    <a:srgbClr val="11D5FD"/>
                  </a:solidFill>
                  <a:uFillTx/>
                  <a:latin typeface="Aptos"/>
                </a:rPr>
                <a:t> un Document</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1"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function </a:t>
              </a:r>
              <a:r>
                <a:rPr lang="en-US" sz="1800" b="1" i="0" u="none" strike="noStrike" kern="1200" cap="none" spc="0" baseline="0" dirty="0" err="1">
                  <a:solidFill>
                    <a:srgbClr val="000000"/>
                  </a:solidFill>
                  <a:uFillTx/>
                  <a:latin typeface="Aptos"/>
                </a:rPr>
                <a:t>addUser</a:t>
              </a:r>
              <a:r>
                <a:rPr lang="en-US" sz="1800" b="1" i="0" u="none" strike="noStrike" kern="1200" cap="none" spc="0" baseline="0" dirty="0">
                  <a:solidFill>
                    <a:srgbClr val="000000"/>
                  </a:solidFill>
                  <a:uFillTx/>
                  <a:latin typeface="Aptos"/>
                </a:rPr>
                <a:t>(name, age, city) { const result = </a:t>
              </a:r>
              <a:r>
                <a:rPr lang="en-US" sz="1800" b="1" i="0" u="none" strike="noStrike" kern="1200" cap="none" spc="0" baseline="0" dirty="0" err="1">
                  <a:solidFill>
                    <a:srgbClr val="000000"/>
                  </a:solidFill>
                  <a:uFillTx/>
                  <a:latin typeface="Aptos"/>
                </a:rPr>
                <a:t>db.users.insertOne</a:t>
              </a:r>
              <a:r>
                <a:rPr lang="en-US" sz="1800" b="1" i="0" u="none" strike="noStrike" kern="1200" cap="none" spc="0" baseline="0" dirty="0">
                  <a:solidFill>
                    <a:srgbClr val="000000"/>
                  </a:solidFill>
                  <a:uFillTx/>
                  <a:latin typeface="Aptos"/>
                </a:rPr>
                <a:t>({ name: name, age: age, city: city }); print(`Document </a:t>
              </a:r>
              <a:r>
                <a:rPr lang="en-US" sz="1800" b="1" i="0" u="none" strike="noStrike" kern="1200" cap="none" spc="0" baseline="0" dirty="0" err="1">
                  <a:solidFill>
                    <a:srgbClr val="000000"/>
                  </a:solidFill>
                  <a:uFillTx/>
                  <a:latin typeface="Aptos"/>
                </a:rPr>
                <a:t>ajouté</a:t>
              </a:r>
              <a:r>
                <a:rPr lang="en-US" sz="1800" b="1" i="0" u="none" strike="noStrike" kern="1200" cap="none" spc="0" baseline="0" dirty="0">
                  <a:solidFill>
                    <a:srgbClr val="000000"/>
                  </a:solidFill>
                  <a:uFillTx/>
                  <a:latin typeface="Aptos"/>
                </a:rPr>
                <a:t> avec </a:t>
              </a:r>
              <a:r>
                <a:rPr lang="en-US" sz="1800" b="1" i="0" u="none" strike="noStrike" kern="1200" cap="none" spc="0" baseline="0" dirty="0" err="1">
                  <a:solidFill>
                    <a:srgbClr val="000000"/>
                  </a:solidFill>
                  <a:uFillTx/>
                  <a:latin typeface="Aptos"/>
                </a:rPr>
                <a:t>l'ID</a:t>
              </a:r>
              <a:r>
                <a:rPr lang="en-US" sz="1800" b="1" i="0" u="none" strike="noStrike" kern="1200" cap="none" spc="0" baseline="0" dirty="0">
                  <a:solidFill>
                    <a:srgbClr val="000000"/>
                  </a:solidFill>
                  <a:uFillTx/>
                  <a:latin typeface="Aptos"/>
                </a:rPr>
                <a:t> : ${</a:t>
              </a:r>
              <a:r>
                <a:rPr lang="en-US" sz="1800" b="1" i="0" u="none" strike="noStrike" kern="1200" cap="none" spc="0" baseline="0" dirty="0" err="1">
                  <a:solidFill>
                    <a:srgbClr val="000000"/>
                  </a:solidFill>
                  <a:uFillTx/>
                  <a:latin typeface="Aptos"/>
                </a:rPr>
                <a:t>result.insertedId</a:t>
              </a:r>
              <a:r>
                <a:rPr lang="en-US" sz="1800" b="1" i="0" u="none" strike="noStrike" kern="1200" cap="none" spc="0" baseline="0" dirty="0">
                  <a:solidFill>
                    <a:srgbClr val="000000"/>
                  </a:solidFill>
                  <a:uFillTx/>
                  <a:latin typeface="Aptos"/>
                </a:rPr>
                <a:t>}`); } </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chemeClr val="bg1"/>
                  </a:solidFill>
                  <a:uFillTx/>
                  <a:latin typeface="Aptos"/>
                </a:rPr>
                <a:t>addUser</a:t>
              </a:r>
              <a:r>
                <a:rPr lang="en-US" sz="1800" b="1" i="0" u="none" strike="noStrike" kern="1200" cap="none" spc="0" baseline="0" dirty="0">
                  <a:solidFill>
                    <a:schemeClr val="bg1"/>
                  </a:solidFill>
                  <a:uFillTx/>
                  <a:latin typeface="Aptos"/>
                </a:rPr>
                <a:t>("Alice", 30, "Paris");</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b="1" dirty="0">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Fonction</a:t>
              </a:r>
              <a:r>
                <a:rPr lang="en-US" sz="1800" b="1" i="0" u="none" strike="noStrike" kern="1200" cap="none" spc="0" baseline="0" dirty="0">
                  <a:solidFill>
                    <a:srgbClr val="11D5FD"/>
                  </a:solidFill>
                  <a:uFillTx/>
                  <a:latin typeface="Aptos"/>
                </a:rPr>
                <a:t> pour </a:t>
              </a:r>
              <a:r>
                <a:rPr lang="en-US" sz="1800" b="1" i="0" u="none" strike="noStrike" kern="1200" cap="none" spc="0" baseline="0" dirty="0" err="1">
                  <a:solidFill>
                    <a:srgbClr val="11D5FD"/>
                  </a:solidFill>
                  <a:uFillTx/>
                  <a:latin typeface="Aptos"/>
                </a:rPr>
                <a:t>Mettre</a:t>
              </a:r>
              <a:r>
                <a:rPr lang="en-US" sz="1800" b="1" i="0" u="none" strike="noStrike" kern="1200" cap="none" spc="0" baseline="0" dirty="0">
                  <a:solidFill>
                    <a:srgbClr val="11D5FD"/>
                  </a:solidFill>
                  <a:uFillTx/>
                  <a:latin typeface="Aptos"/>
                </a:rPr>
                <a:t> à Jour un Document</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function </a:t>
              </a:r>
              <a:r>
                <a:rPr lang="en-US" sz="1800" b="1" i="0" u="none" strike="noStrike" kern="1200" cap="none" spc="0" baseline="0" dirty="0" err="1">
                  <a:solidFill>
                    <a:srgbClr val="000000"/>
                  </a:solidFill>
                  <a:uFillTx/>
                  <a:latin typeface="Aptos"/>
                </a:rPr>
                <a:t>updateUser</a:t>
              </a:r>
              <a:r>
                <a:rPr lang="en-US" sz="1800" b="1" i="0" u="none" strike="noStrike" kern="1200" cap="none" spc="0" baseline="0" dirty="0">
                  <a:solidFill>
                    <a:srgbClr val="000000"/>
                  </a:solidFill>
                  <a:uFillTx/>
                  <a:latin typeface="Aptos"/>
                </a:rPr>
                <a:t>(name, </a:t>
              </a:r>
              <a:r>
                <a:rPr lang="en-US" sz="1800" b="1" i="0" u="none" strike="noStrike" kern="1200" cap="none" spc="0" baseline="0" dirty="0" err="1">
                  <a:solidFill>
                    <a:srgbClr val="000000"/>
                  </a:solidFill>
                  <a:uFillTx/>
                  <a:latin typeface="Aptos"/>
                </a:rPr>
                <a:t>newAge</a:t>
              </a:r>
              <a:r>
                <a:rPr lang="en-US" sz="1800" b="1" i="0" u="none" strike="noStrike" kern="1200" cap="none" spc="0" baseline="0" dirty="0">
                  <a:solidFill>
                    <a:srgbClr val="000000"/>
                  </a:solidFill>
                  <a:uFillTx/>
                  <a:latin typeface="Aptos"/>
                </a:rPr>
                <a:t>) { const result = </a:t>
              </a:r>
              <a:r>
                <a:rPr lang="en-US" sz="1800" b="1" i="0" u="none" strike="noStrike" kern="1200" cap="none" spc="0" baseline="0" dirty="0" err="1">
                  <a:solidFill>
                    <a:srgbClr val="000000"/>
                  </a:solidFill>
                  <a:uFillTx/>
                  <a:latin typeface="Aptos"/>
                </a:rPr>
                <a:t>db.users.updateOne</a:t>
              </a:r>
              <a:r>
                <a:rPr lang="en-US" sz="1800" b="1" i="0" u="none" strike="noStrike" kern="1200" cap="none" spc="0" baseline="0" dirty="0">
                  <a:solidFill>
                    <a:srgbClr val="000000"/>
                  </a:solidFill>
                  <a:uFillTx/>
                  <a:latin typeface="Aptos"/>
                </a:rPr>
                <a:t>( { name: name }, { $set: { age: </a:t>
              </a:r>
              <a:r>
                <a:rPr lang="en-US" sz="1800" b="1" i="0" u="none" strike="noStrike" kern="1200" cap="none" spc="0" baseline="0" dirty="0" err="1">
                  <a:solidFill>
                    <a:srgbClr val="000000"/>
                  </a:solidFill>
                  <a:uFillTx/>
                  <a:latin typeface="Aptos"/>
                </a:rPr>
                <a:t>newAge</a:t>
              </a:r>
              <a:r>
                <a:rPr lang="en-US" sz="1800" b="1" i="0" u="none" strike="noStrike" kern="1200" cap="none" spc="0" baseline="0" dirty="0">
                  <a:solidFill>
                    <a:srgbClr val="000000"/>
                  </a:solidFill>
                  <a:uFillTx/>
                  <a:latin typeface="Aptos"/>
                </a:rPr>
                <a:t> } } ); print(`${</a:t>
              </a:r>
              <a:r>
                <a:rPr lang="en-US" sz="1800" b="1" i="0" u="none" strike="noStrike" kern="1200" cap="none" spc="0" baseline="0" dirty="0" err="1">
                  <a:solidFill>
                    <a:srgbClr val="000000"/>
                  </a:solidFill>
                  <a:uFillTx/>
                  <a:latin typeface="Aptos"/>
                </a:rPr>
                <a:t>result.modifiedCount</a:t>
              </a:r>
              <a:r>
                <a:rPr lang="en-US" sz="1800" b="1" i="0" u="none" strike="noStrike" kern="1200" cap="none" spc="0" baseline="0" dirty="0">
                  <a:solidFill>
                    <a:srgbClr val="000000"/>
                  </a:solidFill>
                  <a:uFillTx/>
                  <a:latin typeface="Aptos"/>
                </a:rPr>
                <a:t>} document(s) mis à jour`); } </a:t>
              </a:r>
            </a:p>
            <a:p>
              <a:pPr marL="0" marR="0" lvl="0" indent="0" algn="l" defTabSz="914400" rtl="0" fontAlgn="auto" hangingPunct="1">
                <a:lnSpc>
                  <a:spcPct val="100000"/>
                </a:lnSpc>
                <a:spcBef>
                  <a:spcPts val="0"/>
                </a:spcBef>
                <a:spcAft>
                  <a:spcPts val="0"/>
                </a:spcAft>
                <a:tabLst/>
                <a:defRPr sz="1800" b="0" i="0" u="none" strike="noStrike" kern="0" cap="none" spc="0" baseline="0">
                  <a:solidFill>
                    <a:srgbClr val="000000"/>
                  </a:solidFill>
                  <a:uFillTx/>
                </a:defRPr>
              </a:pPr>
              <a:endParaRPr lang="en-US" sz="1800" b="1" i="0" u="none" strike="noStrike" kern="1200" cap="none" spc="0" baseline="0" dirty="0">
                <a:solidFill>
                  <a:srgbClr val="000000"/>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chemeClr val="bg1"/>
                  </a:solidFill>
                  <a:uFillTx/>
                  <a:latin typeface="Aptos"/>
                </a:rPr>
                <a:t>updateUser</a:t>
              </a:r>
              <a:r>
                <a:rPr lang="en-US" sz="1800" b="1" i="0" u="none" strike="noStrike" kern="1200" cap="none" spc="0" baseline="0" dirty="0">
                  <a:solidFill>
                    <a:schemeClr val="bg1"/>
                  </a:solidFill>
                  <a:uFillTx/>
                  <a:latin typeface="Aptos"/>
                </a:rPr>
                <a:t>("Alice", 31);</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grpSp>
    </p:spTree>
    <p:extLst>
      <p:ext uri="{BB962C8B-B14F-4D97-AF65-F5344CB8AC3E}">
        <p14:creationId xmlns:p14="http://schemas.microsoft.com/office/powerpoint/2010/main" val="12443387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32ED9227-4261-4799-A000-05369CE6CA9C}"/>
              </a:ext>
            </a:extLst>
          </p:cNvPr>
          <p:cNvGrpSpPr/>
          <p:nvPr/>
        </p:nvGrpSpPr>
        <p:grpSpPr>
          <a:xfrm>
            <a:off x="2933700" y="757575"/>
            <a:ext cx="7753349" cy="864000"/>
            <a:chOff x="2933700" y="757575"/>
            <a:chExt cx="7753349" cy="864000"/>
          </a:xfrm>
        </p:grpSpPr>
        <p:sp>
          <p:nvSpPr>
            <p:cNvPr id="2" name="Rectangle: Rounded Corners 1">
              <a:extLst>
                <a:ext uri="{FF2B5EF4-FFF2-40B4-BE49-F238E27FC236}">
                  <a16:creationId xmlns:a16="http://schemas.microsoft.com/office/drawing/2014/main" id="{82CF648A-E7D0-414B-AA08-7DF719C7A45F}"/>
                </a:ext>
              </a:extLst>
            </p:cNvPr>
            <p:cNvSpPr/>
            <p:nvPr/>
          </p:nvSpPr>
          <p:spPr>
            <a:xfrm>
              <a:off x="3492044" y="838200"/>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 name="Oval 2">
              <a:extLst>
                <a:ext uri="{FF2B5EF4-FFF2-40B4-BE49-F238E27FC236}">
                  <a16:creationId xmlns:a16="http://schemas.microsoft.com/office/drawing/2014/main" id="{E34F66ED-7DA3-45F5-AB24-4947F513636F}"/>
                </a:ext>
              </a:extLst>
            </p:cNvPr>
            <p:cNvSpPr/>
            <p:nvPr/>
          </p:nvSpPr>
          <p:spPr>
            <a:xfrm>
              <a:off x="2933700" y="757575"/>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6</a:t>
              </a:r>
            </a:p>
          </p:txBody>
        </p:sp>
        <p:sp>
          <p:nvSpPr>
            <p:cNvPr id="30" name="TextBox 29">
              <a:extLst>
                <a:ext uri="{FF2B5EF4-FFF2-40B4-BE49-F238E27FC236}">
                  <a16:creationId xmlns:a16="http://schemas.microsoft.com/office/drawing/2014/main" id="{ADB5C554-4DDE-46DF-A636-76677E098575}"/>
                </a:ext>
              </a:extLst>
            </p:cNvPr>
            <p:cNvSpPr txBox="1"/>
            <p:nvPr/>
          </p:nvSpPr>
          <p:spPr>
            <a:xfrm>
              <a:off x="3906719" y="933450"/>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Suppression des documents</a:t>
              </a:r>
              <a:endParaRPr lang="fr-MA" sz="2800" dirty="0">
                <a:solidFill>
                  <a:schemeClr val="tx1">
                    <a:lumMod val="75000"/>
                    <a:lumOff val="25000"/>
                  </a:schemeClr>
                </a:solidFill>
                <a:latin typeface="Fira Sans" panose="020B0503050000020004" pitchFamily="34" charset="0"/>
              </a:endParaRPr>
            </a:p>
          </p:txBody>
        </p:sp>
      </p:grpSp>
      <p:grpSp>
        <p:nvGrpSpPr>
          <p:cNvPr id="15" name="Group 14">
            <a:extLst>
              <a:ext uri="{FF2B5EF4-FFF2-40B4-BE49-F238E27FC236}">
                <a16:creationId xmlns:a16="http://schemas.microsoft.com/office/drawing/2014/main" id="{D5D44DD5-7E00-4683-9433-6F25211ADA1E}"/>
              </a:ext>
            </a:extLst>
          </p:cNvPr>
          <p:cNvGrpSpPr/>
          <p:nvPr/>
        </p:nvGrpSpPr>
        <p:grpSpPr>
          <a:xfrm>
            <a:off x="3182820" y="1860498"/>
            <a:ext cx="7828079" cy="864000"/>
            <a:chOff x="3182820" y="1860498"/>
            <a:chExt cx="7828079" cy="864000"/>
          </a:xfrm>
        </p:grpSpPr>
        <p:sp>
          <p:nvSpPr>
            <p:cNvPr id="5" name="Rectangle: Rounded Corners 4">
              <a:extLst>
                <a:ext uri="{FF2B5EF4-FFF2-40B4-BE49-F238E27FC236}">
                  <a16:creationId xmlns:a16="http://schemas.microsoft.com/office/drawing/2014/main" id="{096B524B-BB3D-4283-B13C-E8EF03DDDE31}"/>
                </a:ext>
              </a:extLst>
            </p:cNvPr>
            <p:cNvSpPr/>
            <p:nvPr/>
          </p:nvSpPr>
          <p:spPr>
            <a:xfrm>
              <a:off x="3815894" y="1957387"/>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1" name="Oval 10">
              <a:extLst>
                <a:ext uri="{FF2B5EF4-FFF2-40B4-BE49-F238E27FC236}">
                  <a16:creationId xmlns:a16="http://schemas.microsoft.com/office/drawing/2014/main" id="{9EA62DB0-E6E2-4336-A34B-A03A2E741F07}"/>
                </a:ext>
              </a:extLst>
            </p:cNvPr>
            <p:cNvSpPr/>
            <p:nvPr/>
          </p:nvSpPr>
          <p:spPr>
            <a:xfrm>
              <a:off x="3182820" y="1860498"/>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7</a:t>
              </a:r>
            </a:p>
          </p:txBody>
        </p:sp>
        <p:sp>
          <p:nvSpPr>
            <p:cNvPr id="33" name="TextBox 32">
              <a:extLst>
                <a:ext uri="{FF2B5EF4-FFF2-40B4-BE49-F238E27FC236}">
                  <a16:creationId xmlns:a16="http://schemas.microsoft.com/office/drawing/2014/main" id="{E7D56F50-17AF-42DA-8AF3-E4DA98683893}"/>
                </a:ext>
              </a:extLst>
            </p:cNvPr>
            <p:cNvSpPr txBox="1"/>
            <p:nvPr/>
          </p:nvSpPr>
          <p:spPr>
            <a:xfrm>
              <a:off x="4099431" y="2042051"/>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Sécurité et Validation des documents</a:t>
              </a:r>
              <a:endParaRPr lang="fr-MA" sz="2800" dirty="0">
                <a:solidFill>
                  <a:schemeClr val="tx1">
                    <a:lumMod val="75000"/>
                    <a:lumOff val="25000"/>
                  </a:schemeClr>
                </a:solidFill>
                <a:latin typeface="Fira Sans" panose="020B0503050000020004" pitchFamily="34" charset="0"/>
              </a:endParaRPr>
            </a:p>
          </p:txBody>
        </p:sp>
      </p:grpSp>
      <p:grpSp>
        <p:nvGrpSpPr>
          <p:cNvPr id="16" name="Group 15">
            <a:extLst>
              <a:ext uri="{FF2B5EF4-FFF2-40B4-BE49-F238E27FC236}">
                <a16:creationId xmlns:a16="http://schemas.microsoft.com/office/drawing/2014/main" id="{2ECF9E93-0FFA-4468-966A-C1BD434FB77F}"/>
              </a:ext>
            </a:extLst>
          </p:cNvPr>
          <p:cNvGrpSpPr/>
          <p:nvPr/>
        </p:nvGrpSpPr>
        <p:grpSpPr>
          <a:xfrm>
            <a:off x="3448050" y="2995949"/>
            <a:ext cx="7810499" cy="864000"/>
            <a:chOff x="3448050" y="2995949"/>
            <a:chExt cx="7810499" cy="864000"/>
          </a:xfrm>
        </p:grpSpPr>
        <p:sp>
          <p:nvSpPr>
            <p:cNvPr id="6" name="Rectangle: Rounded Corners 5">
              <a:extLst>
                <a:ext uri="{FF2B5EF4-FFF2-40B4-BE49-F238E27FC236}">
                  <a16:creationId xmlns:a16="http://schemas.microsoft.com/office/drawing/2014/main" id="{9E74FC2C-1BE9-436F-9A14-EE801274BA3B}"/>
                </a:ext>
              </a:extLst>
            </p:cNvPr>
            <p:cNvSpPr/>
            <p:nvPr/>
          </p:nvSpPr>
          <p:spPr>
            <a:xfrm>
              <a:off x="4063544" y="3076574"/>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2" name="Oval 11">
              <a:extLst>
                <a:ext uri="{FF2B5EF4-FFF2-40B4-BE49-F238E27FC236}">
                  <a16:creationId xmlns:a16="http://schemas.microsoft.com/office/drawing/2014/main" id="{ADCA0F8A-C816-4DAC-9EB7-14879865BEC9}"/>
                </a:ext>
              </a:extLst>
            </p:cNvPr>
            <p:cNvSpPr/>
            <p:nvPr/>
          </p:nvSpPr>
          <p:spPr>
            <a:xfrm>
              <a:off x="3448050" y="2995949"/>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8</a:t>
              </a:r>
              <a:endParaRPr lang="fr-MA" b="1" dirty="0"/>
            </a:p>
          </p:txBody>
        </p:sp>
        <p:sp>
          <p:nvSpPr>
            <p:cNvPr id="34" name="TextBox 33">
              <a:extLst>
                <a:ext uri="{FF2B5EF4-FFF2-40B4-BE49-F238E27FC236}">
                  <a16:creationId xmlns:a16="http://schemas.microsoft.com/office/drawing/2014/main" id="{389090EE-E861-4CA4-A6DC-309C5C9993A7}"/>
                </a:ext>
              </a:extLst>
            </p:cNvPr>
            <p:cNvSpPr txBox="1"/>
            <p:nvPr/>
          </p:nvSpPr>
          <p:spPr>
            <a:xfrm>
              <a:off x="4395135" y="3156475"/>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Scripting sur Mongosh (JavaScript)</a:t>
              </a:r>
              <a:endParaRPr lang="fr-MA" sz="2800" dirty="0">
                <a:solidFill>
                  <a:schemeClr val="tx1">
                    <a:lumMod val="75000"/>
                    <a:lumOff val="25000"/>
                  </a:schemeClr>
                </a:solidFill>
                <a:latin typeface="Fira Sans" panose="020B0503050000020004" pitchFamily="34" charset="0"/>
              </a:endParaRPr>
            </a:p>
          </p:txBody>
        </p:sp>
      </p:grpSp>
      <p:grpSp>
        <p:nvGrpSpPr>
          <p:cNvPr id="25" name="Group 24">
            <a:extLst>
              <a:ext uri="{FF2B5EF4-FFF2-40B4-BE49-F238E27FC236}">
                <a16:creationId xmlns:a16="http://schemas.microsoft.com/office/drawing/2014/main" id="{EEF934A1-7101-4C7D-BC1A-8E8C282FE0E2}"/>
              </a:ext>
            </a:extLst>
          </p:cNvPr>
          <p:cNvGrpSpPr/>
          <p:nvPr/>
        </p:nvGrpSpPr>
        <p:grpSpPr>
          <a:xfrm>
            <a:off x="2933700" y="-16635698"/>
            <a:ext cx="7753349" cy="864000"/>
            <a:chOff x="2933700" y="757575"/>
            <a:chExt cx="7753349" cy="864000"/>
          </a:xfrm>
        </p:grpSpPr>
        <p:sp>
          <p:nvSpPr>
            <p:cNvPr id="26" name="Rectangle: Rounded Corners 25">
              <a:extLst>
                <a:ext uri="{FF2B5EF4-FFF2-40B4-BE49-F238E27FC236}">
                  <a16:creationId xmlns:a16="http://schemas.microsoft.com/office/drawing/2014/main" id="{4EE53D53-8CDC-4DAF-80CE-21140F81431C}"/>
                </a:ext>
              </a:extLst>
            </p:cNvPr>
            <p:cNvSpPr/>
            <p:nvPr/>
          </p:nvSpPr>
          <p:spPr>
            <a:xfrm>
              <a:off x="3492044" y="838200"/>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7" name="Oval 26">
              <a:extLst>
                <a:ext uri="{FF2B5EF4-FFF2-40B4-BE49-F238E27FC236}">
                  <a16:creationId xmlns:a16="http://schemas.microsoft.com/office/drawing/2014/main" id="{5A5C04F7-EF44-425B-A90E-B201FBDF9953}"/>
                </a:ext>
              </a:extLst>
            </p:cNvPr>
            <p:cNvSpPr/>
            <p:nvPr/>
          </p:nvSpPr>
          <p:spPr>
            <a:xfrm>
              <a:off x="2933700" y="757575"/>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1</a:t>
              </a:r>
            </a:p>
          </p:txBody>
        </p:sp>
        <p:sp>
          <p:nvSpPr>
            <p:cNvPr id="28" name="TextBox 27">
              <a:extLst>
                <a:ext uri="{FF2B5EF4-FFF2-40B4-BE49-F238E27FC236}">
                  <a16:creationId xmlns:a16="http://schemas.microsoft.com/office/drawing/2014/main" id="{399AFE40-6E50-4044-A9E4-ACE30CD8BAC2}"/>
                </a:ext>
              </a:extLst>
            </p:cNvPr>
            <p:cNvSpPr txBox="1"/>
            <p:nvPr/>
          </p:nvSpPr>
          <p:spPr>
            <a:xfrm>
              <a:off x="3906719" y="933450"/>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Insertion de données </a:t>
              </a:r>
              <a:endParaRPr lang="fr-MA" sz="2800" dirty="0">
                <a:solidFill>
                  <a:schemeClr val="tx1">
                    <a:lumMod val="75000"/>
                    <a:lumOff val="25000"/>
                  </a:schemeClr>
                </a:solidFill>
                <a:latin typeface="Fira Sans" panose="020B0503050000020004" pitchFamily="34" charset="0"/>
              </a:endParaRPr>
            </a:p>
          </p:txBody>
        </p:sp>
      </p:grpSp>
      <p:grpSp>
        <p:nvGrpSpPr>
          <p:cNvPr id="29" name="Group 28">
            <a:extLst>
              <a:ext uri="{FF2B5EF4-FFF2-40B4-BE49-F238E27FC236}">
                <a16:creationId xmlns:a16="http://schemas.microsoft.com/office/drawing/2014/main" id="{D87E44F9-470E-4FCF-9509-36E737FE2C8D}"/>
              </a:ext>
            </a:extLst>
          </p:cNvPr>
          <p:cNvGrpSpPr/>
          <p:nvPr/>
        </p:nvGrpSpPr>
        <p:grpSpPr>
          <a:xfrm>
            <a:off x="3182820" y="-13104206"/>
            <a:ext cx="7828079" cy="864000"/>
            <a:chOff x="3182820" y="1860498"/>
            <a:chExt cx="7828079" cy="864000"/>
          </a:xfrm>
        </p:grpSpPr>
        <p:sp>
          <p:nvSpPr>
            <p:cNvPr id="31" name="Rectangle: Rounded Corners 30">
              <a:extLst>
                <a:ext uri="{FF2B5EF4-FFF2-40B4-BE49-F238E27FC236}">
                  <a16:creationId xmlns:a16="http://schemas.microsoft.com/office/drawing/2014/main" id="{735779B6-D6EB-4C75-BE5E-23F49950DD75}"/>
                </a:ext>
              </a:extLst>
            </p:cNvPr>
            <p:cNvSpPr/>
            <p:nvPr/>
          </p:nvSpPr>
          <p:spPr>
            <a:xfrm>
              <a:off x="3815894" y="1957387"/>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Oval 31">
              <a:extLst>
                <a:ext uri="{FF2B5EF4-FFF2-40B4-BE49-F238E27FC236}">
                  <a16:creationId xmlns:a16="http://schemas.microsoft.com/office/drawing/2014/main" id="{77C8A608-64CA-4FBA-B408-A95407B077D0}"/>
                </a:ext>
              </a:extLst>
            </p:cNvPr>
            <p:cNvSpPr/>
            <p:nvPr/>
          </p:nvSpPr>
          <p:spPr>
            <a:xfrm>
              <a:off x="3182820" y="1860498"/>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2</a:t>
              </a:r>
            </a:p>
          </p:txBody>
        </p:sp>
        <p:sp>
          <p:nvSpPr>
            <p:cNvPr id="37" name="TextBox 36">
              <a:extLst>
                <a:ext uri="{FF2B5EF4-FFF2-40B4-BE49-F238E27FC236}">
                  <a16:creationId xmlns:a16="http://schemas.microsoft.com/office/drawing/2014/main" id="{0A34CE08-1114-4D1E-8E3C-45FEE39EAFBA}"/>
                </a:ext>
              </a:extLst>
            </p:cNvPr>
            <p:cNvSpPr txBox="1"/>
            <p:nvPr/>
          </p:nvSpPr>
          <p:spPr>
            <a:xfrm>
              <a:off x="4099431" y="2042051"/>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Récupération &amp; Utilisation des filtres</a:t>
              </a:r>
              <a:endParaRPr lang="fr-MA" sz="2800" dirty="0">
                <a:solidFill>
                  <a:schemeClr val="tx1">
                    <a:lumMod val="75000"/>
                    <a:lumOff val="25000"/>
                  </a:schemeClr>
                </a:solidFill>
                <a:latin typeface="Fira Sans" panose="020B0503050000020004" pitchFamily="34" charset="0"/>
              </a:endParaRPr>
            </a:p>
          </p:txBody>
        </p:sp>
      </p:grpSp>
      <p:grpSp>
        <p:nvGrpSpPr>
          <p:cNvPr id="38" name="Group 37">
            <a:extLst>
              <a:ext uri="{FF2B5EF4-FFF2-40B4-BE49-F238E27FC236}">
                <a16:creationId xmlns:a16="http://schemas.microsoft.com/office/drawing/2014/main" id="{748F8134-B5C5-4F4E-9A9F-7D45C2029ACF}"/>
              </a:ext>
            </a:extLst>
          </p:cNvPr>
          <p:cNvGrpSpPr/>
          <p:nvPr/>
        </p:nvGrpSpPr>
        <p:grpSpPr>
          <a:xfrm>
            <a:off x="3448050" y="-8851928"/>
            <a:ext cx="7810499" cy="864000"/>
            <a:chOff x="3448050" y="2995949"/>
            <a:chExt cx="7810499" cy="864000"/>
          </a:xfrm>
        </p:grpSpPr>
        <p:sp>
          <p:nvSpPr>
            <p:cNvPr id="39" name="Rectangle: Rounded Corners 38">
              <a:extLst>
                <a:ext uri="{FF2B5EF4-FFF2-40B4-BE49-F238E27FC236}">
                  <a16:creationId xmlns:a16="http://schemas.microsoft.com/office/drawing/2014/main" id="{18FA5334-876C-4141-A701-4594B4C3FE97}"/>
                </a:ext>
              </a:extLst>
            </p:cNvPr>
            <p:cNvSpPr/>
            <p:nvPr/>
          </p:nvSpPr>
          <p:spPr>
            <a:xfrm>
              <a:off x="4063544" y="3076574"/>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Oval 39">
              <a:extLst>
                <a:ext uri="{FF2B5EF4-FFF2-40B4-BE49-F238E27FC236}">
                  <a16:creationId xmlns:a16="http://schemas.microsoft.com/office/drawing/2014/main" id="{1898A0B5-E24E-4D13-AE28-CAAD166ED5D7}"/>
                </a:ext>
              </a:extLst>
            </p:cNvPr>
            <p:cNvSpPr/>
            <p:nvPr/>
          </p:nvSpPr>
          <p:spPr>
            <a:xfrm>
              <a:off x="3448050" y="2995949"/>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3</a:t>
              </a:r>
              <a:endParaRPr lang="fr-MA" b="1" dirty="0"/>
            </a:p>
          </p:txBody>
        </p:sp>
        <p:sp>
          <p:nvSpPr>
            <p:cNvPr id="41" name="TextBox 40">
              <a:extLst>
                <a:ext uri="{FF2B5EF4-FFF2-40B4-BE49-F238E27FC236}">
                  <a16:creationId xmlns:a16="http://schemas.microsoft.com/office/drawing/2014/main" id="{AA931EAD-0480-43D5-A80F-3E5D02E9F17D}"/>
                </a:ext>
              </a:extLst>
            </p:cNvPr>
            <p:cNvSpPr txBox="1"/>
            <p:nvPr/>
          </p:nvSpPr>
          <p:spPr>
            <a:xfrm>
              <a:off x="4395135" y="3156475"/>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Projections et Tri des données</a:t>
              </a:r>
              <a:endParaRPr lang="fr-MA" sz="2800" dirty="0">
                <a:solidFill>
                  <a:schemeClr val="tx1">
                    <a:lumMod val="75000"/>
                    <a:lumOff val="25000"/>
                  </a:schemeClr>
                </a:solidFill>
                <a:latin typeface="Fira Sans" panose="020B0503050000020004" pitchFamily="34" charset="0"/>
              </a:endParaRPr>
            </a:p>
          </p:txBody>
        </p:sp>
      </p:grpSp>
      <p:grpSp>
        <p:nvGrpSpPr>
          <p:cNvPr id="42" name="Group 41">
            <a:extLst>
              <a:ext uri="{FF2B5EF4-FFF2-40B4-BE49-F238E27FC236}">
                <a16:creationId xmlns:a16="http://schemas.microsoft.com/office/drawing/2014/main" id="{A7E4F6C8-0449-4153-B9DA-728A306EE4DB}"/>
              </a:ext>
            </a:extLst>
          </p:cNvPr>
          <p:cNvGrpSpPr/>
          <p:nvPr/>
        </p:nvGrpSpPr>
        <p:grpSpPr>
          <a:xfrm>
            <a:off x="3659070" y="-4883516"/>
            <a:ext cx="7789979" cy="864000"/>
            <a:chOff x="3659070" y="4119560"/>
            <a:chExt cx="7789979" cy="864000"/>
          </a:xfrm>
        </p:grpSpPr>
        <p:sp>
          <p:nvSpPr>
            <p:cNvPr id="43" name="Rectangle: Rounded Corners 42">
              <a:extLst>
                <a:ext uri="{FF2B5EF4-FFF2-40B4-BE49-F238E27FC236}">
                  <a16:creationId xmlns:a16="http://schemas.microsoft.com/office/drawing/2014/main" id="{2C498FB8-42C9-4DB1-8059-2C5E029DD750}"/>
                </a:ext>
              </a:extLst>
            </p:cNvPr>
            <p:cNvSpPr/>
            <p:nvPr/>
          </p:nvSpPr>
          <p:spPr>
            <a:xfrm>
              <a:off x="4254044" y="4195761"/>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4" name="Oval 43">
              <a:extLst>
                <a:ext uri="{FF2B5EF4-FFF2-40B4-BE49-F238E27FC236}">
                  <a16:creationId xmlns:a16="http://schemas.microsoft.com/office/drawing/2014/main" id="{2DAE3CBD-EF6D-45CC-AF58-EBABEDB0FF86}"/>
                </a:ext>
              </a:extLst>
            </p:cNvPr>
            <p:cNvSpPr/>
            <p:nvPr/>
          </p:nvSpPr>
          <p:spPr>
            <a:xfrm>
              <a:off x="3659070" y="4119560"/>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4</a:t>
              </a:r>
              <a:endParaRPr lang="fr-MA" b="1" dirty="0"/>
            </a:p>
          </p:txBody>
        </p:sp>
        <p:sp>
          <p:nvSpPr>
            <p:cNvPr id="45" name="TextBox 44">
              <a:extLst>
                <a:ext uri="{FF2B5EF4-FFF2-40B4-BE49-F238E27FC236}">
                  <a16:creationId xmlns:a16="http://schemas.microsoft.com/office/drawing/2014/main" id="{AD083A89-6481-45B6-BBFD-C4A5207F6D1F}"/>
                </a:ext>
              </a:extLst>
            </p:cNvPr>
            <p:cNvSpPr txBox="1"/>
            <p:nvPr/>
          </p:nvSpPr>
          <p:spPr>
            <a:xfrm>
              <a:off x="4595895" y="4289285"/>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Parcours des données avec les curseurs</a:t>
              </a:r>
              <a:endParaRPr lang="fr-MA" sz="2800" dirty="0">
                <a:solidFill>
                  <a:schemeClr val="tx1">
                    <a:lumMod val="75000"/>
                    <a:lumOff val="25000"/>
                  </a:schemeClr>
                </a:solidFill>
                <a:latin typeface="Fira Sans" panose="020B0503050000020004" pitchFamily="34" charset="0"/>
              </a:endParaRPr>
            </a:p>
          </p:txBody>
        </p:sp>
      </p:grpSp>
      <p:grpSp>
        <p:nvGrpSpPr>
          <p:cNvPr id="46" name="Group 45">
            <a:extLst>
              <a:ext uri="{FF2B5EF4-FFF2-40B4-BE49-F238E27FC236}">
                <a16:creationId xmlns:a16="http://schemas.microsoft.com/office/drawing/2014/main" id="{6764E705-D8F7-46AC-B993-8CA92FB62B7A}"/>
              </a:ext>
            </a:extLst>
          </p:cNvPr>
          <p:cNvGrpSpPr/>
          <p:nvPr/>
        </p:nvGrpSpPr>
        <p:grpSpPr>
          <a:xfrm>
            <a:off x="3906720" y="-1962891"/>
            <a:ext cx="7789979" cy="864000"/>
            <a:chOff x="3906720" y="5234325"/>
            <a:chExt cx="7789979" cy="864000"/>
          </a:xfrm>
        </p:grpSpPr>
        <p:sp>
          <p:nvSpPr>
            <p:cNvPr id="47" name="Rectangle: Rounded Corners 46">
              <a:extLst>
                <a:ext uri="{FF2B5EF4-FFF2-40B4-BE49-F238E27FC236}">
                  <a16:creationId xmlns:a16="http://schemas.microsoft.com/office/drawing/2014/main" id="{C63D3B99-71B3-483C-A748-C2F23D99DDBE}"/>
                </a:ext>
              </a:extLst>
            </p:cNvPr>
            <p:cNvSpPr/>
            <p:nvPr/>
          </p:nvSpPr>
          <p:spPr>
            <a:xfrm>
              <a:off x="4501694" y="5314950"/>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8" name="Oval 47">
              <a:extLst>
                <a:ext uri="{FF2B5EF4-FFF2-40B4-BE49-F238E27FC236}">
                  <a16:creationId xmlns:a16="http://schemas.microsoft.com/office/drawing/2014/main" id="{0260C1A8-61C0-448D-B0F2-EEECB8E1C762}"/>
                </a:ext>
              </a:extLst>
            </p:cNvPr>
            <p:cNvSpPr/>
            <p:nvPr/>
          </p:nvSpPr>
          <p:spPr>
            <a:xfrm>
              <a:off x="3906720" y="5234325"/>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5</a:t>
              </a:r>
            </a:p>
          </p:txBody>
        </p:sp>
        <p:sp>
          <p:nvSpPr>
            <p:cNvPr id="49" name="TextBox 48">
              <a:extLst>
                <a:ext uri="{FF2B5EF4-FFF2-40B4-BE49-F238E27FC236}">
                  <a16:creationId xmlns:a16="http://schemas.microsoft.com/office/drawing/2014/main" id="{46E8A7DE-40A3-4B26-814E-313F87B7619D}"/>
                </a:ext>
              </a:extLst>
            </p:cNvPr>
            <p:cNvSpPr txBox="1"/>
            <p:nvPr/>
          </p:nvSpPr>
          <p:spPr>
            <a:xfrm>
              <a:off x="4843545" y="5406588"/>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Modification des documents</a:t>
              </a:r>
              <a:endParaRPr lang="fr-MA" sz="2800" dirty="0">
                <a:solidFill>
                  <a:schemeClr val="tx1">
                    <a:lumMod val="75000"/>
                    <a:lumOff val="25000"/>
                  </a:schemeClr>
                </a:solidFill>
                <a:latin typeface="Fira Sans" panose="020B0503050000020004" pitchFamily="34" charset="0"/>
              </a:endParaRPr>
            </a:p>
          </p:txBody>
        </p:sp>
      </p:grpSp>
      <p:grpSp>
        <p:nvGrpSpPr>
          <p:cNvPr id="52" name="Group 51">
            <a:extLst>
              <a:ext uri="{FF2B5EF4-FFF2-40B4-BE49-F238E27FC236}">
                <a16:creationId xmlns:a16="http://schemas.microsoft.com/office/drawing/2014/main" id="{D9B017FB-A2C7-4991-A8FC-B1C29F1CB011}"/>
              </a:ext>
            </a:extLst>
          </p:cNvPr>
          <p:cNvGrpSpPr/>
          <p:nvPr/>
        </p:nvGrpSpPr>
        <p:grpSpPr>
          <a:xfrm>
            <a:off x="-4512601" y="-29028"/>
            <a:ext cx="3463470" cy="6858000"/>
            <a:chOff x="-723900" y="0"/>
            <a:chExt cx="3463470" cy="6858000"/>
          </a:xfrm>
        </p:grpSpPr>
        <p:sp>
          <p:nvSpPr>
            <p:cNvPr id="53" name="Rectangle: Rounded Corners 52">
              <a:extLst>
                <a:ext uri="{FF2B5EF4-FFF2-40B4-BE49-F238E27FC236}">
                  <a16:creationId xmlns:a16="http://schemas.microsoft.com/office/drawing/2014/main" id="{92DF75EC-13E6-47B6-886D-59CF2039C054}"/>
                </a:ext>
              </a:extLst>
            </p:cNvPr>
            <p:cNvSpPr/>
            <p:nvPr/>
          </p:nvSpPr>
          <p:spPr>
            <a:xfrm>
              <a:off x="-723900" y="0"/>
              <a:ext cx="3390900" cy="6858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4" name="TextBox 53">
              <a:extLst>
                <a:ext uri="{FF2B5EF4-FFF2-40B4-BE49-F238E27FC236}">
                  <a16:creationId xmlns:a16="http://schemas.microsoft.com/office/drawing/2014/main" id="{2F115893-0DCC-4322-BF7A-3F0A34D03FA9}"/>
                </a:ext>
              </a:extLst>
            </p:cNvPr>
            <p:cNvSpPr txBox="1"/>
            <p:nvPr/>
          </p:nvSpPr>
          <p:spPr>
            <a:xfrm>
              <a:off x="72570" y="1708773"/>
              <a:ext cx="2667000" cy="584775"/>
            </a:xfrm>
            <a:prstGeom prst="rect">
              <a:avLst/>
            </a:prstGeom>
            <a:noFill/>
          </p:spPr>
          <p:txBody>
            <a:bodyPr wrap="square" rtlCol="0">
              <a:spAutoFit/>
            </a:bodyPr>
            <a:lstStyle/>
            <a:p>
              <a:r>
                <a:rPr lang="fr-MA" sz="3200" b="1" dirty="0">
                  <a:solidFill>
                    <a:schemeClr val="bg1"/>
                  </a:solidFill>
                </a:rPr>
                <a:t>Introduction :</a:t>
              </a:r>
            </a:p>
          </p:txBody>
        </p:sp>
        <p:pic>
          <p:nvPicPr>
            <p:cNvPr id="55" name="Picture 54">
              <a:extLst>
                <a:ext uri="{FF2B5EF4-FFF2-40B4-BE49-F238E27FC236}">
                  <a16:creationId xmlns:a16="http://schemas.microsoft.com/office/drawing/2014/main" id="{865E9391-4539-40F2-8C78-1D06EC815E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809" y="3135694"/>
              <a:ext cx="1733253" cy="1733253"/>
            </a:xfrm>
            <a:prstGeom prst="rect">
              <a:avLst/>
            </a:prstGeom>
          </p:spPr>
        </p:pic>
      </p:grpSp>
      <p:grpSp>
        <p:nvGrpSpPr>
          <p:cNvPr id="56" name="Group 55">
            <a:extLst>
              <a:ext uri="{FF2B5EF4-FFF2-40B4-BE49-F238E27FC236}">
                <a16:creationId xmlns:a16="http://schemas.microsoft.com/office/drawing/2014/main" id="{5B1FC6E0-C190-484A-8FD8-AC302368A0C7}"/>
              </a:ext>
            </a:extLst>
          </p:cNvPr>
          <p:cNvGrpSpPr/>
          <p:nvPr/>
        </p:nvGrpSpPr>
        <p:grpSpPr>
          <a:xfrm>
            <a:off x="-723900" y="0"/>
            <a:ext cx="3390900" cy="6858000"/>
            <a:chOff x="-723900" y="0"/>
            <a:chExt cx="3390900" cy="6858000"/>
          </a:xfrm>
        </p:grpSpPr>
        <p:sp>
          <p:nvSpPr>
            <p:cNvPr id="57" name="Rectangle: Rounded Corners 56">
              <a:extLst>
                <a:ext uri="{FF2B5EF4-FFF2-40B4-BE49-F238E27FC236}">
                  <a16:creationId xmlns:a16="http://schemas.microsoft.com/office/drawing/2014/main" id="{BD7AE1C2-EC3E-48D2-9867-B0948BED53CA}"/>
                </a:ext>
              </a:extLst>
            </p:cNvPr>
            <p:cNvSpPr/>
            <p:nvPr/>
          </p:nvSpPr>
          <p:spPr>
            <a:xfrm>
              <a:off x="-723900" y="0"/>
              <a:ext cx="3390900" cy="6858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8" name="TextBox 57">
              <a:extLst>
                <a:ext uri="{FF2B5EF4-FFF2-40B4-BE49-F238E27FC236}">
                  <a16:creationId xmlns:a16="http://schemas.microsoft.com/office/drawing/2014/main" id="{693CE2EE-6F9E-4728-8C2F-03F966EA8237}"/>
                </a:ext>
              </a:extLst>
            </p:cNvPr>
            <p:cNvSpPr txBox="1"/>
            <p:nvPr/>
          </p:nvSpPr>
          <p:spPr>
            <a:xfrm>
              <a:off x="339270" y="1708773"/>
              <a:ext cx="1451430" cy="584775"/>
            </a:xfrm>
            <a:prstGeom prst="rect">
              <a:avLst/>
            </a:prstGeom>
            <a:noFill/>
          </p:spPr>
          <p:txBody>
            <a:bodyPr wrap="square" rtlCol="0">
              <a:spAutoFit/>
            </a:bodyPr>
            <a:lstStyle/>
            <a:p>
              <a:r>
                <a:rPr lang="fr-MA" sz="3200" b="1" dirty="0">
                  <a:solidFill>
                    <a:schemeClr val="bg1"/>
                  </a:solidFill>
                </a:rPr>
                <a:t>PLAN :</a:t>
              </a:r>
            </a:p>
          </p:txBody>
        </p:sp>
        <p:pic>
          <p:nvPicPr>
            <p:cNvPr id="59" name="Picture 58">
              <a:extLst>
                <a:ext uri="{FF2B5EF4-FFF2-40B4-BE49-F238E27FC236}">
                  <a16:creationId xmlns:a16="http://schemas.microsoft.com/office/drawing/2014/main" id="{05BA36CC-47E6-47DD-B1E2-E27AC30B2212}"/>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214659" y="2355229"/>
              <a:ext cx="2235821" cy="2235821"/>
            </a:xfrm>
            <a:prstGeom prst="rect">
              <a:avLst/>
            </a:prstGeom>
          </p:spPr>
        </p:pic>
      </p:grpSp>
      <p:grpSp>
        <p:nvGrpSpPr>
          <p:cNvPr id="60" name="Group 59">
            <a:extLst>
              <a:ext uri="{FF2B5EF4-FFF2-40B4-BE49-F238E27FC236}">
                <a16:creationId xmlns:a16="http://schemas.microsoft.com/office/drawing/2014/main" id="{F792486C-0C4F-462E-BFD1-DBDF254B3616}"/>
              </a:ext>
            </a:extLst>
          </p:cNvPr>
          <p:cNvGrpSpPr/>
          <p:nvPr/>
        </p:nvGrpSpPr>
        <p:grpSpPr>
          <a:xfrm>
            <a:off x="2948918" y="-2266037"/>
            <a:ext cx="6294163" cy="777230"/>
            <a:chOff x="171451" y="800785"/>
            <a:chExt cx="9940122" cy="777230"/>
          </a:xfrm>
        </p:grpSpPr>
        <p:sp>
          <p:nvSpPr>
            <p:cNvPr id="61" name="Rectangle: Rounded Corners 60">
              <a:extLst>
                <a:ext uri="{FF2B5EF4-FFF2-40B4-BE49-F238E27FC236}">
                  <a16:creationId xmlns:a16="http://schemas.microsoft.com/office/drawing/2014/main" id="{6FE82F43-045C-4144-8A2B-7BAE4928C780}"/>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62" name="TextBox 61">
              <a:extLst>
                <a:ext uri="{FF2B5EF4-FFF2-40B4-BE49-F238E27FC236}">
                  <a16:creationId xmlns:a16="http://schemas.microsoft.com/office/drawing/2014/main" id="{81F5DCFB-77D9-46C7-AF86-F65F8C48A715}"/>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Insertion de données (documents)</a:t>
              </a:r>
              <a:endParaRPr lang="fr-MA" sz="2400" dirty="0">
                <a:solidFill>
                  <a:schemeClr val="tx1">
                    <a:lumMod val="75000"/>
                    <a:lumOff val="25000"/>
                  </a:schemeClr>
                </a:solidFill>
                <a:latin typeface="Fira Sans" panose="020B0503050000020004" pitchFamily="34" charset="0"/>
              </a:endParaRPr>
            </a:p>
          </p:txBody>
        </p:sp>
      </p:grpSp>
      <p:sp>
        <p:nvSpPr>
          <p:cNvPr id="63" name="Rectangle 2">
            <a:extLst>
              <a:ext uri="{FF2B5EF4-FFF2-40B4-BE49-F238E27FC236}">
                <a16:creationId xmlns:a16="http://schemas.microsoft.com/office/drawing/2014/main" id="{555E0F2A-2A2E-4387-AD91-FA31C9918164}"/>
              </a:ext>
            </a:extLst>
          </p:cNvPr>
          <p:cNvSpPr>
            <a:spLocks noChangeArrowheads="1"/>
          </p:cNvSpPr>
          <p:nvPr/>
        </p:nvSpPr>
        <p:spPr bwMode="auto">
          <a:xfrm>
            <a:off x="1066825" y="-1023725"/>
            <a:ext cx="10053735"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MongoDB </a:t>
            </a:r>
            <a:r>
              <a:rPr kumimoji="0" lang="en-US" altLang="en-US" i="0" u="none" strike="noStrike" cap="none" normalizeH="0" baseline="0" dirty="0" err="1">
                <a:ln>
                  <a:noFill/>
                </a:ln>
                <a:solidFill>
                  <a:schemeClr val="tx1"/>
                </a:solidFill>
                <a:effectLst/>
                <a:latin typeface="Arial" panose="020B0604020202020204" pitchFamily="34" charset="0"/>
              </a:rPr>
              <a:t>prend</a:t>
            </a:r>
            <a:r>
              <a:rPr kumimoji="0" lang="en-US" altLang="en-US" i="0" u="none" strike="noStrike" cap="none" normalizeH="0" baseline="0" dirty="0">
                <a:ln>
                  <a:noFill/>
                </a:ln>
                <a:solidFill>
                  <a:schemeClr val="tx1"/>
                </a:solidFill>
                <a:effectLst/>
                <a:latin typeface="Arial" panose="020B0604020202020204" pitchFamily="34" charset="0"/>
              </a:rPr>
              <a:t> </a:t>
            </a:r>
            <a:r>
              <a:rPr kumimoji="0" lang="en-US" altLang="en-US" i="0" u="none" strike="noStrike" cap="none" normalizeH="0" baseline="0" dirty="0" err="1">
                <a:ln>
                  <a:noFill/>
                </a:ln>
                <a:solidFill>
                  <a:schemeClr val="tx1"/>
                </a:solidFill>
                <a:effectLst/>
                <a:latin typeface="Arial" panose="020B0604020202020204" pitchFamily="34" charset="0"/>
              </a:rPr>
              <a:t>en</a:t>
            </a:r>
            <a:r>
              <a:rPr kumimoji="0" lang="en-US" altLang="en-US" i="0" u="none" strike="noStrike" cap="none" normalizeH="0" baseline="0" dirty="0">
                <a:ln>
                  <a:noFill/>
                </a:ln>
                <a:solidFill>
                  <a:schemeClr val="tx1"/>
                </a:solidFill>
                <a:effectLst/>
                <a:latin typeface="Arial" panose="020B0604020202020204" pitchFamily="34" charset="0"/>
              </a:rPr>
              <a:t> charge </a:t>
            </a:r>
            <a:r>
              <a:rPr kumimoji="0" lang="en-US" altLang="en-US" i="0" u="none" strike="noStrike" cap="none" normalizeH="0" baseline="0" dirty="0" err="1">
                <a:ln>
                  <a:noFill/>
                </a:ln>
                <a:solidFill>
                  <a:schemeClr val="tx1"/>
                </a:solidFill>
                <a:effectLst/>
                <a:latin typeface="Arial" panose="020B0604020202020204" pitchFamily="34" charset="0"/>
              </a:rPr>
              <a:t>plusieurs</a:t>
            </a:r>
            <a:r>
              <a:rPr kumimoji="0" lang="en-US" altLang="en-US" i="0" u="none" strike="noStrike" cap="none" normalizeH="0" baseline="0" dirty="0">
                <a:ln>
                  <a:noFill/>
                </a:ln>
                <a:solidFill>
                  <a:schemeClr val="tx1"/>
                </a:solidFill>
                <a:effectLst/>
                <a:latin typeface="Arial" panose="020B0604020202020204" pitchFamily="34" charset="0"/>
              </a:rPr>
              <a:t> types de données, qui </a:t>
            </a:r>
            <a:r>
              <a:rPr kumimoji="0" lang="en-US" altLang="en-US" i="0" u="none" strike="noStrike" cap="none" normalizeH="0" baseline="0" dirty="0" err="1">
                <a:ln>
                  <a:noFill/>
                </a:ln>
                <a:solidFill>
                  <a:schemeClr val="tx1"/>
                </a:solidFill>
                <a:effectLst/>
                <a:latin typeface="Arial" panose="020B0604020202020204" pitchFamily="34" charset="0"/>
              </a:rPr>
              <a:t>peuvent</a:t>
            </a:r>
            <a:r>
              <a:rPr kumimoji="0" lang="en-US" altLang="en-US" i="0" u="none" strike="noStrike" cap="none" normalizeH="0" baseline="0" dirty="0">
                <a:ln>
                  <a:noFill/>
                </a:ln>
                <a:solidFill>
                  <a:schemeClr val="tx1"/>
                </a:solidFill>
                <a:effectLst/>
                <a:latin typeface="Arial" panose="020B0604020202020204" pitchFamily="34" charset="0"/>
              </a:rPr>
              <a:t> </a:t>
            </a:r>
            <a:r>
              <a:rPr kumimoji="0" lang="en-US" altLang="en-US" i="0" u="none" strike="noStrike" cap="none" normalizeH="0" baseline="0" dirty="0" err="1">
                <a:ln>
                  <a:noFill/>
                </a:ln>
                <a:solidFill>
                  <a:schemeClr val="tx1"/>
                </a:solidFill>
                <a:effectLst/>
                <a:latin typeface="Arial" panose="020B0604020202020204" pitchFamily="34" charset="0"/>
              </a:rPr>
              <a:t>être</a:t>
            </a:r>
            <a:r>
              <a:rPr kumimoji="0" lang="en-US" altLang="en-US" i="0" u="none" strike="noStrike" cap="none" normalizeH="0" baseline="0" dirty="0">
                <a:ln>
                  <a:noFill/>
                </a:ln>
                <a:solidFill>
                  <a:schemeClr val="tx1"/>
                </a:solidFill>
                <a:effectLst/>
                <a:latin typeface="Arial" panose="020B0604020202020204" pitchFamily="34" charset="0"/>
              </a:rPr>
              <a:t> </a:t>
            </a:r>
            <a:r>
              <a:rPr kumimoji="0" lang="en-US" altLang="en-US" i="0" u="none" strike="noStrike" cap="none" normalizeH="0" baseline="0" dirty="0" err="1">
                <a:ln>
                  <a:noFill/>
                </a:ln>
                <a:solidFill>
                  <a:schemeClr val="tx1"/>
                </a:solidFill>
                <a:effectLst/>
                <a:latin typeface="Arial" panose="020B0604020202020204" pitchFamily="34" charset="0"/>
              </a:rPr>
              <a:t>classés</a:t>
            </a:r>
            <a:r>
              <a:rPr kumimoji="0" lang="en-US" altLang="en-US"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err="1">
                <a:ln>
                  <a:noFill/>
                </a:ln>
                <a:solidFill>
                  <a:schemeClr val="tx1"/>
                </a:solidFill>
                <a:effectLst/>
                <a:latin typeface="Arial" panose="020B0604020202020204" pitchFamily="34" charset="0"/>
              </a:rPr>
              <a:t>en</a:t>
            </a:r>
            <a:r>
              <a:rPr kumimoji="0" lang="en-US" altLang="en-US" b="1" i="0" u="none" strike="noStrike" cap="none" normalizeH="0" baseline="0" dirty="0">
                <a:ln>
                  <a:noFill/>
                </a:ln>
                <a:solidFill>
                  <a:schemeClr val="tx1"/>
                </a:solidFill>
                <a:effectLst/>
                <a:latin typeface="Arial" panose="020B0604020202020204" pitchFamily="34" charset="0"/>
              </a:rPr>
              <a:t> deux </a:t>
            </a:r>
            <a:r>
              <a:rPr kumimoji="0" lang="en-US" altLang="en-US" b="1" i="0" u="none" strike="noStrike" cap="none" normalizeH="0" baseline="0" dirty="0" err="1">
                <a:ln>
                  <a:noFill/>
                </a:ln>
                <a:solidFill>
                  <a:schemeClr val="tx1"/>
                </a:solidFill>
                <a:effectLst/>
                <a:latin typeface="Arial" panose="020B0604020202020204" pitchFamily="34" charset="0"/>
              </a:rPr>
              <a:t>catégories</a:t>
            </a:r>
            <a:r>
              <a:rPr kumimoji="0" lang="en-US" altLang="en-US" b="1"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err="1">
                <a:ln>
                  <a:noFill/>
                </a:ln>
                <a:solidFill>
                  <a:schemeClr val="tx1"/>
                </a:solidFill>
                <a:effectLst/>
                <a:latin typeface="Arial" panose="020B0604020202020204" pitchFamily="34" charset="0"/>
              </a:rPr>
              <a:t>principales</a:t>
            </a:r>
            <a:r>
              <a:rPr kumimoji="0" lang="en-US" altLang="en-US" b="1"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64" name="Rectangle: Rounded Corners 63">
            <a:extLst>
              <a:ext uri="{FF2B5EF4-FFF2-40B4-BE49-F238E27FC236}">
                <a16:creationId xmlns:a16="http://schemas.microsoft.com/office/drawing/2014/main" id="{893E9F0C-B06A-4530-B6D9-3BD0ED52D1C7}"/>
              </a:ext>
            </a:extLst>
          </p:cNvPr>
          <p:cNvSpPr/>
          <p:nvPr/>
        </p:nvSpPr>
        <p:spPr>
          <a:xfrm>
            <a:off x="-6587498" y="2401268"/>
            <a:ext cx="5138836" cy="4239689"/>
          </a:xfrm>
          <a:prstGeom prst="roundRect">
            <a:avLst>
              <a:gd name="adj" fmla="val 913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65" name="Rectangle: Rounded Corners 64">
            <a:extLst>
              <a:ext uri="{FF2B5EF4-FFF2-40B4-BE49-F238E27FC236}">
                <a16:creationId xmlns:a16="http://schemas.microsoft.com/office/drawing/2014/main" id="{76EC92EA-0FEE-422D-B36D-1D16077D48A7}"/>
              </a:ext>
            </a:extLst>
          </p:cNvPr>
          <p:cNvSpPr/>
          <p:nvPr/>
        </p:nvSpPr>
        <p:spPr>
          <a:xfrm>
            <a:off x="14120713" y="2401267"/>
            <a:ext cx="5138836" cy="4239689"/>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66" name="Rectangle: Rounded Corners 65">
            <a:extLst>
              <a:ext uri="{FF2B5EF4-FFF2-40B4-BE49-F238E27FC236}">
                <a16:creationId xmlns:a16="http://schemas.microsoft.com/office/drawing/2014/main" id="{77483428-245F-41F2-B59A-4166C05ECB42}"/>
              </a:ext>
            </a:extLst>
          </p:cNvPr>
          <p:cNvSpPr/>
          <p:nvPr/>
        </p:nvSpPr>
        <p:spPr>
          <a:xfrm>
            <a:off x="-5831368" y="2699598"/>
            <a:ext cx="3626575"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a:ln>
                  <a:noFill/>
                </a:ln>
                <a:solidFill>
                  <a:srgbClr val="017289"/>
                </a:solidFill>
                <a:effectLst/>
                <a:latin typeface="Arial" panose="020B0604020202020204" pitchFamily="34" charset="0"/>
              </a:rPr>
              <a:t>Types Simples</a:t>
            </a:r>
          </a:p>
        </p:txBody>
      </p:sp>
      <p:sp>
        <p:nvSpPr>
          <p:cNvPr id="67" name="Rectangle: Rounded Corners 66">
            <a:extLst>
              <a:ext uri="{FF2B5EF4-FFF2-40B4-BE49-F238E27FC236}">
                <a16:creationId xmlns:a16="http://schemas.microsoft.com/office/drawing/2014/main" id="{3EE2EE2A-5884-4343-90D2-A73C19D6730A}"/>
              </a:ext>
            </a:extLst>
          </p:cNvPr>
          <p:cNvSpPr/>
          <p:nvPr/>
        </p:nvSpPr>
        <p:spPr>
          <a:xfrm>
            <a:off x="14870973" y="2699598"/>
            <a:ext cx="3626575"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a:ln>
                  <a:noFill/>
                </a:ln>
                <a:solidFill>
                  <a:srgbClr val="017289"/>
                </a:solidFill>
                <a:effectLst/>
                <a:latin typeface="Arial" panose="020B0604020202020204" pitchFamily="34" charset="0"/>
              </a:rPr>
              <a:t>Types </a:t>
            </a:r>
            <a:r>
              <a:rPr kumimoji="0" lang="en-US" altLang="en-US" sz="3200" b="1" i="0" u="none" strike="noStrike" cap="none" normalizeH="0" baseline="0" dirty="0" err="1">
                <a:ln>
                  <a:noFill/>
                </a:ln>
                <a:solidFill>
                  <a:srgbClr val="017289"/>
                </a:solidFill>
                <a:effectLst/>
                <a:latin typeface="Arial" panose="020B0604020202020204" pitchFamily="34" charset="0"/>
              </a:rPr>
              <a:t>Imbriqués</a:t>
            </a: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68" name="Rectangle: Rounded Corners 67">
            <a:extLst>
              <a:ext uri="{FF2B5EF4-FFF2-40B4-BE49-F238E27FC236}">
                <a16:creationId xmlns:a16="http://schemas.microsoft.com/office/drawing/2014/main" id="{F103E00D-4147-4834-A1DD-ECE3FFFDCB81}"/>
              </a:ext>
            </a:extLst>
          </p:cNvPr>
          <p:cNvSpPr/>
          <p:nvPr/>
        </p:nvSpPr>
        <p:spPr>
          <a:xfrm>
            <a:off x="-6304405" y="3643381"/>
            <a:ext cx="4628005" cy="288985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69" name="TextBox 68">
            <a:extLst>
              <a:ext uri="{FF2B5EF4-FFF2-40B4-BE49-F238E27FC236}">
                <a16:creationId xmlns:a16="http://schemas.microsoft.com/office/drawing/2014/main" id="{05933BBA-E3F9-4668-8823-2FDD5BAA94A9}"/>
              </a:ext>
            </a:extLst>
          </p:cNvPr>
          <p:cNvSpPr txBox="1"/>
          <p:nvPr/>
        </p:nvSpPr>
        <p:spPr>
          <a:xfrm>
            <a:off x="-6206499" y="3643382"/>
            <a:ext cx="4376836" cy="3139321"/>
          </a:xfrm>
          <a:prstGeom prst="rect">
            <a:avLst/>
          </a:prstGeom>
          <a:noFill/>
        </p:spPr>
        <p:txBody>
          <a:bodyPr wrap="square" rtlCol="0">
            <a:spAutoFit/>
          </a:bodyPr>
          <a:lstStyle/>
          <a:p>
            <a:pPr eaLnBrk="0" fontAlgn="base" hangingPunct="0">
              <a:spcBef>
                <a:spcPct val="0"/>
              </a:spcBef>
              <a:spcAft>
                <a:spcPct val="0"/>
              </a:spcAft>
            </a:pPr>
            <a:r>
              <a:rPr kumimoji="0" lang="en-US" altLang="en-US" sz="1200" b="0" i="0" u="none" strike="noStrike" cap="none" normalizeH="0" baseline="0" dirty="0" err="1">
                <a:ln>
                  <a:noFill/>
                </a:ln>
                <a:solidFill>
                  <a:schemeClr val="tx1"/>
                </a:solidFill>
                <a:effectLst/>
                <a:latin typeface="Arial" panose="020B0604020202020204" pitchFamily="34" charset="0"/>
              </a:rPr>
              <a:t>Ces</a:t>
            </a:r>
            <a:r>
              <a:rPr kumimoji="0" lang="en-US" altLang="en-US" sz="1200" b="0" i="0" u="none" strike="noStrike" cap="none" normalizeH="0" baseline="0" dirty="0">
                <a:ln>
                  <a:noFill/>
                </a:ln>
                <a:solidFill>
                  <a:schemeClr val="tx1"/>
                </a:solidFill>
                <a:effectLst/>
                <a:latin typeface="Arial" panose="020B0604020202020204" pitchFamily="34" charset="0"/>
              </a:rPr>
              <a:t> types de données </a:t>
            </a:r>
            <a:r>
              <a:rPr kumimoji="0" lang="en-US" altLang="en-US" sz="1200" b="0" i="0" u="none" strike="noStrike" cap="none" normalizeH="0" baseline="0" dirty="0" err="1">
                <a:ln>
                  <a:noFill/>
                </a:ln>
                <a:solidFill>
                  <a:schemeClr val="tx1"/>
                </a:solidFill>
                <a:effectLst/>
                <a:latin typeface="Arial" panose="020B0604020202020204" pitchFamily="34" charset="0"/>
              </a:rPr>
              <a:t>sont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atomiques</a:t>
            </a:r>
            <a:r>
              <a:rPr kumimoji="0" lang="en-US" altLang="en-US" sz="1200" b="0" i="0" u="none" strike="noStrike" cap="none" normalizeH="0" baseline="0" dirty="0">
                <a:ln>
                  <a:noFill/>
                </a:ln>
                <a:solidFill>
                  <a:schemeClr val="tx1"/>
                </a:solidFill>
                <a:effectLst/>
                <a:latin typeface="Arial" panose="020B0604020202020204" pitchFamily="34" charset="0"/>
              </a:rPr>
              <a:t> et ne </a:t>
            </a:r>
            <a:r>
              <a:rPr kumimoji="0" lang="en-US" altLang="en-US" sz="1200" b="0" i="0" u="none" strike="noStrike" cap="none" normalizeH="0" baseline="0" dirty="0" err="1">
                <a:ln>
                  <a:noFill/>
                </a:ln>
                <a:solidFill>
                  <a:schemeClr val="tx1"/>
                </a:solidFill>
                <a:effectLst/>
                <a:latin typeface="Arial" panose="020B0604020202020204" pitchFamily="34" charset="0"/>
              </a:rPr>
              <a:t>contiennent</a:t>
            </a:r>
            <a:r>
              <a:rPr kumimoji="0" lang="en-US" altLang="en-US" sz="1200" b="0" i="0" u="none" strike="noStrike" cap="none" normalizeH="0" baseline="0" dirty="0">
                <a:ln>
                  <a:noFill/>
                </a:ln>
                <a:solidFill>
                  <a:schemeClr val="tx1"/>
                </a:solidFill>
                <a:effectLst/>
                <a:latin typeface="Arial" panose="020B0604020202020204" pitchFamily="34" charset="0"/>
              </a:rPr>
              <a:t> pas </a:t>
            </a:r>
            <a:r>
              <a:rPr kumimoji="0" lang="en-US" altLang="en-US" sz="1200" b="0" i="0" u="none" strike="noStrike" cap="none" normalizeH="0" baseline="0" dirty="0" err="1">
                <a:ln>
                  <a:noFill/>
                </a:ln>
                <a:solidFill>
                  <a:schemeClr val="tx1"/>
                </a:solidFill>
                <a:effectLst/>
                <a:latin typeface="Arial" panose="020B0604020202020204" pitchFamily="34" charset="0"/>
              </a:rPr>
              <a:t>d'autres</a:t>
            </a:r>
            <a:r>
              <a:rPr kumimoji="0" lang="en-US" altLang="en-US" sz="1200" b="0" i="0" u="none" strike="noStrike" cap="none" normalizeH="0" baseline="0" dirty="0">
                <a:ln>
                  <a:noFill/>
                </a:ln>
                <a:solidFill>
                  <a:schemeClr val="tx1"/>
                </a:solidFill>
                <a:effectLst/>
                <a:latin typeface="Arial" panose="020B0604020202020204" pitchFamily="34" charset="0"/>
              </a:rPr>
              <a:t> structures de données.</a:t>
            </a:r>
          </a:p>
          <a:p>
            <a:pPr marR="0" lvl="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Arial" panose="020B0604020202020204"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String</a:t>
            </a:r>
            <a:r>
              <a:rPr kumimoji="0" lang="en-US" altLang="en-US" sz="1200" b="0" i="0" u="none" strike="noStrike" cap="none" normalizeH="0" baseline="0" dirty="0">
                <a:ln>
                  <a:noFill/>
                </a:ln>
                <a:solidFill>
                  <a:schemeClr val="tx1"/>
                </a:solidFill>
                <a:effectLst/>
                <a:latin typeface="Arial" panose="020B0604020202020204" pitchFamily="34" charset="0"/>
              </a:rPr>
              <a:t> : Une </a:t>
            </a:r>
            <a:r>
              <a:rPr kumimoji="0" lang="en-US" altLang="en-US" sz="1200" b="0" i="0" u="none" strike="noStrike" cap="none" normalizeH="0" baseline="0" dirty="0" err="1">
                <a:ln>
                  <a:noFill/>
                </a:ln>
                <a:solidFill>
                  <a:schemeClr val="tx1"/>
                </a:solidFill>
                <a:effectLst/>
                <a:latin typeface="Arial" panose="020B0604020202020204" pitchFamily="34" charset="0"/>
              </a:rPr>
              <a:t>chaîne</a:t>
            </a:r>
            <a:r>
              <a:rPr kumimoji="0" lang="en-US" altLang="en-US" sz="1200" b="0" i="0" u="none" strike="noStrike" cap="none" normalizeH="0" baseline="0" dirty="0">
                <a:ln>
                  <a:noFill/>
                </a:ln>
                <a:solidFill>
                  <a:schemeClr val="tx1"/>
                </a:solidFill>
                <a:effectLst/>
                <a:latin typeface="Arial" panose="020B0604020202020204" pitchFamily="34" charset="0"/>
              </a:rPr>
              <a:t> de </a:t>
            </a:r>
            <a:r>
              <a:rPr kumimoji="0" lang="en-US" altLang="en-US" sz="1200" b="0" i="0" u="none" strike="noStrike" cap="none" normalizeH="0" baseline="0" dirty="0" err="1">
                <a:ln>
                  <a:noFill/>
                </a:ln>
                <a:solidFill>
                  <a:schemeClr val="tx1"/>
                </a:solidFill>
                <a:effectLst/>
                <a:latin typeface="Arial" panose="020B0604020202020204" pitchFamily="34" charset="0"/>
              </a:rPr>
              <a:t>caractères</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utilisée</a:t>
            </a:r>
            <a:r>
              <a:rPr kumimoji="0" lang="en-US" altLang="en-US" sz="1200" b="0" i="0" u="none" strike="noStrike" cap="none" normalizeH="0" baseline="0" dirty="0">
                <a:ln>
                  <a:noFill/>
                </a:ln>
                <a:solidFill>
                  <a:schemeClr val="tx1"/>
                </a:solidFill>
                <a:effectLst/>
                <a:latin typeface="Arial" panose="020B0604020202020204" pitchFamily="34" charset="0"/>
              </a:rPr>
              <a:t> pour stocker du </a:t>
            </a:r>
            <a:r>
              <a:rPr kumimoji="0" lang="en-US" altLang="en-US" sz="1200" b="0" i="0" u="none" strike="noStrike" cap="none" normalizeH="0" baseline="0" dirty="0" err="1">
                <a:ln>
                  <a:noFill/>
                </a:ln>
                <a:solidFill>
                  <a:schemeClr val="tx1"/>
                </a:solidFill>
                <a:effectLst/>
                <a:latin typeface="Arial" panose="020B0604020202020204" pitchFamily="34" charset="0"/>
              </a:rPr>
              <a:t>texte</a:t>
            </a:r>
            <a:r>
              <a:rPr kumimoji="0" lang="en-US" altLang="en-US" sz="1200" b="0" i="0" u="none" strike="noStrike" cap="none" normalizeH="0" baseline="0" dirty="0">
                <a:ln>
                  <a:noFill/>
                </a:ln>
                <a:solidFill>
                  <a:schemeClr val="tx1"/>
                </a:solidFill>
                <a:effectLst/>
                <a:latin typeface="Arial" panose="020B0604020202020204" pitchFamily="34" charset="0"/>
              </a:rPr>
              <a:t>. </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"nom": "Alice"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Number</a:t>
            </a:r>
            <a:r>
              <a:rPr kumimoji="0" lang="en-US" altLang="en-US" sz="1200" b="0" i="0" u="none" strike="noStrike" cap="none" normalizeH="0" baseline="0" dirty="0">
                <a:ln>
                  <a:noFill/>
                </a:ln>
                <a:solidFill>
                  <a:schemeClr val="tx1"/>
                </a:solidFill>
                <a:effectLst/>
                <a:latin typeface="Arial" panose="020B0604020202020204" pitchFamily="34" charset="0"/>
              </a:rPr>
              <a:t> : Un </a:t>
            </a:r>
            <a:r>
              <a:rPr kumimoji="0" lang="en-US" altLang="en-US" sz="1200" b="0" i="0" u="none" strike="noStrike" cap="none" normalizeH="0" baseline="0" dirty="0" err="1">
                <a:ln>
                  <a:noFill/>
                </a:ln>
                <a:solidFill>
                  <a:schemeClr val="tx1"/>
                </a:solidFill>
                <a:effectLst/>
                <a:latin typeface="Arial" panose="020B0604020202020204" pitchFamily="34" charset="0"/>
              </a:rPr>
              <a:t>nombre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entier</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ou</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flottant</a:t>
            </a:r>
            <a:r>
              <a:rPr kumimoji="0" lang="en-US" altLang="en-US" sz="1200" b="0" i="0" u="none" strike="noStrike" cap="none" normalizeH="0" baseline="0" dirty="0">
                <a:ln>
                  <a:noFill/>
                </a:ln>
                <a:solidFill>
                  <a:schemeClr val="tx1"/>
                </a:solidFill>
                <a:effectLst/>
                <a:latin typeface="Arial" panose="020B0604020202020204" pitchFamily="34" charset="0"/>
              </a:rPr>
              <a:t>. MongoDB </a:t>
            </a:r>
            <a:r>
              <a:rPr kumimoji="0" lang="en-US" altLang="en-US" sz="1200" b="0" i="0" u="none" strike="noStrike" cap="none" normalizeH="0" baseline="0" dirty="0" err="1">
                <a:ln>
                  <a:noFill/>
                </a:ln>
                <a:solidFill>
                  <a:schemeClr val="tx1"/>
                </a:solidFill>
                <a:effectLst/>
                <a:latin typeface="Arial" panose="020B0604020202020204" pitchFamily="34" charset="0"/>
              </a:rPr>
              <a:t>prend</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en</a:t>
            </a:r>
            <a:r>
              <a:rPr kumimoji="0" lang="en-US" altLang="en-US" sz="1200" b="0" i="0" u="none" strike="noStrike" cap="none" normalizeH="0" baseline="0" dirty="0">
                <a:ln>
                  <a:noFill/>
                </a:ln>
                <a:solidFill>
                  <a:schemeClr val="tx1"/>
                </a:solidFill>
                <a:effectLst/>
                <a:latin typeface="Arial" panose="020B0604020202020204" pitchFamily="34" charset="0"/>
              </a:rPr>
              <a:t> charge </a:t>
            </a:r>
            <a:r>
              <a:rPr kumimoji="0" lang="en-US" altLang="en-US" sz="1200" b="0" i="0" u="none" strike="noStrike" cap="none" normalizeH="0" baseline="0" dirty="0">
                <a:ln>
                  <a:noFill/>
                </a:ln>
                <a:solidFill>
                  <a:schemeClr val="tx1"/>
                </a:solidFill>
                <a:effectLst/>
                <a:latin typeface="Arial Unicode MS"/>
              </a:rPr>
              <a:t>int32</a:t>
            </a:r>
            <a:r>
              <a:rPr kumimoji="0" lang="en-US" altLang="en-US" sz="1200" b="0" i="0" u="none" strike="noStrike" cap="none" normalizeH="0" baseline="0" dirty="0">
                <a:ln>
                  <a:noFill/>
                </a:ln>
                <a:solidFill>
                  <a:schemeClr val="tx1"/>
                </a:solidFill>
                <a:effectLst/>
              </a:rPr>
              <a:t>, </a:t>
            </a:r>
            <a:r>
              <a:rPr kumimoji="0" lang="en-US" altLang="en-US" sz="1200" b="0" i="0" u="none" strike="noStrike" cap="none" normalizeH="0" baseline="0" dirty="0">
                <a:ln>
                  <a:noFill/>
                </a:ln>
                <a:solidFill>
                  <a:schemeClr val="tx1"/>
                </a:solidFill>
                <a:effectLst/>
                <a:latin typeface="Arial Unicode MS"/>
              </a:rPr>
              <a:t>int64</a:t>
            </a:r>
            <a:r>
              <a:rPr kumimoji="0" lang="en-US" altLang="en-US" sz="1200" b="0" i="0" u="none" strike="noStrike" cap="none" normalizeH="0" baseline="0" dirty="0">
                <a:ln>
                  <a:noFill/>
                </a:ln>
                <a:solidFill>
                  <a:schemeClr val="tx1"/>
                </a:solidFill>
                <a:effectLst/>
              </a:rPr>
              <a:t> et </a:t>
            </a:r>
            <a:r>
              <a:rPr kumimoji="0" lang="en-US" altLang="en-US" sz="1200" b="0" i="0" u="none" strike="noStrike" cap="none" normalizeH="0" baseline="0" dirty="0">
                <a:ln>
                  <a:noFill/>
                </a:ln>
                <a:solidFill>
                  <a:schemeClr val="tx1"/>
                </a:solidFill>
                <a:effectLst/>
                <a:latin typeface="Arial Unicode MS"/>
              </a:rPr>
              <a:t>double</a:t>
            </a:r>
            <a:r>
              <a:rPr kumimoji="0" lang="en-US" altLang="en-US" sz="12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âge</a:t>
            </a:r>
            <a:r>
              <a:rPr kumimoji="0" lang="en-US" altLang="en-US" sz="1200" b="0" i="0" u="none" strike="noStrike" cap="none" normalizeH="0" baseline="0" dirty="0">
                <a:ln>
                  <a:noFill/>
                </a:ln>
                <a:solidFill>
                  <a:schemeClr val="tx1"/>
                </a:solidFill>
                <a:effectLst/>
                <a:latin typeface="Arial Unicode MS"/>
              </a:rPr>
              <a:t>": 25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Boolean</a:t>
            </a:r>
            <a:r>
              <a:rPr kumimoji="0" lang="en-US" altLang="en-US" sz="1200" b="0" i="0" u="none" strike="noStrike" cap="none" normalizeH="0" baseline="0" dirty="0">
                <a:ln>
                  <a:noFill/>
                </a:ln>
                <a:solidFill>
                  <a:schemeClr val="tx1"/>
                </a:solidFill>
                <a:effectLst/>
                <a:latin typeface="Arial" panose="020B0604020202020204" pitchFamily="34" charset="0"/>
              </a:rPr>
              <a:t> : Un type de </a:t>
            </a:r>
            <a:r>
              <a:rPr kumimoji="0" lang="en-US" altLang="en-US" sz="1200" b="0" i="0" u="none" strike="noStrike" cap="none" normalizeH="0" baseline="0" dirty="0" err="1">
                <a:ln>
                  <a:noFill/>
                </a:ln>
                <a:solidFill>
                  <a:schemeClr val="tx1"/>
                </a:solidFill>
                <a:effectLst/>
                <a:latin typeface="Arial" panose="020B0604020202020204" pitchFamily="34" charset="0"/>
              </a:rPr>
              <a:t>donnée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représentant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a:ln>
                  <a:noFill/>
                </a:ln>
                <a:solidFill>
                  <a:schemeClr val="tx1"/>
                </a:solidFill>
                <a:effectLst/>
                <a:latin typeface="Arial Unicode MS"/>
              </a:rPr>
              <a:t>true</a:t>
            </a:r>
            <a:r>
              <a:rPr kumimoji="0" lang="en-US" altLang="en-US" sz="1200" b="0" i="0" u="none" strike="noStrike" cap="none" normalizeH="0" baseline="0" dirty="0">
                <a:ln>
                  <a:noFill/>
                </a:ln>
                <a:solidFill>
                  <a:schemeClr val="tx1"/>
                </a:solidFill>
                <a:effectLst/>
              </a:rPr>
              <a:t> </a:t>
            </a:r>
            <a:r>
              <a:rPr kumimoji="0" lang="en-US" altLang="en-US" sz="1200" b="0" i="0" u="none" strike="noStrike" cap="none" normalizeH="0" baseline="0" dirty="0" err="1">
                <a:ln>
                  <a:noFill/>
                </a:ln>
                <a:solidFill>
                  <a:schemeClr val="tx1"/>
                </a:solidFill>
                <a:effectLst/>
              </a:rPr>
              <a:t>ou</a:t>
            </a:r>
            <a:r>
              <a:rPr kumimoji="0" lang="en-US" altLang="en-US" sz="1200" b="0" i="0" u="none" strike="noStrike" cap="none" normalizeH="0" baseline="0" dirty="0">
                <a:ln>
                  <a:noFill/>
                </a:ln>
                <a:solidFill>
                  <a:schemeClr val="tx1"/>
                </a:solidFill>
                <a:effectLst/>
              </a:rPr>
              <a:t> </a:t>
            </a:r>
            <a:r>
              <a:rPr kumimoji="0" lang="en-US" altLang="en-US" sz="1200" b="0" i="0" u="none" strike="noStrike" cap="none" normalizeH="0" baseline="0" dirty="0">
                <a:ln>
                  <a:noFill/>
                </a:ln>
                <a:solidFill>
                  <a:schemeClr val="tx1"/>
                </a:solidFill>
                <a:effectLst/>
                <a:latin typeface="Arial Unicode MS"/>
              </a:rPr>
              <a:t>false</a:t>
            </a:r>
            <a:r>
              <a:rPr kumimoji="0" lang="en-US" altLang="en-US" sz="12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actif</a:t>
            </a:r>
            <a:r>
              <a:rPr kumimoji="0" lang="en-US" altLang="en-US" sz="1200" b="0" i="0" u="none" strike="noStrike" cap="none" normalizeH="0" baseline="0" dirty="0">
                <a:ln>
                  <a:noFill/>
                </a:ln>
                <a:solidFill>
                  <a:schemeClr val="tx1"/>
                </a:solidFill>
                <a:effectLst/>
                <a:latin typeface="Arial Unicode MS"/>
              </a:rPr>
              <a:t>": true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Date</a:t>
            </a:r>
            <a:r>
              <a:rPr kumimoji="0" lang="en-US" altLang="en-US" sz="1200" b="0" i="0" u="none" strike="noStrike" cap="none" normalizeH="0" baseline="0" dirty="0">
                <a:ln>
                  <a:noFill/>
                </a:ln>
                <a:solidFill>
                  <a:schemeClr val="tx1"/>
                </a:solidFill>
                <a:effectLst/>
                <a:latin typeface="Arial" panose="020B0604020202020204" pitchFamily="34" charset="0"/>
              </a:rPr>
              <a:t> : Une date et </a:t>
            </a:r>
            <a:r>
              <a:rPr kumimoji="0" lang="en-US" altLang="en-US" sz="1200" b="0" i="0" u="none" strike="noStrike" cap="none" normalizeH="0" baseline="0" dirty="0" err="1">
                <a:ln>
                  <a:noFill/>
                </a:ln>
                <a:solidFill>
                  <a:schemeClr val="tx1"/>
                </a:solidFill>
                <a:effectLst/>
                <a:latin typeface="Arial" panose="020B0604020202020204" pitchFamily="34" charset="0"/>
              </a:rPr>
              <a:t>une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heure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stockées</a:t>
            </a:r>
            <a:r>
              <a:rPr kumimoji="0" lang="en-US" altLang="en-US" sz="1200" b="0" i="0" u="none" strike="noStrike" cap="none" normalizeH="0" baseline="0" dirty="0">
                <a:ln>
                  <a:noFill/>
                </a:ln>
                <a:solidFill>
                  <a:schemeClr val="tx1"/>
                </a:solidFill>
                <a:effectLst/>
                <a:latin typeface="Arial" panose="020B0604020202020204" pitchFamily="34" charset="0"/>
              </a:rPr>
              <a:t> sous le format </a:t>
            </a:r>
            <a:r>
              <a:rPr kumimoji="0" lang="en-US" altLang="en-US" sz="1200" b="0" i="0" u="none" strike="noStrike" cap="none" normalizeH="0" baseline="0" dirty="0" err="1">
                <a:ln>
                  <a:noFill/>
                </a:ln>
                <a:solidFill>
                  <a:schemeClr val="tx1"/>
                </a:solidFill>
                <a:effectLst/>
                <a:latin typeface="Arial Unicode MS"/>
              </a:rPr>
              <a:t>ISODate</a:t>
            </a:r>
            <a:r>
              <a:rPr kumimoji="0" lang="en-US" altLang="en-US" sz="12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fr-FR" altLang="en-US" sz="1200" b="1" i="0" u="none" strike="noStrike" cap="none" normalizeH="0" baseline="0" dirty="0">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"inscription": </a:t>
            </a:r>
            <a:r>
              <a:rPr kumimoji="0" lang="en-US" altLang="en-US" sz="1200" b="0" i="0" u="none" strike="noStrike" cap="none" normalizeH="0" baseline="0" dirty="0" err="1">
                <a:ln>
                  <a:noFill/>
                </a:ln>
                <a:solidFill>
                  <a:schemeClr val="tx1"/>
                </a:solidFill>
                <a:effectLst/>
                <a:latin typeface="Arial Unicode MS"/>
              </a:rPr>
              <a:t>ISODate</a:t>
            </a:r>
            <a:r>
              <a:rPr kumimoji="0" lang="en-US" altLang="en-US" sz="1200" b="0" i="0" u="none" strike="noStrike" cap="none" normalizeH="0" baseline="0" dirty="0">
                <a:ln>
                  <a:noFill/>
                </a:ln>
                <a:solidFill>
                  <a:schemeClr val="tx1"/>
                </a:solidFill>
                <a:effectLst/>
                <a:latin typeface="Arial Unicode MS"/>
              </a:rPr>
              <a:t>("2024-03-10T10:00:00Z") }</a:t>
            </a:r>
            <a:r>
              <a:rPr kumimoji="0" lang="en-US" altLang="en-US" sz="1200" b="0" i="0" u="none" strike="noStrike" cap="none" normalizeH="0" baseline="0" dirty="0">
                <a:ln>
                  <a:noFill/>
                </a:ln>
                <a:solidFill>
                  <a:schemeClr val="tx1"/>
                </a:solidFill>
                <a:effectLst/>
              </a:rPr>
              <a:t> </a:t>
            </a:r>
          </a:p>
          <a:p>
            <a:endParaRPr lang="fr-MA" dirty="0"/>
          </a:p>
        </p:txBody>
      </p:sp>
      <p:sp>
        <p:nvSpPr>
          <p:cNvPr id="70" name="Rectangle: Rounded Corners 69">
            <a:extLst>
              <a:ext uri="{FF2B5EF4-FFF2-40B4-BE49-F238E27FC236}">
                <a16:creationId xmlns:a16="http://schemas.microsoft.com/office/drawing/2014/main" id="{7E824024-CB4B-4A30-A11D-64E345B7A178}"/>
              </a:ext>
            </a:extLst>
          </p:cNvPr>
          <p:cNvSpPr/>
          <p:nvPr/>
        </p:nvSpPr>
        <p:spPr>
          <a:xfrm>
            <a:off x="14375625" y="3614119"/>
            <a:ext cx="4628005" cy="288985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71" name="TextBox 70">
            <a:extLst>
              <a:ext uri="{FF2B5EF4-FFF2-40B4-BE49-F238E27FC236}">
                <a16:creationId xmlns:a16="http://schemas.microsoft.com/office/drawing/2014/main" id="{59660DBC-E95C-402C-8B1D-4DA718C844ED}"/>
              </a:ext>
            </a:extLst>
          </p:cNvPr>
          <p:cNvSpPr txBox="1"/>
          <p:nvPr/>
        </p:nvSpPr>
        <p:spPr>
          <a:xfrm>
            <a:off x="14495842" y="4051597"/>
            <a:ext cx="4376836" cy="203132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chemeClr val="tx1"/>
                </a:solidFill>
                <a:effectLst/>
                <a:latin typeface="Arial" panose="020B0604020202020204" pitchFamily="34" charset="0"/>
              </a:rPr>
              <a:t>Ces</a:t>
            </a:r>
            <a:r>
              <a:rPr kumimoji="0" lang="en-US" altLang="en-US" sz="1200" b="0" i="0" u="none" strike="noStrike" cap="none" normalizeH="0" baseline="0" dirty="0">
                <a:ln>
                  <a:noFill/>
                </a:ln>
                <a:solidFill>
                  <a:schemeClr val="tx1"/>
                </a:solidFill>
                <a:effectLst/>
                <a:latin typeface="Arial" panose="020B0604020202020204" pitchFamily="34" charset="0"/>
              </a:rPr>
              <a:t> types </a:t>
            </a:r>
            <a:r>
              <a:rPr kumimoji="0" lang="en-US" altLang="en-US" sz="1200" b="0" i="0" u="none" strike="noStrike" cap="none" normalizeH="0" baseline="0" dirty="0" err="1">
                <a:ln>
                  <a:noFill/>
                </a:ln>
                <a:solidFill>
                  <a:schemeClr val="tx1"/>
                </a:solidFill>
                <a:effectLst/>
                <a:latin typeface="Arial" panose="020B0604020202020204" pitchFamily="34" charset="0"/>
              </a:rPr>
              <a:t>peuvent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contenir</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d'autres</a:t>
            </a:r>
            <a:r>
              <a:rPr kumimoji="0" lang="en-US" altLang="en-US" sz="1200" b="0" i="0" u="none" strike="noStrike" cap="none" normalizeH="0" baseline="0" dirty="0">
                <a:ln>
                  <a:noFill/>
                </a:ln>
                <a:solidFill>
                  <a:schemeClr val="tx1"/>
                </a:solidFill>
                <a:effectLst/>
                <a:latin typeface="Arial" panose="020B0604020202020204" pitchFamily="34" charset="0"/>
              </a:rPr>
              <a:t> structures de données, </a:t>
            </a:r>
            <a:r>
              <a:rPr kumimoji="0" lang="en-US" altLang="en-US" sz="1200" b="0" i="0" u="none" strike="noStrike" cap="none" normalizeH="0" baseline="0" dirty="0" err="1">
                <a:ln>
                  <a:noFill/>
                </a:ln>
                <a:solidFill>
                  <a:schemeClr val="tx1"/>
                </a:solidFill>
                <a:effectLst/>
                <a:latin typeface="Arial" panose="020B0604020202020204" pitchFamily="34" charset="0"/>
              </a:rPr>
              <a:t>comme</a:t>
            </a:r>
            <a:r>
              <a:rPr kumimoji="0" lang="en-US" altLang="en-US" sz="1200" b="0" i="0" u="none" strike="noStrike" cap="none" normalizeH="0" baseline="0" dirty="0">
                <a:ln>
                  <a:noFill/>
                </a:ln>
                <a:solidFill>
                  <a:schemeClr val="tx1"/>
                </a:solidFill>
                <a:effectLst/>
                <a:latin typeface="Arial" panose="020B0604020202020204" pitchFamily="34" charset="0"/>
              </a:rPr>
              <a:t> des tableaux </a:t>
            </a:r>
            <a:r>
              <a:rPr kumimoji="0" lang="en-US" altLang="en-US" sz="1200" b="0" i="0" u="none" strike="noStrike" cap="none" normalizeH="0" baseline="0" dirty="0" err="1">
                <a:ln>
                  <a:noFill/>
                </a:ln>
                <a:solidFill>
                  <a:schemeClr val="tx1"/>
                </a:solidFill>
                <a:effectLst/>
                <a:latin typeface="Arial" panose="020B0604020202020204" pitchFamily="34" charset="0"/>
              </a:rPr>
              <a:t>ou</a:t>
            </a:r>
            <a:r>
              <a:rPr kumimoji="0" lang="en-US" altLang="en-US" sz="1200" b="0" i="0" u="none" strike="noStrike" cap="none" normalizeH="0" baseline="0" dirty="0">
                <a:ln>
                  <a:noFill/>
                </a:ln>
                <a:solidFill>
                  <a:schemeClr val="tx1"/>
                </a:solidFill>
                <a:effectLst/>
                <a:latin typeface="Arial" panose="020B0604020202020204" pitchFamily="34" charset="0"/>
              </a:rPr>
              <a:t> des documents.</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Array</a:t>
            </a:r>
            <a:r>
              <a:rPr kumimoji="0" lang="en-US" altLang="en-US" sz="1200" b="0" i="0" u="none" strike="noStrike" cap="none" normalizeH="0" baseline="0" dirty="0">
                <a:ln>
                  <a:noFill/>
                </a:ln>
                <a:solidFill>
                  <a:schemeClr val="tx1"/>
                </a:solidFill>
                <a:effectLst/>
                <a:latin typeface="Arial" panose="020B0604020202020204" pitchFamily="34" charset="0"/>
              </a:rPr>
              <a:t> : Une </a:t>
            </a:r>
            <a:r>
              <a:rPr kumimoji="0" lang="en-US" altLang="en-US" sz="1200" b="0" i="0" u="none" strike="noStrike" cap="none" normalizeH="0" baseline="0" dirty="0" err="1">
                <a:ln>
                  <a:noFill/>
                </a:ln>
                <a:solidFill>
                  <a:schemeClr val="tx1"/>
                </a:solidFill>
                <a:effectLst/>
                <a:latin typeface="Arial" panose="020B0604020202020204" pitchFamily="34" charset="0"/>
              </a:rPr>
              <a:t>liste</a:t>
            </a:r>
            <a:r>
              <a:rPr kumimoji="0" lang="en-US" altLang="en-US" sz="1200" b="0" i="0" u="none" strike="noStrike" cap="none" normalizeH="0" baseline="0" dirty="0">
                <a:ln>
                  <a:noFill/>
                </a:ln>
                <a:solidFill>
                  <a:schemeClr val="tx1"/>
                </a:solidFill>
                <a:effectLst/>
                <a:latin typeface="Arial" panose="020B0604020202020204" pitchFamily="34" charset="0"/>
              </a:rPr>
              <a:t> de </a:t>
            </a:r>
            <a:r>
              <a:rPr kumimoji="0" lang="en-US" altLang="en-US" sz="1200" b="0" i="0" u="none" strike="noStrike" cap="none" normalizeH="0" baseline="0" dirty="0" err="1">
                <a:ln>
                  <a:noFill/>
                </a:ln>
                <a:solidFill>
                  <a:schemeClr val="tx1"/>
                </a:solidFill>
                <a:effectLst/>
                <a:latin typeface="Arial" panose="020B0604020202020204" pitchFamily="34" charset="0"/>
              </a:rPr>
              <a:t>valeurs</a:t>
            </a:r>
            <a:r>
              <a:rPr kumimoji="0" lang="en-US" altLang="en-US" sz="1200" b="0" i="0" u="none" strike="noStrike" cap="none" normalizeH="0" baseline="0" dirty="0">
                <a:ln>
                  <a:noFill/>
                </a:ln>
                <a:solidFill>
                  <a:schemeClr val="tx1"/>
                </a:solidFill>
                <a:effectLst/>
                <a:latin typeface="Arial" panose="020B0604020202020204" pitchFamily="34" charset="0"/>
              </a:rPr>
              <a:t> de </a:t>
            </a:r>
            <a:r>
              <a:rPr kumimoji="0" lang="en-US" altLang="en-US" sz="1200" b="0" i="0" u="none" strike="noStrike" cap="none" normalizeH="0" baseline="0" dirty="0" err="1">
                <a:ln>
                  <a:noFill/>
                </a:ln>
                <a:solidFill>
                  <a:schemeClr val="tx1"/>
                </a:solidFill>
                <a:effectLst/>
                <a:latin typeface="Arial" panose="020B0604020202020204" pitchFamily="34" charset="0"/>
              </a:rPr>
              <a:t>n'importe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quel</a:t>
            </a:r>
            <a:r>
              <a:rPr kumimoji="0" lang="en-US" altLang="en-US" sz="1200" b="0" i="0" u="none" strike="noStrike" cap="none" normalizeH="0" baseline="0" dirty="0">
                <a:ln>
                  <a:noFill/>
                </a:ln>
                <a:solidFill>
                  <a:schemeClr val="tx1"/>
                </a:solidFill>
                <a:effectLst/>
                <a:latin typeface="Arial" panose="020B0604020202020204" pitchFamily="34" charset="0"/>
              </a:rPr>
              <a:t> type. </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téléphones</a:t>
            </a:r>
            <a:r>
              <a:rPr kumimoji="0" lang="en-US" altLang="en-US" sz="1200" b="0" i="0" u="none" strike="noStrike" cap="none" normalizeH="0" baseline="0" dirty="0">
                <a:ln>
                  <a:noFill/>
                </a:ln>
                <a:solidFill>
                  <a:schemeClr val="tx1"/>
                </a:solidFill>
                <a:effectLst/>
                <a:latin typeface="Arial Unicode MS"/>
              </a:rPr>
              <a:t>": ["0600000000", "0700000000"]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Document </a:t>
            </a:r>
            <a:r>
              <a:rPr kumimoji="0" lang="en-US" altLang="en-US" sz="1200" b="1" i="0" u="none" strike="noStrike" cap="none" normalizeH="0" baseline="0" dirty="0" err="1">
                <a:ln>
                  <a:noFill/>
                </a:ln>
                <a:solidFill>
                  <a:schemeClr val="tx1"/>
                </a:solidFill>
                <a:effectLst/>
                <a:latin typeface="Arial" panose="020B0604020202020204" pitchFamily="34" charset="0"/>
              </a:rPr>
              <a:t>Imbriqué</a:t>
            </a:r>
            <a:r>
              <a:rPr kumimoji="0" lang="en-US" altLang="en-US" sz="1200" b="0" i="0" u="none" strike="noStrike" cap="none" normalizeH="0" baseline="0" dirty="0">
                <a:ln>
                  <a:noFill/>
                </a:ln>
                <a:solidFill>
                  <a:schemeClr val="tx1"/>
                </a:solidFill>
                <a:effectLst/>
                <a:latin typeface="Arial" panose="020B0604020202020204" pitchFamily="34" charset="0"/>
              </a:rPr>
              <a:t> : Un document </a:t>
            </a:r>
            <a:r>
              <a:rPr kumimoji="0" lang="en-US" altLang="en-US" sz="1200" b="0" i="0" u="none" strike="noStrike" cap="none" normalizeH="0" baseline="0" dirty="0" err="1">
                <a:ln>
                  <a:noFill/>
                </a:ln>
                <a:solidFill>
                  <a:schemeClr val="tx1"/>
                </a:solidFill>
                <a:effectLst/>
                <a:latin typeface="Arial" panose="020B0604020202020204" pitchFamily="34" charset="0"/>
              </a:rPr>
              <a:t>contenant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d'autres</a:t>
            </a:r>
            <a:r>
              <a:rPr kumimoji="0" lang="en-US" altLang="en-US" sz="1200" b="0" i="0" u="none" strike="noStrike" cap="none" normalizeH="0" baseline="0" dirty="0">
                <a:ln>
                  <a:noFill/>
                </a:ln>
                <a:solidFill>
                  <a:schemeClr val="tx1"/>
                </a:solidFill>
                <a:effectLst/>
                <a:latin typeface="Arial" panose="020B0604020202020204" pitchFamily="34" charset="0"/>
              </a:rPr>
              <a:t> champs et </a:t>
            </a:r>
            <a:r>
              <a:rPr kumimoji="0" lang="en-US" altLang="en-US" sz="1200" b="0" i="0" u="none" strike="noStrike" cap="none" normalizeH="0" baseline="0" dirty="0" err="1">
                <a:ln>
                  <a:noFill/>
                </a:ln>
                <a:solidFill>
                  <a:schemeClr val="tx1"/>
                </a:solidFill>
                <a:effectLst/>
                <a:latin typeface="Arial" panose="020B0604020202020204" pitchFamily="34" charset="0"/>
              </a:rPr>
              <a:t>valeurs</a:t>
            </a:r>
            <a:r>
              <a:rPr kumimoji="0" lang="en-US" altLang="en-US" sz="1200" b="0" i="0" u="none" strike="noStrike" cap="none" normalizeH="0" baseline="0" dirty="0">
                <a:ln>
                  <a:noFill/>
                </a:ln>
                <a:solidFill>
                  <a:schemeClr val="tx1"/>
                </a:solidFill>
                <a:effectLst/>
                <a:latin typeface="Arial" panose="020B0604020202020204" pitchFamily="34" charset="0"/>
              </a:rPr>
              <a:t>. </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adresse</a:t>
            </a:r>
            <a:r>
              <a:rPr kumimoji="0" lang="en-US" altLang="en-US" sz="1200" b="0" i="0" u="none" strike="noStrike" cap="none" normalizeH="0" baseline="0" dirty="0">
                <a:ln>
                  <a:noFill/>
                </a:ln>
                <a:solidFill>
                  <a:schemeClr val="tx1"/>
                </a:solidFill>
                <a:effectLst/>
                <a:latin typeface="Arial Unicode MS"/>
              </a:rPr>
              <a:t>": { "rue": "123 Rue </a:t>
            </a:r>
            <a:r>
              <a:rPr kumimoji="0" lang="en-US" altLang="en-US" sz="1200" b="0" i="0" u="none" strike="noStrike" cap="none" normalizeH="0" baseline="0" dirty="0" err="1">
                <a:ln>
                  <a:noFill/>
                </a:ln>
                <a:solidFill>
                  <a:schemeClr val="tx1"/>
                </a:solidFill>
                <a:effectLst/>
                <a:latin typeface="Arial Unicode MS"/>
              </a:rPr>
              <a:t>Principale</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ville</a:t>
            </a:r>
            <a:r>
              <a:rPr kumimoji="0" lang="en-US" altLang="en-US" sz="1200" b="0" i="0" u="none" strike="noStrike" cap="none" normalizeH="0" baseline="0" dirty="0">
                <a:ln>
                  <a:noFill/>
                </a:ln>
                <a:solidFill>
                  <a:schemeClr val="tx1"/>
                </a:solidFill>
                <a:effectLst/>
                <a:latin typeface="Arial Unicode MS"/>
              </a:rPr>
              <a:t>": "Lyon" } }</a:t>
            </a:r>
            <a:r>
              <a:rPr kumimoji="0" lang="en-US" altLang="en-US" sz="1200" b="0" i="0" u="none" strike="noStrike" cap="none" normalizeH="0" baseline="0" dirty="0">
                <a:ln>
                  <a:noFill/>
                </a:ln>
                <a:solidFill>
                  <a:schemeClr val="tx1"/>
                </a:solidFill>
                <a:effectLst/>
              </a:rPr>
              <a:t> </a:t>
            </a:r>
          </a:p>
          <a:p>
            <a:endParaRPr lang="fr-MA" dirty="0"/>
          </a:p>
        </p:txBody>
      </p:sp>
      <p:grpSp>
        <p:nvGrpSpPr>
          <p:cNvPr id="72" name="Group 71">
            <a:extLst>
              <a:ext uri="{FF2B5EF4-FFF2-40B4-BE49-F238E27FC236}">
                <a16:creationId xmlns:a16="http://schemas.microsoft.com/office/drawing/2014/main" id="{B23378A7-A491-4049-875C-AF46C19F9B42}"/>
              </a:ext>
            </a:extLst>
          </p:cNvPr>
          <p:cNvGrpSpPr/>
          <p:nvPr/>
        </p:nvGrpSpPr>
        <p:grpSpPr>
          <a:xfrm>
            <a:off x="-5069663" y="-3760062"/>
            <a:ext cx="3240000" cy="3240000"/>
            <a:chOff x="-1574811" y="-1620000"/>
            <a:chExt cx="3240000" cy="3240000"/>
          </a:xfrm>
        </p:grpSpPr>
        <p:sp>
          <p:nvSpPr>
            <p:cNvPr id="73" name="Oval 72">
              <a:extLst>
                <a:ext uri="{FF2B5EF4-FFF2-40B4-BE49-F238E27FC236}">
                  <a16:creationId xmlns:a16="http://schemas.microsoft.com/office/drawing/2014/main" id="{05DBD548-BCB3-4DAB-A525-C31D1EED63FF}"/>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74" name="TextBox 73">
              <a:extLst>
                <a:ext uri="{FF2B5EF4-FFF2-40B4-BE49-F238E27FC236}">
                  <a16:creationId xmlns:a16="http://schemas.microsoft.com/office/drawing/2014/main" id="{F9DDB35C-D89F-4541-839D-AAC334E01C64}"/>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1</a:t>
              </a:r>
            </a:p>
          </p:txBody>
        </p:sp>
      </p:grpSp>
    </p:spTree>
    <p:extLst>
      <p:ext uri="{BB962C8B-B14F-4D97-AF65-F5344CB8AC3E}">
        <p14:creationId xmlns:p14="http://schemas.microsoft.com/office/powerpoint/2010/main" val="21734138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1708" cy="777230"/>
            <a:chOff x="171451" y="800785"/>
            <a:chExt cx="9810752"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01651"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Scripting sur Mongosh (JavaScript)</a:t>
              </a:r>
              <a:endParaRPr lang="fr-MA" sz="2400" dirty="0">
                <a:solidFill>
                  <a:schemeClr val="tx1">
                    <a:lumMod val="75000"/>
                    <a:lumOff val="25000"/>
                  </a:schemeClr>
                </a:solidFill>
                <a:latin typeface="Fira Sans" panose="020B0503050000020004" pitchFamily="34" charset="0"/>
              </a:endParaRPr>
            </a:p>
          </p:txBody>
        </p:sp>
      </p:grpSp>
      <p:grpSp>
        <p:nvGrpSpPr>
          <p:cNvPr id="11" name="Group 10">
            <a:extLst>
              <a:ext uri="{FF2B5EF4-FFF2-40B4-BE49-F238E27FC236}">
                <a16:creationId xmlns:a16="http://schemas.microsoft.com/office/drawing/2014/main" id="{17EDEEA3-F738-46F1-A75A-156157F49D8F}"/>
              </a:ext>
            </a:extLst>
          </p:cNvPr>
          <p:cNvGrpSpPr/>
          <p:nvPr/>
        </p:nvGrpSpPr>
        <p:grpSpPr>
          <a:xfrm>
            <a:off x="-1576190" y="-1615085"/>
            <a:ext cx="3320396" cy="3240000"/>
            <a:chOff x="-1731407" y="-1772400"/>
            <a:chExt cx="3320396" cy="3240000"/>
          </a:xfrm>
        </p:grpSpPr>
        <p:sp>
          <p:nvSpPr>
            <p:cNvPr id="12" name="Oval 11">
              <a:extLst>
                <a:ext uri="{FF2B5EF4-FFF2-40B4-BE49-F238E27FC236}">
                  <a16:creationId xmlns:a16="http://schemas.microsoft.com/office/drawing/2014/main" id="{FF378C5C-906E-4BC2-900A-FD1B85D25F0D}"/>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3" name="TextBox 12">
              <a:extLst>
                <a:ext uri="{FF2B5EF4-FFF2-40B4-BE49-F238E27FC236}">
                  <a16:creationId xmlns:a16="http://schemas.microsoft.com/office/drawing/2014/main" id="{CCEF1387-2462-4D5B-A855-B612AF272C0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8</a:t>
              </a:r>
            </a:p>
          </p:txBody>
        </p:sp>
      </p:grpSp>
      <p:sp>
        <p:nvSpPr>
          <p:cNvPr id="14" name="TextBox 13">
            <a:extLst>
              <a:ext uri="{FF2B5EF4-FFF2-40B4-BE49-F238E27FC236}">
                <a16:creationId xmlns:a16="http://schemas.microsoft.com/office/drawing/2014/main" id="{37547054-A4D6-4237-AA40-AC55FF549B1C}"/>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Approches pour Structurer le Code</a:t>
            </a:r>
          </a:p>
        </p:txBody>
      </p:sp>
      <p:grpSp>
        <p:nvGrpSpPr>
          <p:cNvPr id="2" name="Group 1">
            <a:extLst>
              <a:ext uri="{FF2B5EF4-FFF2-40B4-BE49-F238E27FC236}">
                <a16:creationId xmlns:a16="http://schemas.microsoft.com/office/drawing/2014/main" id="{F19CAF05-F38F-40C4-97C0-D4AD197B9969}"/>
              </a:ext>
            </a:extLst>
          </p:cNvPr>
          <p:cNvGrpSpPr/>
          <p:nvPr/>
        </p:nvGrpSpPr>
        <p:grpSpPr>
          <a:xfrm>
            <a:off x="4318497" y="1690442"/>
            <a:ext cx="7329372" cy="4620958"/>
            <a:chOff x="4318497" y="1690442"/>
            <a:chExt cx="7329372" cy="4620958"/>
          </a:xfrm>
        </p:grpSpPr>
        <p:sp>
          <p:nvSpPr>
            <p:cNvPr id="24" name="Rectangle: Rounded Corners 23">
              <a:extLst>
                <a:ext uri="{FF2B5EF4-FFF2-40B4-BE49-F238E27FC236}">
                  <a16:creationId xmlns:a16="http://schemas.microsoft.com/office/drawing/2014/main" id="{C47888F4-2F56-4C7B-B94A-FB772C43772A}"/>
                </a:ext>
              </a:extLst>
            </p:cNvPr>
            <p:cNvSpPr/>
            <p:nvPr/>
          </p:nvSpPr>
          <p:spPr>
            <a:xfrm rot="5400000">
              <a:off x="5721024" y="287915"/>
              <a:ext cx="4524317"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1" name="TextBox 20">
              <a:extLst>
                <a:ext uri="{FF2B5EF4-FFF2-40B4-BE49-F238E27FC236}">
                  <a16:creationId xmlns:a16="http://schemas.microsoft.com/office/drawing/2014/main" id="{BF355F69-C2D0-4521-BCC9-9F37F7D72F7A}"/>
                </a:ext>
              </a:extLst>
            </p:cNvPr>
            <p:cNvSpPr txBox="1"/>
            <p:nvPr/>
          </p:nvSpPr>
          <p:spPr>
            <a:xfrm>
              <a:off x="4414712" y="1787085"/>
              <a:ext cx="7069532" cy="452431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Fonction</a:t>
              </a:r>
              <a:r>
                <a:rPr lang="en-US" sz="1800" b="1" i="0" u="none" strike="noStrike" kern="1200" cap="none" spc="0" baseline="0" dirty="0">
                  <a:solidFill>
                    <a:srgbClr val="11D5FD"/>
                  </a:solidFill>
                  <a:uFillTx/>
                  <a:latin typeface="Aptos"/>
                </a:rPr>
                <a:t> pour </a:t>
              </a:r>
              <a:r>
                <a:rPr lang="en-US" sz="1800" b="1" i="0" u="none" strike="noStrike" kern="1200" cap="none" spc="0" baseline="0" dirty="0" err="1">
                  <a:solidFill>
                    <a:srgbClr val="11D5FD"/>
                  </a:solidFill>
                  <a:uFillTx/>
                  <a:latin typeface="Aptos"/>
                </a:rPr>
                <a:t>Ajouter</a:t>
              </a:r>
              <a:r>
                <a:rPr lang="en-US" sz="1800" b="1" i="0" u="none" strike="noStrike" kern="1200" cap="none" spc="0" baseline="0" dirty="0">
                  <a:solidFill>
                    <a:srgbClr val="11D5FD"/>
                  </a:solidFill>
                  <a:uFillTx/>
                  <a:latin typeface="Aptos"/>
                </a:rPr>
                <a:t> un Document</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1"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function </a:t>
              </a:r>
              <a:r>
                <a:rPr lang="en-US" sz="1800" b="1" i="0" u="none" strike="noStrike" kern="1200" cap="none" spc="0" baseline="0" dirty="0" err="1">
                  <a:solidFill>
                    <a:srgbClr val="000000"/>
                  </a:solidFill>
                  <a:uFillTx/>
                  <a:latin typeface="Aptos"/>
                </a:rPr>
                <a:t>addUser</a:t>
              </a:r>
              <a:r>
                <a:rPr lang="en-US" sz="1800" b="1" i="0" u="none" strike="noStrike" kern="1200" cap="none" spc="0" baseline="0" dirty="0">
                  <a:solidFill>
                    <a:srgbClr val="000000"/>
                  </a:solidFill>
                  <a:uFillTx/>
                  <a:latin typeface="Aptos"/>
                </a:rPr>
                <a:t>(name, age, city) { const result = </a:t>
              </a:r>
              <a:r>
                <a:rPr lang="en-US" sz="1800" b="1" i="0" u="none" strike="noStrike" kern="1200" cap="none" spc="0" baseline="0" dirty="0" err="1">
                  <a:solidFill>
                    <a:srgbClr val="000000"/>
                  </a:solidFill>
                  <a:uFillTx/>
                  <a:latin typeface="Aptos"/>
                </a:rPr>
                <a:t>db.users.insertOne</a:t>
              </a:r>
              <a:r>
                <a:rPr lang="en-US" sz="1800" b="1" i="0" u="none" strike="noStrike" kern="1200" cap="none" spc="0" baseline="0" dirty="0">
                  <a:solidFill>
                    <a:srgbClr val="000000"/>
                  </a:solidFill>
                  <a:uFillTx/>
                  <a:latin typeface="Aptos"/>
                </a:rPr>
                <a:t>({ name: name, age: age, city: city }); print(`Document </a:t>
              </a:r>
              <a:r>
                <a:rPr lang="en-US" sz="1800" b="1" i="0" u="none" strike="noStrike" kern="1200" cap="none" spc="0" baseline="0" dirty="0" err="1">
                  <a:solidFill>
                    <a:srgbClr val="000000"/>
                  </a:solidFill>
                  <a:uFillTx/>
                  <a:latin typeface="Aptos"/>
                </a:rPr>
                <a:t>ajouté</a:t>
              </a:r>
              <a:r>
                <a:rPr lang="en-US" sz="1800" b="1" i="0" u="none" strike="noStrike" kern="1200" cap="none" spc="0" baseline="0" dirty="0">
                  <a:solidFill>
                    <a:srgbClr val="000000"/>
                  </a:solidFill>
                  <a:uFillTx/>
                  <a:latin typeface="Aptos"/>
                </a:rPr>
                <a:t> avec </a:t>
              </a:r>
              <a:r>
                <a:rPr lang="en-US" sz="1800" b="1" i="0" u="none" strike="noStrike" kern="1200" cap="none" spc="0" baseline="0" dirty="0" err="1">
                  <a:solidFill>
                    <a:srgbClr val="000000"/>
                  </a:solidFill>
                  <a:uFillTx/>
                  <a:latin typeface="Aptos"/>
                </a:rPr>
                <a:t>l'ID</a:t>
              </a:r>
              <a:r>
                <a:rPr lang="en-US" sz="1800" b="1" i="0" u="none" strike="noStrike" kern="1200" cap="none" spc="0" baseline="0" dirty="0">
                  <a:solidFill>
                    <a:srgbClr val="000000"/>
                  </a:solidFill>
                  <a:uFillTx/>
                  <a:latin typeface="Aptos"/>
                </a:rPr>
                <a:t> : ${</a:t>
              </a:r>
              <a:r>
                <a:rPr lang="en-US" sz="1800" b="1" i="0" u="none" strike="noStrike" kern="1200" cap="none" spc="0" baseline="0" dirty="0" err="1">
                  <a:solidFill>
                    <a:srgbClr val="000000"/>
                  </a:solidFill>
                  <a:uFillTx/>
                  <a:latin typeface="Aptos"/>
                </a:rPr>
                <a:t>result.insertedId</a:t>
              </a:r>
              <a:r>
                <a:rPr lang="en-US" sz="1800" b="1" i="0" u="none" strike="noStrike" kern="1200" cap="none" spc="0" baseline="0" dirty="0">
                  <a:solidFill>
                    <a:srgbClr val="000000"/>
                  </a:solidFill>
                  <a:uFillTx/>
                  <a:latin typeface="Aptos"/>
                </a:rPr>
                <a:t>}`); } </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chemeClr val="bg1"/>
                  </a:solidFill>
                  <a:uFillTx/>
                  <a:latin typeface="Aptos"/>
                </a:rPr>
                <a:t>addUser</a:t>
              </a:r>
              <a:r>
                <a:rPr lang="en-US" sz="1800" b="1" i="0" u="none" strike="noStrike" kern="1200" cap="none" spc="0" baseline="0" dirty="0">
                  <a:solidFill>
                    <a:schemeClr val="bg1"/>
                  </a:solidFill>
                  <a:uFillTx/>
                  <a:latin typeface="Aptos"/>
                </a:rPr>
                <a:t>("Alice", 30, "Paris");</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b="1" dirty="0">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Fonction</a:t>
              </a:r>
              <a:r>
                <a:rPr lang="en-US" sz="1800" b="1" i="0" u="none" strike="noStrike" kern="1200" cap="none" spc="0" baseline="0" dirty="0">
                  <a:solidFill>
                    <a:srgbClr val="11D5FD"/>
                  </a:solidFill>
                  <a:uFillTx/>
                  <a:latin typeface="Aptos"/>
                </a:rPr>
                <a:t> pour </a:t>
              </a:r>
              <a:r>
                <a:rPr lang="en-US" sz="1800" b="1" i="0" u="none" strike="noStrike" kern="1200" cap="none" spc="0" baseline="0" dirty="0" err="1">
                  <a:solidFill>
                    <a:srgbClr val="11D5FD"/>
                  </a:solidFill>
                  <a:uFillTx/>
                  <a:latin typeface="Aptos"/>
                </a:rPr>
                <a:t>Mettre</a:t>
              </a:r>
              <a:r>
                <a:rPr lang="en-US" sz="1800" b="1" i="0" u="none" strike="noStrike" kern="1200" cap="none" spc="0" baseline="0" dirty="0">
                  <a:solidFill>
                    <a:srgbClr val="11D5FD"/>
                  </a:solidFill>
                  <a:uFillTx/>
                  <a:latin typeface="Aptos"/>
                </a:rPr>
                <a:t> à Jour un Document</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function </a:t>
              </a:r>
              <a:r>
                <a:rPr lang="en-US" sz="1800" b="1" i="0" u="none" strike="noStrike" kern="1200" cap="none" spc="0" baseline="0" dirty="0" err="1">
                  <a:solidFill>
                    <a:srgbClr val="000000"/>
                  </a:solidFill>
                  <a:uFillTx/>
                  <a:latin typeface="Aptos"/>
                </a:rPr>
                <a:t>updateUser</a:t>
              </a:r>
              <a:r>
                <a:rPr lang="en-US" sz="1800" b="1" i="0" u="none" strike="noStrike" kern="1200" cap="none" spc="0" baseline="0" dirty="0">
                  <a:solidFill>
                    <a:srgbClr val="000000"/>
                  </a:solidFill>
                  <a:uFillTx/>
                  <a:latin typeface="Aptos"/>
                </a:rPr>
                <a:t>(name, </a:t>
              </a:r>
              <a:r>
                <a:rPr lang="en-US" sz="1800" b="1" i="0" u="none" strike="noStrike" kern="1200" cap="none" spc="0" baseline="0" dirty="0" err="1">
                  <a:solidFill>
                    <a:srgbClr val="000000"/>
                  </a:solidFill>
                  <a:uFillTx/>
                  <a:latin typeface="Aptos"/>
                </a:rPr>
                <a:t>newAge</a:t>
              </a:r>
              <a:r>
                <a:rPr lang="en-US" sz="1800" b="1" i="0" u="none" strike="noStrike" kern="1200" cap="none" spc="0" baseline="0" dirty="0">
                  <a:solidFill>
                    <a:srgbClr val="000000"/>
                  </a:solidFill>
                  <a:uFillTx/>
                  <a:latin typeface="Aptos"/>
                </a:rPr>
                <a:t>) { const result = </a:t>
              </a:r>
              <a:r>
                <a:rPr lang="en-US" sz="1800" b="1" i="0" u="none" strike="noStrike" kern="1200" cap="none" spc="0" baseline="0" dirty="0" err="1">
                  <a:solidFill>
                    <a:srgbClr val="000000"/>
                  </a:solidFill>
                  <a:uFillTx/>
                  <a:latin typeface="Aptos"/>
                </a:rPr>
                <a:t>db.users.updateOne</a:t>
              </a:r>
              <a:r>
                <a:rPr lang="en-US" sz="1800" b="1" i="0" u="none" strike="noStrike" kern="1200" cap="none" spc="0" baseline="0" dirty="0">
                  <a:solidFill>
                    <a:srgbClr val="000000"/>
                  </a:solidFill>
                  <a:uFillTx/>
                  <a:latin typeface="Aptos"/>
                </a:rPr>
                <a:t>( { name: name }, { $set: { age: </a:t>
              </a:r>
              <a:r>
                <a:rPr lang="en-US" sz="1800" b="1" i="0" u="none" strike="noStrike" kern="1200" cap="none" spc="0" baseline="0" dirty="0" err="1">
                  <a:solidFill>
                    <a:srgbClr val="000000"/>
                  </a:solidFill>
                  <a:uFillTx/>
                  <a:latin typeface="Aptos"/>
                </a:rPr>
                <a:t>newAge</a:t>
              </a:r>
              <a:r>
                <a:rPr lang="en-US" sz="1800" b="1" i="0" u="none" strike="noStrike" kern="1200" cap="none" spc="0" baseline="0" dirty="0">
                  <a:solidFill>
                    <a:srgbClr val="000000"/>
                  </a:solidFill>
                  <a:uFillTx/>
                  <a:latin typeface="Aptos"/>
                </a:rPr>
                <a:t> } } ); print(`${</a:t>
              </a:r>
              <a:r>
                <a:rPr lang="en-US" sz="1800" b="1" i="0" u="none" strike="noStrike" kern="1200" cap="none" spc="0" baseline="0" dirty="0" err="1">
                  <a:solidFill>
                    <a:srgbClr val="000000"/>
                  </a:solidFill>
                  <a:uFillTx/>
                  <a:latin typeface="Aptos"/>
                </a:rPr>
                <a:t>result.modifiedCount</a:t>
              </a:r>
              <a:r>
                <a:rPr lang="en-US" sz="1800" b="1" i="0" u="none" strike="noStrike" kern="1200" cap="none" spc="0" baseline="0" dirty="0">
                  <a:solidFill>
                    <a:srgbClr val="000000"/>
                  </a:solidFill>
                  <a:uFillTx/>
                  <a:latin typeface="Aptos"/>
                </a:rPr>
                <a:t>} document(s) mis à jour`); } </a:t>
              </a:r>
            </a:p>
            <a:p>
              <a:pPr marL="0" marR="0" lvl="0" indent="0" algn="l" defTabSz="914400" rtl="0" fontAlgn="auto" hangingPunct="1">
                <a:lnSpc>
                  <a:spcPct val="100000"/>
                </a:lnSpc>
                <a:spcBef>
                  <a:spcPts val="0"/>
                </a:spcBef>
                <a:spcAft>
                  <a:spcPts val="0"/>
                </a:spcAft>
                <a:tabLst/>
                <a:defRPr sz="1800" b="0" i="0" u="none" strike="noStrike" kern="0" cap="none" spc="0" baseline="0">
                  <a:solidFill>
                    <a:srgbClr val="000000"/>
                  </a:solidFill>
                  <a:uFillTx/>
                </a:defRPr>
              </a:pPr>
              <a:endParaRPr lang="en-US" sz="1800" b="1" i="0" u="none" strike="noStrike" kern="1200" cap="none" spc="0" baseline="0" dirty="0">
                <a:solidFill>
                  <a:srgbClr val="000000"/>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chemeClr val="bg1"/>
                  </a:solidFill>
                  <a:uFillTx/>
                  <a:latin typeface="Aptos"/>
                </a:rPr>
                <a:t>updateUser</a:t>
              </a:r>
              <a:r>
                <a:rPr lang="en-US" sz="1800" b="1" i="0" u="none" strike="noStrike" kern="1200" cap="none" spc="0" baseline="0" dirty="0">
                  <a:solidFill>
                    <a:schemeClr val="bg1"/>
                  </a:solidFill>
                  <a:uFillTx/>
                  <a:latin typeface="Aptos"/>
                </a:rPr>
                <a:t>("Alice", 31);</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grpSp>
      <p:grpSp>
        <p:nvGrpSpPr>
          <p:cNvPr id="23" name="Group 22">
            <a:extLst>
              <a:ext uri="{FF2B5EF4-FFF2-40B4-BE49-F238E27FC236}">
                <a16:creationId xmlns:a16="http://schemas.microsoft.com/office/drawing/2014/main" id="{2AAA22B9-79C4-40AF-8391-66D23127440F}"/>
              </a:ext>
            </a:extLst>
          </p:cNvPr>
          <p:cNvGrpSpPr/>
          <p:nvPr/>
        </p:nvGrpSpPr>
        <p:grpSpPr>
          <a:xfrm>
            <a:off x="926960" y="2241662"/>
            <a:ext cx="2445977" cy="2438740"/>
            <a:chOff x="926960" y="2241662"/>
            <a:chExt cx="2445977" cy="2438740"/>
          </a:xfrm>
        </p:grpSpPr>
        <p:grpSp>
          <p:nvGrpSpPr>
            <p:cNvPr id="25" name="Group 24">
              <a:extLst>
                <a:ext uri="{FF2B5EF4-FFF2-40B4-BE49-F238E27FC236}">
                  <a16:creationId xmlns:a16="http://schemas.microsoft.com/office/drawing/2014/main" id="{2D7ED9A9-5898-4CAE-868F-9ADF779FE1F1}"/>
                </a:ext>
              </a:extLst>
            </p:cNvPr>
            <p:cNvGrpSpPr/>
            <p:nvPr/>
          </p:nvGrpSpPr>
          <p:grpSpPr>
            <a:xfrm>
              <a:off x="926960" y="2241662"/>
              <a:ext cx="2445977" cy="2438740"/>
              <a:chOff x="926960" y="2241662"/>
              <a:chExt cx="2445977" cy="2438740"/>
            </a:xfrm>
          </p:grpSpPr>
          <p:pic>
            <p:nvPicPr>
              <p:cNvPr id="28" name="Picture 27">
                <a:extLst>
                  <a:ext uri="{FF2B5EF4-FFF2-40B4-BE49-F238E27FC236}">
                    <a16:creationId xmlns:a16="http://schemas.microsoft.com/office/drawing/2014/main" id="{C66A8561-9496-4AB6-A6EA-0A16F06A35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9" name="Oval 28">
                <a:extLst>
                  <a:ext uri="{FF2B5EF4-FFF2-40B4-BE49-F238E27FC236}">
                    <a16:creationId xmlns:a16="http://schemas.microsoft.com/office/drawing/2014/main" id="{9A18C945-C198-44D7-9B96-C3648CABBE7B}"/>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26" name="Picture 25">
              <a:extLst>
                <a:ext uri="{FF2B5EF4-FFF2-40B4-BE49-F238E27FC236}">
                  <a16:creationId xmlns:a16="http://schemas.microsoft.com/office/drawing/2014/main" id="{E161909F-AA5E-4C8C-B7DD-5930CAC1CA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43782" y="3548214"/>
              <a:ext cx="998310" cy="998310"/>
            </a:xfrm>
            <a:prstGeom prst="rect">
              <a:avLst/>
            </a:prstGeom>
          </p:spPr>
        </p:pic>
      </p:grpSp>
      <p:grpSp>
        <p:nvGrpSpPr>
          <p:cNvPr id="17" name="Group 16">
            <a:extLst>
              <a:ext uri="{FF2B5EF4-FFF2-40B4-BE49-F238E27FC236}">
                <a16:creationId xmlns:a16="http://schemas.microsoft.com/office/drawing/2014/main" id="{11C376AA-9562-4A91-B5AD-57D3A518415B}"/>
              </a:ext>
            </a:extLst>
          </p:cNvPr>
          <p:cNvGrpSpPr/>
          <p:nvPr/>
        </p:nvGrpSpPr>
        <p:grpSpPr>
          <a:xfrm>
            <a:off x="4318497" y="15435947"/>
            <a:ext cx="7403837" cy="4338887"/>
            <a:chOff x="4318497" y="1690441"/>
            <a:chExt cx="7403837" cy="4338887"/>
          </a:xfrm>
        </p:grpSpPr>
        <p:sp>
          <p:nvSpPr>
            <p:cNvPr id="22" name="Rectangle: Rounded Corners 21">
              <a:extLst>
                <a:ext uri="{FF2B5EF4-FFF2-40B4-BE49-F238E27FC236}">
                  <a16:creationId xmlns:a16="http://schemas.microsoft.com/office/drawing/2014/main" id="{452FE113-FC51-492F-93F3-D957C9791C05}"/>
                </a:ext>
              </a:extLst>
            </p:cNvPr>
            <p:cNvSpPr/>
            <p:nvPr/>
          </p:nvSpPr>
          <p:spPr>
            <a:xfrm rot="5400000">
              <a:off x="5813739" y="195199"/>
              <a:ext cx="4338887"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7" name="TextBox 26">
              <a:extLst>
                <a:ext uri="{FF2B5EF4-FFF2-40B4-BE49-F238E27FC236}">
                  <a16:creationId xmlns:a16="http://schemas.microsoft.com/office/drawing/2014/main" id="{A9B26A0D-1FCE-42E6-B044-7DF42DDE6FA7}"/>
                </a:ext>
              </a:extLst>
            </p:cNvPr>
            <p:cNvSpPr txBox="1"/>
            <p:nvPr/>
          </p:nvSpPr>
          <p:spPr>
            <a:xfrm>
              <a:off x="4414712" y="1874726"/>
              <a:ext cx="7307622" cy="3970318"/>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tabLst/>
                <a:defRPr sz="1800" b="0" i="0" u="none" strike="noStrike" kern="0" cap="none" spc="0" baseline="0">
                  <a:solidFill>
                    <a:srgbClr val="000000"/>
                  </a:solidFill>
                  <a:uFillTx/>
                </a:defRPr>
              </a:pPr>
              <a:endParaRPr lang="en-US" sz="1800" b="1" i="0" u="none" strike="noStrike" kern="1200" cap="none" spc="0" baseline="0" dirty="0">
                <a:solidFill>
                  <a:schemeClr val="bg1"/>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Approche</a:t>
              </a:r>
              <a:r>
                <a:rPr lang="en-US" sz="1800" b="1" i="0" u="none" strike="noStrike" kern="1200" cap="none" spc="0" baseline="0" dirty="0">
                  <a:solidFill>
                    <a:srgbClr val="11D5FD"/>
                  </a:solidFill>
                  <a:uFillTx/>
                  <a:latin typeface="Aptos"/>
                </a:rPr>
                <a:t> 1: </a:t>
              </a:r>
              <a:r>
                <a:rPr lang="en-US" sz="1800" b="1" i="0" u="none" strike="noStrike" kern="1200" cap="none" spc="0" baseline="0" dirty="0" err="1">
                  <a:solidFill>
                    <a:srgbClr val="11D5FD"/>
                  </a:solidFill>
                  <a:uFillTx/>
                  <a:latin typeface="Aptos"/>
                </a:rPr>
                <a:t>Écrire</a:t>
              </a:r>
              <a:r>
                <a:rPr lang="en-US" sz="1800" b="1" i="0" u="none" strike="noStrike" kern="1200" cap="none" spc="0" baseline="0" dirty="0">
                  <a:solidFill>
                    <a:srgbClr val="11D5FD"/>
                  </a:solidFill>
                  <a:uFillTx/>
                  <a:latin typeface="Aptos"/>
                </a:rPr>
                <a:t> du Code </a:t>
              </a:r>
              <a:r>
                <a:rPr lang="en-US" sz="1800" b="1" i="0" u="none" strike="noStrike" kern="1200" cap="none" spc="0" baseline="0" dirty="0" err="1">
                  <a:solidFill>
                    <a:srgbClr val="11D5FD"/>
                  </a:solidFill>
                  <a:uFillTx/>
                  <a:latin typeface="Aptos"/>
                </a:rPr>
                <a:t>Directement</a:t>
              </a:r>
              <a:r>
                <a:rPr lang="en-US" sz="1800" b="1" i="0" u="none" strike="noStrike" kern="1200" cap="none" spc="0" baseline="0" dirty="0">
                  <a:solidFill>
                    <a:srgbClr val="11D5FD"/>
                  </a:solidFill>
                  <a:uFillTx/>
                  <a:latin typeface="Aptos"/>
                </a:rPr>
                <a:t> dans le Shell</a:t>
              </a:r>
              <a:r>
                <a:rPr lang="en-US" sz="1800" b="0" i="0" u="none" strike="noStrike" kern="1200" cap="none" spc="0" baseline="0" dirty="0">
                  <a:solidFill>
                    <a:srgbClr val="11D5FD"/>
                  </a:solidFill>
                  <a:uFillTx/>
                  <a:latin typeface="Aptos"/>
                </a:rPr>
                <a:t> </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Idéal</a:t>
              </a:r>
              <a:r>
                <a:rPr lang="en-US" sz="1800" b="0" i="0" u="none" strike="noStrike" kern="1200" cap="none" spc="0" baseline="0" dirty="0">
                  <a:solidFill>
                    <a:schemeClr val="bg1"/>
                  </a:solidFill>
                  <a:uFillTx/>
                  <a:latin typeface="Aptos"/>
                </a:rPr>
                <a:t> pour tester </a:t>
              </a:r>
              <a:r>
                <a:rPr lang="en-US" sz="1800" b="0" i="0" u="none" strike="noStrike" kern="1200" cap="none" spc="0" baseline="0" dirty="0" err="1">
                  <a:solidFill>
                    <a:schemeClr val="bg1"/>
                  </a:solidFill>
                  <a:uFillTx/>
                  <a:latin typeface="Aptos"/>
                </a:rPr>
                <a:t>rapidement</a:t>
              </a:r>
              <a:r>
                <a:rPr lang="en-US" sz="1800" b="0" i="0" u="none" strike="noStrike" kern="1200" cap="none" spc="0" baseline="0" dirty="0">
                  <a:solidFill>
                    <a:schemeClr val="bg1"/>
                  </a:solidFill>
                  <a:uFillTx/>
                  <a:latin typeface="Aptos"/>
                </a:rPr>
                <a:t> des </a:t>
              </a:r>
              <a:r>
                <a:rPr lang="en-US" sz="1800" b="0" i="0" u="none" strike="noStrike" kern="1200" cap="none" spc="0" baseline="0" dirty="0" err="1">
                  <a:solidFill>
                    <a:schemeClr val="bg1"/>
                  </a:solidFill>
                  <a:uFillTx/>
                  <a:latin typeface="Aptos"/>
                </a:rPr>
                <a:t>idées</a:t>
              </a:r>
              <a:r>
                <a:rPr lang="en-US" sz="1800" b="0" i="0" u="none" strike="noStrike" kern="1200" cap="none" spc="0" baseline="0" dirty="0">
                  <a:solidFill>
                    <a:schemeClr val="bg1"/>
                  </a:solidFill>
                  <a:uFillTx/>
                  <a:latin typeface="Aptos"/>
                </a:rPr>
                <a:t> et prototypes</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chemeClr val="bg1"/>
                </a:solidFill>
                <a:uFillTx/>
                <a:latin typeface="Aptos"/>
              </a:endParaRP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uFillTx/>
                  <a:latin typeface="Aptos"/>
                </a:rPr>
                <a:t>function </a:t>
              </a:r>
              <a:r>
                <a:rPr lang="en-US" sz="1800" b="1" i="0" u="none" strike="noStrike" kern="1200" cap="none" spc="0" baseline="0" dirty="0" err="1">
                  <a:uFillTx/>
                  <a:latin typeface="Aptos"/>
                </a:rPr>
                <a:t>updateAge</a:t>
              </a:r>
              <a:r>
                <a:rPr lang="en-US" sz="1800" b="1" i="0" u="none" strike="noStrike" kern="1200" cap="none" spc="0" baseline="0" dirty="0">
                  <a:uFillTx/>
                  <a:latin typeface="Aptos"/>
                </a:rPr>
                <a:t>(name, </a:t>
              </a:r>
              <a:r>
                <a:rPr lang="en-US" sz="1800" b="1" i="0" u="none" strike="noStrike" kern="1200" cap="none" spc="0" baseline="0" dirty="0" err="1">
                  <a:uFillTx/>
                  <a:latin typeface="Aptos"/>
                </a:rPr>
                <a:t>newAge</a:t>
              </a:r>
              <a:r>
                <a:rPr lang="en-US" sz="1800" b="1" i="0" u="none" strike="noStrike" kern="1200" cap="none" spc="0" baseline="0" dirty="0">
                  <a:uFillTx/>
                  <a:latin typeface="Aptos"/>
                </a:rPr>
                <a:t>) { </a:t>
              </a:r>
              <a:r>
                <a:rPr lang="en-US" sz="1800" b="1" i="0" u="none" strike="noStrike" kern="1200" cap="none" spc="0" baseline="0" dirty="0" err="1">
                  <a:uFillTx/>
                  <a:latin typeface="Aptos"/>
                </a:rPr>
                <a:t>db.users.updateOne</a:t>
              </a:r>
              <a:r>
                <a:rPr lang="en-US" sz="1800" b="1" i="0" u="none" strike="noStrike" kern="1200" cap="none" spc="0" baseline="0" dirty="0">
                  <a:uFillTx/>
                  <a:latin typeface="Aptos"/>
                </a:rPr>
                <a:t>({ name: name }, </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uFillTx/>
                  <a:latin typeface="Aptos"/>
                </a:rPr>
                <a:t>{ $set: { age: </a:t>
              </a:r>
              <a:r>
                <a:rPr lang="en-US" sz="1800" b="1" i="0" u="none" strike="noStrike" kern="1200" cap="none" spc="0" baseline="0" dirty="0" err="1">
                  <a:uFillTx/>
                  <a:latin typeface="Aptos"/>
                </a:rPr>
                <a:t>newAge</a:t>
              </a:r>
              <a:r>
                <a:rPr lang="en-US" sz="1800" b="1" i="0" u="none" strike="noStrike" kern="1200" cap="none" spc="0" baseline="0" dirty="0">
                  <a:uFillTx/>
                  <a:latin typeface="Aptos"/>
                </a:rPr>
                <a:t> } }); } </a:t>
              </a:r>
              <a:r>
                <a:rPr lang="en-US" sz="1800" b="1" i="0" u="none" strike="noStrike" kern="1200" cap="none" spc="0" baseline="0" dirty="0" err="1">
                  <a:uFillTx/>
                  <a:latin typeface="Aptos"/>
                </a:rPr>
                <a:t>updateAge</a:t>
              </a:r>
              <a:r>
                <a:rPr lang="en-US" sz="1800" b="1" i="0" u="none" strike="noStrike" kern="1200" cap="none" spc="0" baseline="0" dirty="0">
                  <a:uFillTx/>
                  <a:latin typeface="Aptos"/>
                </a:rPr>
                <a:t>("John", 29);</a:t>
              </a:r>
            </a:p>
            <a:p>
              <a:pPr marL="228600" marR="0" lvl="1"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Approche</a:t>
              </a:r>
              <a:r>
                <a:rPr lang="en-US" sz="1800" b="1" i="0" u="none" strike="noStrike" kern="1200" cap="none" spc="0" baseline="0" dirty="0">
                  <a:solidFill>
                    <a:srgbClr val="11D5FD"/>
                  </a:solidFill>
                  <a:uFillTx/>
                  <a:latin typeface="Aptos"/>
                </a:rPr>
                <a:t> 2: Importer des </a:t>
              </a:r>
              <a:r>
                <a:rPr lang="en-US" sz="1800" b="1" i="0" u="none" strike="noStrike" kern="1200" cap="none" spc="0" baseline="0" dirty="0" err="1">
                  <a:solidFill>
                    <a:srgbClr val="11D5FD"/>
                  </a:solidFill>
                  <a:uFillTx/>
                  <a:latin typeface="Aptos"/>
                </a:rPr>
                <a:t>Fichiers</a:t>
              </a:r>
              <a:r>
                <a:rPr lang="en-US" sz="1800" b="1" i="0" u="none" strike="noStrike" kern="1200" cap="none" spc="0" baseline="0" dirty="0">
                  <a:solidFill>
                    <a:srgbClr val="11D5FD"/>
                  </a:solidFill>
                  <a:uFillTx/>
                  <a:latin typeface="Aptos"/>
                </a:rPr>
                <a:t> JavaScript </a:t>
              </a:r>
              <a:r>
                <a:rPr lang="en-US" sz="1800" b="1" i="0" u="none" strike="noStrike" kern="1200" cap="none" spc="0" baseline="0" dirty="0" err="1">
                  <a:solidFill>
                    <a:srgbClr val="11D5FD"/>
                  </a:solidFill>
                  <a:uFillTx/>
                  <a:latin typeface="Aptos"/>
                </a:rPr>
                <a:t>Externes</a:t>
              </a:r>
              <a:r>
                <a:rPr lang="en-US" sz="1800" b="0" i="0" u="none" strike="noStrike" kern="1200" cap="none" spc="0" baseline="0" dirty="0">
                  <a:solidFill>
                    <a:srgbClr val="11D5FD"/>
                  </a:solidFill>
                  <a:uFillTx/>
                  <a:latin typeface="Aptos"/>
                </a:rPr>
                <a:t> </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Favorise</a:t>
              </a:r>
              <a:r>
                <a:rPr lang="en-US" sz="1800" b="0" i="0" u="none" strike="noStrike" kern="1200" cap="none" spc="0" baseline="0" dirty="0">
                  <a:solidFill>
                    <a:schemeClr val="bg1"/>
                  </a:solidFill>
                  <a:uFillTx/>
                  <a:latin typeface="Aptos"/>
                </a:rPr>
                <a:t> la </a:t>
              </a:r>
              <a:r>
                <a:rPr lang="en-US" sz="1800" b="0" i="0" u="none" strike="noStrike" kern="1200" cap="none" spc="0" baseline="0" dirty="0" err="1">
                  <a:solidFill>
                    <a:schemeClr val="bg1"/>
                  </a:solidFill>
                  <a:uFillTx/>
                  <a:latin typeface="Aptos"/>
                </a:rPr>
                <a:t>modularité</a:t>
              </a:r>
              <a:r>
                <a:rPr lang="en-US" sz="1800" b="0" i="0" u="none" strike="noStrike" kern="1200" cap="none" spc="0" baseline="0" dirty="0">
                  <a:solidFill>
                    <a:schemeClr val="bg1"/>
                  </a:solidFill>
                  <a:uFillTx/>
                  <a:latin typeface="Aptos"/>
                </a:rPr>
                <a:t> et la </a:t>
              </a:r>
              <a:r>
                <a:rPr lang="en-US" sz="1800" b="0" i="0" u="none" strike="noStrike" kern="1200" cap="none" spc="0" baseline="0" dirty="0" err="1">
                  <a:solidFill>
                    <a:schemeClr val="bg1"/>
                  </a:solidFill>
                  <a:uFillTx/>
                  <a:latin typeface="Aptos"/>
                </a:rPr>
                <a:t>réutilisation</a:t>
              </a:r>
              <a:r>
                <a:rPr lang="en-US" sz="1800" b="0" i="0" u="none" strike="noStrike" kern="1200" cap="none" spc="0" baseline="0" dirty="0">
                  <a:solidFill>
                    <a:schemeClr val="bg1"/>
                  </a:solidFill>
                  <a:uFillTx/>
                  <a:latin typeface="Aptos"/>
                </a:rPr>
                <a:t> pour des scripts complexes</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uFillTx/>
                  <a:latin typeface="Aptos"/>
                </a:rPr>
                <a:t>load('/chemin/</a:t>
              </a:r>
              <a:r>
                <a:rPr lang="en-US" sz="1800" b="1" i="0" u="none" strike="noStrike" kern="1200" cap="none" spc="0" baseline="0" dirty="0" err="1">
                  <a:uFillTx/>
                  <a:latin typeface="Aptos"/>
                </a:rPr>
                <a:t>vers</a:t>
              </a:r>
              <a:r>
                <a:rPr lang="en-US" sz="1800" b="1" i="0" u="none" strike="noStrike" kern="1200" cap="none" spc="0" baseline="0" dirty="0">
                  <a:uFillTx/>
                  <a:latin typeface="Aptos"/>
                </a:rPr>
                <a:t>/monScript.js'); </a:t>
              </a:r>
              <a:br>
                <a:rPr lang="en-US" sz="1800" b="0" i="0" u="none" strike="noStrike" kern="1200" cap="none" spc="0" baseline="0" dirty="0">
                  <a:solidFill>
                    <a:schemeClr val="bg1"/>
                  </a:solidFill>
                  <a:uFillTx/>
                  <a:latin typeface="Aptos"/>
                </a:rPr>
              </a:br>
              <a:r>
                <a:rPr lang="en-US" sz="1800" b="0" i="0" u="none" strike="noStrike" kern="1200" cap="none" spc="0" baseline="0" dirty="0">
                  <a:solidFill>
                    <a:schemeClr val="bg1"/>
                  </a:solidFill>
                  <a:uFillTx/>
                  <a:latin typeface="Aptos"/>
                </a:rPr>
                <a:t>Appel des </a:t>
              </a:r>
              <a:r>
                <a:rPr lang="en-US" sz="1800" b="0" i="0" u="none" strike="noStrike" kern="1200" cap="none" spc="0" baseline="0" dirty="0" err="1">
                  <a:solidFill>
                    <a:schemeClr val="bg1"/>
                  </a:solidFill>
                  <a:uFillTx/>
                  <a:latin typeface="Aptos"/>
                </a:rPr>
                <a:t>fonctions</a:t>
              </a:r>
              <a:r>
                <a:rPr lang="en-US" sz="1800" b="0" i="0" u="none" strike="noStrike" kern="1200" cap="none" spc="0" baseline="0" dirty="0">
                  <a:solidFill>
                    <a:schemeClr val="bg1"/>
                  </a:solidFill>
                  <a:uFillTx/>
                  <a:latin typeface="Aptos"/>
                </a:rPr>
                <a:t> </a:t>
              </a:r>
              <a:r>
                <a:rPr lang="en-US" sz="1800" b="0" i="0" u="none" strike="noStrike" kern="1200" cap="none" spc="0" baseline="0" dirty="0" err="1">
                  <a:solidFill>
                    <a:schemeClr val="bg1"/>
                  </a:solidFill>
                  <a:uFillTx/>
                  <a:latin typeface="Aptos"/>
                </a:rPr>
                <a:t>définies</a:t>
              </a:r>
              <a:r>
                <a:rPr lang="en-US" sz="1800" b="0" i="0" u="none" strike="noStrike" kern="1200" cap="none" spc="0" baseline="0" dirty="0">
                  <a:solidFill>
                    <a:schemeClr val="bg1"/>
                  </a:solidFill>
                  <a:uFillTx/>
                  <a:latin typeface="Aptos"/>
                </a:rPr>
                <a:t> dans monScript.js </a:t>
              </a:r>
              <a:br>
                <a:rPr lang="en-US" sz="1800" b="0" i="0" u="none" strike="noStrike" kern="1200" cap="none" spc="0" baseline="0" dirty="0">
                  <a:solidFill>
                    <a:schemeClr val="bg1"/>
                  </a:solidFill>
                  <a:uFillTx/>
                  <a:latin typeface="Aptos"/>
                </a:rPr>
              </a:br>
              <a:r>
                <a:rPr lang="en-US" sz="1800" b="1" i="0" u="none" strike="noStrike" kern="1200" cap="none" spc="0" baseline="0" dirty="0" err="1">
                  <a:uFillTx/>
                  <a:latin typeface="Aptos"/>
                </a:rPr>
                <a:t>myFunction</a:t>
              </a:r>
              <a:r>
                <a:rPr lang="en-US" sz="1800" b="1" i="0" u="none" strike="noStrike" kern="1200" cap="none" spc="0" baseline="0" dirty="0">
                  <a:uFillTx/>
                  <a:latin typeface="Aptos"/>
                </a:rPr>
                <a:t>();</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grpSp>
      <p:grpSp>
        <p:nvGrpSpPr>
          <p:cNvPr id="30" name="Group 29">
            <a:extLst>
              <a:ext uri="{FF2B5EF4-FFF2-40B4-BE49-F238E27FC236}">
                <a16:creationId xmlns:a16="http://schemas.microsoft.com/office/drawing/2014/main" id="{1AB8D95A-53E1-416E-AD23-846E35779E70}"/>
              </a:ext>
            </a:extLst>
          </p:cNvPr>
          <p:cNvGrpSpPr/>
          <p:nvPr/>
        </p:nvGrpSpPr>
        <p:grpSpPr>
          <a:xfrm>
            <a:off x="13521495" y="1845423"/>
            <a:ext cx="7329372" cy="4343959"/>
            <a:chOff x="4318497" y="1845423"/>
            <a:chExt cx="7329372" cy="4343959"/>
          </a:xfrm>
        </p:grpSpPr>
        <p:sp>
          <p:nvSpPr>
            <p:cNvPr id="31" name="Rectangle: Rounded Corners 30">
              <a:extLst>
                <a:ext uri="{FF2B5EF4-FFF2-40B4-BE49-F238E27FC236}">
                  <a16:creationId xmlns:a16="http://schemas.microsoft.com/office/drawing/2014/main" id="{7F480645-7126-4FC4-8F52-04AAB8A0CBB5}"/>
                </a:ext>
              </a:extLst>
            </p:cNvPr>
            <p:cNvSpPr/>
            <p:nvPr/>
          </p:nvSpPr>
          <p:spPr>
            <a:xfrm rot="5400000">
              <a:off x="5868226" y="295694"/>
              <a:ext cx="4229913"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B19EF818-BC93-4E91-97A8-3C5503EEBE53}"/>
                </a:ext>
              </a:extLst>
            </p:cNvPr>
            <p:cNvSpPr txBox="1"/>
            <p:nvPr/>
          </p:nvSpPr>
          <p:spPr>
            <a:xfrm>
              <a:off x="4414712" y="1942065"/>
              <a:ext cx="7069532" cy="424731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Fonction</a:t>
              </a:r>
              <a:r>
                <a:rPr lang="en-US" sz="1800" b="1" i="0" u="none" strike="noStrike" kern="1200" cap="none" spc="0" baseline="0" dirty="0">
                  <a:solidFill>
                    <a:srgbClr val="11D5FD"/>
                  </a:solidFill>
                  <a:uFillTx/>
                  <a:latin typeface="Aptos"/>
                </a:rPr>
                <a:t> pour </a:t>
              </a:r>
              <a:r>
                <a:rPr lang="en-US" sz="1800" b="1" i="0" u="none" strike="noStrike" kern="1200" cap="none" spc="0" baseline="0" dirty="0" err="1">
                  <a:solidFill>
                    <a:srgbClr val="11D5FD"/>
                  </a:solidFill>
                  <a:uFillTx/>
                  <a:latin typeface="Aptos"/>
                </a:rPr>
                <a:t>Supprimer</a:t>
              </a:r>
              <a:r>
                <a:rPr lang="en-US" sz="1800" b="1" i="0" u="none" strike="noStrike" kern="1200" cap="none" spc="0" baseline="0" dirty="0">
                  <a:solidFill>
                    <a:srgbClr val="11D5FD"/>
                  </a:solidFill>
                  <a:uFillTx/>
                  <a:latin typeface="Aptos"/>
                </a:rPr>
                <a:t> un Document</a:t>
              </a: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function </a:t>
              </a:r>
              <a:r>
                <a:rPr lang="en-US" sz="1800" b="1" i="0" u="none" strike="noStrike" kern="1200" cap="none" spc="0" baseline="0" dirty="0" err="1">
                  <a:solidFill>
                    <a:srgbClr val="000000"/>
                  </a:solidFill>
                  <a:uFillTx/>
                  <a:latin typeface="Aptos"/>
                </a:rPr>
                <a:t>deleteUser</a:t>
              </a:r>
              <a:r>
                <a:rPr lang="en-US" sz="1800" b="1" i="0" u="none" strike="noStrike" kern="1200" cap="none" spc="0" baseline="0" dirty="0">
                  <a:solidFill>
                    <a:srgbClr val="000000"/>
                  </a:solidFill>
                  <a:uFillTx/>
                  <a:latin typeface="Aptos"/>
                </a:rPr>
                <a:t>(name) { const result = </a:t>
              </a:r>
              <a:r>
                <a:rPr lang="en-US" sz="1800" b="1" i="0" u="none" strike="noStrike" kern="1200" cap="none" spc="0" baseline="0" dirty="0" err="1">
                  <a:solidFill>
                    <a:srgbClr val="000000"/>
                  </a:solidFill>
                  <a:uFillTx/>
                  <a:latin typeface="Aptos"/>
                </a:rPr>
                <a:t>db.users.deleteOne</a:t>
              </a:r>
              <a:r>
                <a:rPr lang="en-US" sz="1800" b="1" i="0" u="none" strike="noStrike" kern="1200" cap="none" spc="0" baseline="0" dirty="0">
                  <a:solidFill>
                    <a:srgbClr val="000000"/>
                  </a:solidFill>
                  <a:uFillTx/>
                  <a:latin typeface="Aptos"/>
                </a:rPr>
                <a:t>({ name: name }); print(`${</a:t>
              </a:r>
              <a:r>
                <a:rPr lang="en-US" sz="1800" b="1" i="0" u="none" strike="noStrike" kern="1200" cap="none" spc="0" baseline="0" dirty="0" err="1">
                  <a:solidFill>
                    <a:srgbClr val="000000"/>
                  </a:solidFill>
                  <a:uFillTx/>
                  <a:latin typeface="Aptos"/>
                </a:rPr>
                <a:t>result.deletedCount</a:t>
              </a:r>
              <a:r>
                <a:rPr lang="en-US" sz="1800" b="1" i="0" u="none" strike="noStrike" kern="1200" cap="none" spc="0" baseline="0" dirty="0">
                  <a:solidFill>
                    <a:srgbClr val="000000"/>
                  </a:solidFill>
                  <a:uFillTx/>
                  <a:latin typeface="Aptos"/>
                </a:rPr>
                <a:t>} document(s) </a:t>
              </a:r>
              <a:r>
                <a:rPr lang="en-US" sz="1800" b="1" i="0" u="none" strike="noStrike" kern="1200" cap="none" spc="0" baseline="0" dirty="0" err="1">
                  <a:solidFill>
                    <a:srgbClr val="000000"/>
                  </a:solidFill>
                  <a:uFillTx/>
                  <a:latin typeface="Aptos"/>
                </a:rPr>
                <a:t>supprimé</a:t>
              </a:r>
              <a:r>
                <a:rPr lang="en-US" sz="1800" b="1" i="0" u="none" strike="noStrike" kern="1200" cap="none" spc="0" baseline="0" dirty="0">
                  <a:solidFill>
                    <a:srgbClr val="000000"/>
                  </a:solidFill>
                  <a:uFillTx/>
                  <a:latin typeface="Aptos"/>
                </a:rPr>
                <a:t>(s)`); } </a:t>
              </a:r>
              <a:endParaRPr lang="en-US" sz="1800" b="0" i="0" u="none" strike="noStrike" kern="1200" cap="none" spc="0" baseline="0" dirty="0">
                <a:solidFill>
                  <a:schemeClr val="bg1"/>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deleteUser</a:t>
              </a:r>
              <a:r>
                <a:rPr lang="en-US" sz="1800" b="0" i="0" u="none" strike="noStrike" kern="1200" cap="none" spc="0" baseline="0" dirty="0">
                  <a:solidFill>
                    <a:schemeClr val="bg1"/>
                  </a:solidFill>
                  <a:uFillTx/>
                  <a:latin typeface="Aptos"/>
                </a:rPr>
                <a:t>("Alice");</a:t>
              </a:r>
            </a:p>
            <a:p>
              <a:pPr marL="228600" marR="0" lvl="0"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Automatisation</a:t>
              </a:r>
              <a:r>
                <a:rPr lang="en-US" sz="1800" b="1" i="0" u="none" strike="noStrike" kern="1200" cap="none" spc="0" baseline="0" dirty="0">
                  <a:solidFill>
                    <a:srgbClr val="11D5FD"/>
                  </a:solidFill>
                  <a:uFillTx/>
                  <a:latin typeface="Aptos"/>
                </a:rPr>
                <a:t> &amp; Gestion des </a:t>
              </a:r>
              <a:r>
                <a:rPr lang="en-US" sz="1800" b="1" i="0" u="none" strike="noStrike" kern="1200" cap="none" spc="0" baseline="0" dirty="0" err="1">
                  <a:solidFill>
                    <a:srgbClr val="11D5FD"/>
                  </a:solidFill>
                  <a:uFillTx/>
                  <a:latin typeface="Aptos"/>
                </a:rPr>
                <a:t>Erreurs</a:t>
              </a:r>
              <a:endParaRPr lang="en-US" sz="1800" b="1" i="0" u="none" strike="noStrike" kern="1200" cap="none" spc="0" baseline="0" dirty="0">
                <a:solidFill>
                  <a:srgbClr val="11D5FD"/>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rgbClr val="000000"/>
                  </a:solidFill>
                  <a:uFillTx/>
                  <a:latin typeface="Aptos"/>
                </a:rPr>
                <a:t>Automatisation</a:t>
              </a:r>
              <a:r>
                <a:rPr lang="en-US" sz="1800" b="1" i="0" u="none" strike="noStrike" kern="1200" cap="none" spc="0" baseline="0" dirty="0">
                  <a:solidFill>
                    <a:srgbClr val="000000"/>
                  </a:solidFill>
                  <a:uFillTx/>
                  <a:latin typeface="Aptos"/>
                </a:rPr>
                <a:t> des </a:t>
              </a:r>
              <a:r>
                <a:rPr lang="en-US" sz="1800" b="1" i="0" u="none" strike="noStrike" kern="1200" cap="none" spc="0" baseline="0" dirty="0" err="1">
                  <a:solidFill>
                    <a:srgbClr val="000000"/>
                  </a:solidFill>
                  <a:uFillTx/>
                  <a:latin typeface="Aptos"/>
                </a:rPr>
                <a:t>Tâches</a:t>
              </a:r>
              <a:r>
                <a:rPr lang="en-US" sz="1800" b="0" i="0" u="none" strike="noStrike" kern="1200" cap="none" spc="0" baseline="0" dirty="0">
                  <a:solidFill>
                    <a:srgbClr val="000000"/>
                  </a:solidFill>
                  <a:uFillTx/>
                  <a:latin typeface="Aptos"/>
                </a:rPr>
                <a:t> </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Création</a:t>
              </a:r>
              <a:r>
                <a:rPr lang="en-US" sz="1800" b="0" i="0" u="none" strike="noStrike" kern="1200" cap="none" spc="0" baseline="0" dirty="0">
                  <a:solidFill>
                    <a:schemeClr val="bg1"/>
                  </a:solidFill>
                  <a:uFillTx/>
                  <a:latin typeface="Aptos"/>
                </a:rPr>
                <a:t> de routines pour </a:t>
              </a:r>
              <a:r>
                <a:rPr lang="en-US" sz="1800" b="0" i="0" u="none" strike="noStrike" kern="1200" cap="none" spc="0" baseline="0" dirty="0" err="1">
                  <a:solidFill>
                    <a:schemeClr val="bg1"/>
                  </a:solidFill>
                  <a:uFillTx/>
                  <a:latin typeface="Aptos"/>
                </a:rPr>
                <a:t>l'export</a:t>
              </a:r>
              <a:r>
                <a:rPr lang="en-US" sz="1800" b="0" i="0" u="none" strike="noStrike" kern="1200" cap="none" spc="0" baseline="0" dirty="0">
                  <a:solidFill>
                    <a:schemeClr val="bg1"/>
                  </a:solidFill>
                  <a:uFillTx/>
                  <a:latin typeface="Aptos"/>
                </a:rPr>
                <a:t>, la migration </a:t>
              </a:r>
              <a:r>
                <a:rPr lang="en-US" sz="1800" b="0" i="0" u="none" strike="noStrike" kern="1200" cap="none" spc="0" baseline="0" dirty="0" err="1">
                  <a:solidFill>
                    <a:schemeClr val="bg1"/>
                  </a:solidFill>
                  <a:uFillTx/>
                  <a:latin typeface="Aptos"/>
                </a:rPr>
                <a:t>ou</a:t>
              </a:r>
              <a:r>
                <a:rPr lang="en-US" sz="1800" b="0" i="0" u="none" strike="noStrike" kern="1200" cap="none" spc="0" baseline="0" dirty="0">
                  <a:solidFill>
                    <a:schemeClr val="bg1"/>
                  </a:solidFill>
                  <a:uFillTx/>
                  <a:latin typeface="Aptos"/>
                </a:rPr>
                <a:t> le backup</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Exemple</a:t>
              </a:r>
              <a:r>
                <a:rPr lang="en-US" sz="1800" b="0" i="0" u="none" strike="noStrike" kern="1200" cap="none" spc="0" baseline="0" dirty="0">
                  <a:solidFill>
                    <a:schemeClr val="bg1"/>
                  </a:solidFill>
                  <a:uFillTx/>
                  <a:latin typeface="Aptos"/>
                </a:rPr>
                <a:t> </a:t>
              </a:r>
              <a:r>
                <a:rPr lang="en-US" sz="1800" b="0" i="0" u="none" strike="noStrike" kern="1200" cap="none" spc="0" baseline="0" dirty="0" err="1">
                  <a:solidFill>
                    <a:schemeClr val="bg1"/>
                  </a:solidFill>
                  <a:uFillTx/>
                  <a:latin typeface="Aptos"/>
                </a:rPr>
                <a:t>d'export</a:t>
              </a:r>
              <a:r>
                <a:rPr lang="en-US" sz="1800" b="0" i="0" u="none" strike="noStrike" kern="1200" cap="none" spc="0" baseline="0" dirty="0">
                  <a:solidFill>
                    <a:schemeClr val="bg1"/>
                  </a:solidFill>
                  <a:uFillTx/>
                  <a:latin typeface="Aptos"/>
                </a:rPr>
                <a:t> de données : </a:t>
              </a:r>
            </a:p>
            <a:p>
              <a:pPr marL="0" lvl="1">
                <a:buSzPct val="100000"/>
                <a:defRPr sz="1800" b="0" i="0" u="none" strike="noStrike" kern="0" cap="none" spc="0" baseline="0">
                  <a:solidFill>
                    <a:srgbClr val="000000"/>
                  </a:solidFill>
                  <a:uFillTx/>
                </a:defRPr>
              </a:pPr>
              <a:r>
                <a:rPr lang="en-US" b="1" dirty="0">
                  <a:solidFill>
                    <a:srgbClr val="000000"/>
                  </a:solidFill>
                  <a:latin typeface="Aptos"/>
                </a:rPr>
                <a:t>function </a:t>
              </a:r>
              <a:r>
                <a:rPr lang="en-US" b="1" dirty="0" err="1">
                  <a:solidFill>
                    <a:srgbClr val="000000"/>
                  </a:solidFill>
                  <a:latin typeface="Aptos"/>
                </a:rPr>
                <a:t>exportData</a:t>
              </a:r>
              <a:r>
                <a:rPr lang="en-US" b="1" dirty="0">
                  <a:solidFill>
                    <a:srgbClr val="000000"/>
                  </a:solidFill>
                  <a:latin typeface="Aptos"/>
                </a:rPr>
                <a:t>(collection, query) { </a:t>
              </a:r>
              <a:br>
                <a:rPr lang="en-US" b="1" dirty="0">
                  <a:solidFill>
                    <a:srgbClr val="000000"/>
                  </a:solidFill>
                  <a:latin typeface="Aptos"/>
                </a:rPr>
              </a:br>
              <a:r>
                <a:rPr lang="en-US" b="1" dirty="0">
                  <a:solidFill>
                    <a:srgbClr val="000000"/>
                  </a:solidFill>
                  <a:latin typeface="Aptos"/>
                </a:rPr>
                <a:t> const data = </a:t>
              </a:r>
              <a:r>
                <a:rPr lang="en-US" b="1" dirty="0" err="1">
                  <a:solidFill>
                    <a:srgbClr val="000000"/>
                  </a:solidFill>
                  <a:latin typeface="Aptos"/>
                </a:rPr>
                <a:t>db.getCollection</a:t>
              </a:r>
              <a:r>
                <a:rPr lang="en-US" b="1" dirty="0">
                  <a:solidFill>
                    <a:srgbClr val="000000"/>
                  </a:solidFill>
                  <a:latin typeface="Aptos"/>
                </a:rPr>
                <a:t>(collection).find(query).</a:t>
              </a:r>
              <a:r>
                <a:rPr lang="en-US" b="1" dirty="0" err="1">
                  <a:solidFill>
                    <a:srgbClr val="000000"/>
                  </a:solidFill>
                  <a:latin typeface="Aptos"/>
                </a:rPr>
                <a:t>toArray</a:t>
              </a:r>
              <a:r>
                <a:rPr lang="en-US" b="1" dirty="0">
                  <a:solidFill>
                    <a:srgbClr val="000000"/>
                  </a:solidFill>
                  <a:latin typeface="Aptos"/>
                </a:rPr>
                <a:t>(); </a:t>
              </a:r>
              <a:br>
                <a:rPr lang="en-US" b="1" dirty="0">
                  <a:solidFill>
                    <a:srgbClr val="000000"/>
                  </a:solidFill>
                  <a:latin typeface="Aptos"/>
                </a:rPr>
              </a:br>
              <a:r>
                <a:rPr lang="en-US" b="1" dirty="0">
                  <a:solidFill>
                    <a:srgbClr val="000000"/>
                  </a:solidFill>
                  <a:latin typeface="Aptos"/>
                </a:rPr>
                <a:t>// </a:t>
              </a:r>
              <a:r>
                <a:rPr lang="en-US" b="1" dirty="0" err="1">
                  <a:solidFill>
                    <a:srgbClr val="000000"/>
                  </a:solidFill>
                  <a:latin typeface="Aptos"/>
                </a:rPr>
                <a:t>Traitement</a:t>
              </a:r>
              <a:r>
                <a:rPr lang="en-US" b="1" dirty="0">
                  <a:solidFill>
                    <a:srgbClr val="000000"/>
                  </a:solidFill>
                  <a:latin typeface="Aptos"/>
                </a:rPr>
                <a:t> des données pour export </a:t>
              </a:r>
              <a:br>
                <a:rPr lang="en-US" b="1" dirty="0">
                  <a:solidFill>
                    <a:srgbClr val="000000"/>
                  </a:solidFill>
                  <a:latin typeface="Aptos"/>
                </a:rPr>
              </a:br>
              <a:r>
                <a:rPr lang="en-US" b="1" dirty="0">
                  <a:solidFill>
                    <a:srgbClr val="000000"/>
                  </a:solidFill>
                  <a:latin typeface="Aptos"/>
                </a:rPr>
                <a:t>return data; } </a:t>
              </a:r>
              <a:br>
                <a:rPr lang="en-US" sz="1800" b="0" i="0" u="none" strike="noStrike" kern="1200" cap="none" spc="0" baseline="0" dirty="0">
                  <a:solidFill>
                    <a:srgbClr val="000000"/>
                  </a:solidFill>
                  <a:uFillTx/>
                  <a:latin typeface="Aptos"/>
                </a:rPr>
              </a:br>
              <a:r>
                <a:rPr lang="en-US" sz="1800" b="0" i="0" u="none" strike="noStrike" kern="1200" cap="none" spc="0" baseline="0" dirty="0" err="1">
                  <a:solidFill>
                    <a:schemeClr val="bg1"/>
                  </a:solidFill>
                  <a:uFillTx/>
                  <a:latin typeface="Aptos"/>
                </a:rPr>
                <a:t>exportData</a:t>
              </a:r>
              <a:r>
                <a:rPr lang="en-US" sz="1800" b="0" i="0" u="none" strike="noStrike" kern="1200" cap="none" spc="0" baseline="0" dirty="0">
                  <a:solidFill>
                    <a:schemeClr val="bg1"/>
                  </a:solidFill>
                  <a:uFillTx/>
                  <a:latin typeface="Aptos"/>
                </a:rPr>
                <a:t>("orders", { status: "pending" });</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grpSp>
    </p:spTree>
    <p:extLst>
      <p:ext uri="{BB962C8B-B14F-4D97-AF65-F5344CB8AC3E}">
        <p14:creationId xmlns:p14="http://schemas.microsoft.com/office/powerpoint/2010/main" val="24509899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1708" cy="777230"/>
            <a:chOff x="171451" y="800785"/>
            <a:chExt cx="9810752"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01651"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Scripting sur Mongosh (JavaScript)</a:t>
              </a:r>
              <a:endParaRPr lang="fr-MA" sz="2400" dirty="0">
                <a:solidFill>
                  <a:schemeClr val="tx1">
                    <a:lumMod val="75000"/>
                    <a:lumOff val="25000"/>
                  </a:schemeClr>
                </a:solidFill>
                <a:latin typeface="Fira Sans" panose="020B0503050000020004" pitchFamily="34" charset="0"/>
              </a:endParaRPr>
            </a:p>
          </p:txBody>
        </p:sp>
      </p:grpSp>
      <p:grpSp>
        <p:nvGrpSpPr>
          <p:cNvPr id="11" name="Group 10">
            <a:extLst>
              <a:ext uri="{FF2B5EF4-FFF2-40B4-BE49-F238E27FC236}">
                <a16:creationId xmlns:a16="http://schemas.microsoft.com/office/drawing/2014/main" id="{17EDEEA3-F738-46F1-A75A-156157F49D8F}"/>
              </a:ext>
            </a:extLst>
          </p:cNvPr>
          <p:cNvGrpSpPr/>
          <p:nvPr/>
        </p:nvGrpSpPr>
        <p:grpSpPr>
          <a:xfrm>
            <a:off x="-1576190" y="-1615085"/>
            <a:ext cx="3320396" cy="3240000"/>
            <a:chOff x="-1731407" y="-1772400"/>
            <a:chExt cx="3320396" cy="3240000"/>
          </a:xfrm>
        </p:grpSpPr>
        <p:sp>
          <p:nvSpPr>
            <p:cNvPr id="12" name="Oval 11">
              <a:extLst>
                <a:ext uri="{FF2B5EF4-FFF2-40B4-BE49-F238E27FC236}">
                  <a16:creationId xmlns:a16="http://schemas.microsoft.com/office/drawing/2014/main" id="{FF378C5C-906E-4BC2-900A-FD1B85D25F0D}"/>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3" name="TextBox 12">
              <a:extLst>
                <a:ext uri="{FF2B5EF4-FFF2-40B4-BE49-F238E27FC236}">
                  <a16:creationId xmlns:a16="http://schemas.microsoft.com/office/drawing/2014/main" id="{CCEF1387-2462-4D5B-A855-B612AF272C0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8</a:t>
              </a:r>
            </a:p>
          </p:txBody>
        </p:sp>
      </p:grpSp>
      <p:sp>
        <p:nvSpPr>
          <p:cNvPr id="14" name="TextBox 13">
            <a:extLst>
              <a:ext uri="{FF2B5EF4-FFF2-40B4-BE49-F238E27FC236}">
                <a16:creationId xmlns:a16="http://schemas.microsoft.com/office/drawing/2014/main" id="{37547054-A4D6-4237-AA40-AC55FF549B1C}"/>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Approches pour Structurer le Code</a:t>
            </a:r>
          </a:p>
        </p:txBody>
      </p:sp>
      <p:grpSp>
        <p:nvGrpSpPr>
          <p:cNvPr id="2" name="Group 1">
            <a:extLst>
              <a:ext uri="{FF2B5EF4-FFF2-40B4-BE49-F238E27FC236}">
                <a16:creationId xmlns:a16="http://schemas.microsoft.com/office/drawing/2014/main" id="{DF58047A-FB02-419D-85E4-B20E398B57A4}"/>
              </a:ext>
            </a:extLst>
          </p:cNvPr>
          <p:cNvGrpSpPr/>
          <p:nvPr/>
        </p:nvGrpSpPr>
        <p:grpSpPr>
          <a:xfrm>
            <a:off x="4318497" y="1845423"/>
            <a:ext cx="7329372" cy="4343959"/>
            <a:chOff x="4318497" y="1845423"/>
            <a:chExt cx="7329372" cy="4343959"/>
          </a:xfrm>
        </p:grpSpPr>
        <p:sp>
          <p:nvSpPr>
            <p:cNvPr id="24" name="Rectangle: Rounded Corners 23">
              <a:extLst>
                <a:ext uri="{FF2B5EF4-FFF2-40B4-BE49-F238E27FC236}">
                  <a16:creationId xmlns:a16="http://schemas.microsoft.com/office/drawing/2014/main" id="{C47888F4-2F56-4C7B-B94A-FB772C43772A}"/>
                </a:ext>
              </a:extLst>
            </p:cNvPr>
            <p:cNvSpPr/>
            <p:nvPr/>
          </p:nvSpPr>
          <p:spPr>
            <a:xfrm rot="5400000">
              <a:off x="5868226" y="295694"/>
              <a:ext cx="4229913"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1" name="TextBox 20">
              <a:extLst>
                <a:ext uri="{FF2B5EF4-FFF2-40B4-BE49-F238E27FC236}">
                  <a16:creationId xmlns:a16="http://schemas.microsoft.com/office/drawing/2014/main" id="{BF355F69-C2D0-4521-BCC9-9F37F7D72F7A}"/>
                </a:ext>
              </a:extLst>
            </p:cNvPr>
            <p:cNvSpPr txBox="1"/>
            <p:nvPr/>
          </p:nvSpPr>
          <p:spPr>
            <a:xfrm>
              <a:off x="4414712" y="1942065"/>
              <a:ext cx="7069532" cy="424731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Fonction</a:t>
              </a:r>
              <a:r>
                <a:rPr lang="en-US" sz="1800" b="1" i="0" u="none" strike="noStrike" kern="1200" cap="none" spc="0" baseline="0" dirty="0">
                  <a:solidFill>
                    <a:srgbClr val="11D5FD"/>
                  </a:solidFill>
                  <a:uFillTx/>
                  <a:latin typeface="Aptos"/>
                </a:rPr>
                <a:t> pour </a:t>
              </a:r>
              <a:r>
                <a:rPr lang="en-US" sz="1800" b="1" i="0" u="none" strike="noStrike" kern="1200" cap="none" spc="0" baseline="0" dirty="0" err="1">
                  <a:solidFill>
                    <a:srgbClr val="11D5FD"/>
                  </a:solidFill>
                  <a:uFillTx/>
                  <a:latin typeface="Aptos"/>
                </a:rPr>
                <a:t>Supprimer</a:t>
              </a:r>
              <a:r>
                <a:rPr lang="en-US" sz="1800" b="1" i="0" u="none" strike="noStrike" kern="1200" cap="none" spc="0" baseline="0" dirty="0">
                  <a:solidFill>
                    <a:srgbClr val="11D5FD"/>
                  </a:solidFill>
                  <a:uFillTx/>
                  <a:latin typeface="Aptos"/>
                </a:rPr>
                <a:t> un Document</a:t>
              </a: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function </a:t>
              </a:r>
              <a:r>
                <a:rPr lang="en-US" sz="1800" b="1" i="0" u="none" strike="noStrike" kern="1200" cap="none" spc="0" baseline="0" dirty="0" err="1">
                  <a:solidFill>
                    <a:srgbClr val="000000"/>
                  </a:solidFill>
                  <a:uFillTx/>
                  <a:latin typeface="Aptos"/>
                </a:rPr>
                <a:t>deleteUser</a:t>
              </a:r>
              <a:r>
                <a:rPr lang="en-US" sz="1800" b="1" i="0" u="none" strike="noStrike" kern="1200" cap="none" spc="0" baseline="0" dirty="0">
                  <a:solidFill>
                    <a:srgbClr val="000000"/>
                  </a:solidFill>
                  <a:uFillTx/>
                  <a:latin typeface="Aptos"/>
                </a:rPr>
                <a:t>(name) { const result = </a:t>
              </a:r>
              <a:r>
                <a:rPr lang="en-US" sz="1800" b="1" i="0" u="none" strike="noStrike" kern="1200" cap="none" spc="0" baseline="0" dirty="0" err="1">
                  <a:solidFill>
                    <a:srgbClr val="000000"/>
                  </a:solidFill>
                  <a:uFillTx/>
                  <a:latin typeface="Aptos"/>
                </a:rPr>
                <a:t>db.users.deleteOne</a:t>
              </a:r>
              <a:r>
                <a:rPr lang="en-US" sz="1800" b="1" i="0" u="none" strike="noStrike" kern="1200" cap="none" spc="0" baseline="0" dirty="0">
                  <a:solidFill>
                    <a:srgbClr val="000000"/>
                  </a:solidFill>
                  <a:uFillTx/>
                  <a:latin typeface="Aptos"/>
                </a:rPr>
                <a:t>({ name: name }); print(`${</a:t>
              </a:r>
              <a:r>
                <a:rPr lang="en-US" sz="1800" b="1" i="0" u="none" strike="noStrike" kern="1200" cap="none" spc="0" baseline="0" dirty="0" err="1">
                  <a:solidFill>
                    <a:srgbClr val="000000"/>
                  </a:solidFill>
                  <a:uFillTx/>
                  <a:latin typeface="Aptos"/>
                </a:rPr>
                <a:t>result.deletedCount</a:t>
              </a:r>
              <a:r>
                <a:rPr lang="en-US" sz="1800" b="1" i="0" u="none" strike="noStrike" kern="1200" cap="none" spc="0" baseline="0" dirty="0">
                  <a:solidFill>
                    <a:srgbClr val="000000"/>
                  </a:solidFill>
                  <a:uFillTx/>
                  <a:latin typeface="Aptos"/>
                </a:rPr>
                <a:t>} document(s) </a:t>
              </a:r>
              <a:r>
                <a:rPr lang="en-US" sz="1800" b="1" i="0" u="none" strike="noStrike" kern="1200" cap="none" spc="0" baseline="0" dirty="0" err="1">
                  <a:solidFill>
                    <a:srgbClr val="000000"/>
                  </a:solidFill>
                  <a:uFillTx/>
                  <a:latin typeface="Aptos"/>
                </a:rPr>
                <a:t>supprimé</a:t>
              </a:r>
              <a:r>
                <a:rPr lang="en-US" sz="1800" b="1" i="0" u="none" strike="noStrike" kern="1200" cap="none" spc="0" baseline="0" dirty="0">
                  <a:solidFill>
                    <a:srgbClr val="000000"/>
                  </a:solidFill>
                  <a:uFillTx/>
                  <a:latin typeface="Aptos"/>
                </a:rPr>
                <a:t>(s)`); } </a:t>
              </a:r>
              <a:endParaRPr lang="en-US" sz="1800" b="0" i="0" u="none" strike="noStrike" kern="1200" cap="none" spc="0" baseline="0" dirty="0">
                <a:solidFill>
                  <a:schemeClr val="bg1"/>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deleteUser</a:t>
              </a:r>
              <a:r>
                <a:rPr lang="en-US" sz="1800" b="0" i="0" u="none" strike="noStrike" kern="1200" cap="none" spc="0" baseline="0" dirty="0">
                  <a:solidFill>
                    <a:schemeClr val="bg1"/>
                  </a:solidFill>
                  <a:uFillTx/>
                  <a:latin typeface="Aptos"/>
                </a:rPr>
                <a:t>("Alice");</a:t>
              </a:r>
            </a:p>
            <a:p>
              <a:pPr marL="228600" marR="0" lvl="0"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Automatisation</a:t>
              </a:r>
              <a:r>
                <a:rPr lang="en-US" sz="1800" b="1" i="0" u="none" strike="noStrike" kern="1200" cap="none" spc="0" baseline="0" dirty="0">
                  <a:solidFill>
                    <a:srgbClr val="11D5FD"/>
                  </a:solidFill>
                  <a:uFillTx/>
                  <a:latin typeface="Aptos"/>
                </a:rPr>
                <a:t> &amp; Gestion des </a:t>
              </a:r>
              <a:r>
                <a:rPr lang="en-US" sz="1800" b="1" i="0" u="none" strike="noStrike" kern="1200" cap="none" spc="0" baseline="0" dirty="0" err="1">
                  <a:solidFill>
                    <a:srgbClr val="11D5FD"/>
                  </a:solidFill>
                  <a:uFillTx/>
                  <a:latin typeface="Aptos"/>
                </a:rPr>
                <a:t>Erreurs</a:t>
              </a:r>
              <a:endParaRPr lang="en-US" sz="1800" b="1" i="0" u="none" strike="noStrike" kern="1200" cap="none" spc="0" baseline="0" dirty="0">
                <a:solidFill>
                  <a:srgbClr val="11D5FD"/>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rgbClr val="000000"/>
                  </a:solidFill>
                  <a:uFillTx/>
                  <a:latin typeface="Aptos"/>
                </a:rPr>
                <a:t>Automatisation</a:t>
              </a:r>
              <a:r>
                <a:rPr lang="en-US" sz="1800" b="1" i="0" u="none" strike="noStrike" kern="1200" cap="none" spc="0" baseline="0" dirty="0">
                  <a:solidFill>
                    <a:srgbClr val="000000"/>
                  </a:solidFill>
                  <a:uFillTx/>
                  <a:latin typeface="Aptos"/>
                </a:rPr>
                <a:t> des </a:t>
              </a:r>
              <a:r>
                <a:rPr lang="en-US" sz="1800" b="1" i="0" u="none" strike="noStrike" kern="1200" cap="none" spc="0" baseline="0" dirty="0" err="1">
                  <a:solidFill>
                    <a:srgbClr val="000000"/>
                  </a:solidFill>
                  <a:uFillTx/>
                  <a:latin typeface="Aptos"/>
                </a:rPr>
                <a:t>Tâches</a:t>
              </a:r>
              <a:r>
                <a:rPr lang="en-US" sz="1800" b="0" i="0" u="none" strike="noStrike" kern="1200" cap="none" spc="0" baseline="0" dirty="0">
                  <a:solidFill>
                    <a:srgbClr val="000000"/>
                  </a:solidFill>
                  <a:uFillTx/>
                  <a:latin typeface="Aptos"/>
                </a:rPr>
                <a:t> </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Création</a:t>
              </a:r>
              <a:r>
                <a:rPr lang="en-US" sz="1800" b="0" i="0" u="none" strike="noStrike" kern="1200" cap="none" spc="0" baseline="0" dirty="0">
                  <a:solidFill>
                    <a:schemeClr val="bg1"/>
                  </a:solidFill>
                  <a:uFillTx/>
                  <a:latin typeface="Aptos"/>
                </a:rPr>
                <a:t> de routines pour </a:t>
              </a:r>
              <a:r>
                <a:rPr lang="en-US" sz="1800" b="0" i="0" u="none" strike="noStrike" kern="1200" cap="none" spc="0" baseline="0" dirty="0" err="1">
                  <a:solidFill>
                    <a:schemeClr val="bg1"/>
                  </a:solidFill>
                  <a:uFillTx/>
                  <a:latin typeface="Aptos"/>
                </a:rPr>
                <a:t>l'export</a:t>
              </a:r>
              <a:r>
                <a:rPr lang="en-US" sz="1800" b="0" i="0" u="none" strike="noStrike" kern="1200" cap="none" spc="0" baseline="0" dirty="0">
                  <a:solidFill>
                    <a:schemeClr val="bg1"/>
                  </a:solidFill>
                  <a:uFillTx/>
                  <a:latin typeface="Aptos"/>
                </a:rPr>
                <a:t>, la migration </a:t>
              </a:r>
              <a:r>
                <a:rPr lang="en-US" sz="1800" b="0" i="0" u="none" strike="noStrike" kern="1200" cap="none" spc="0" baseline="0" dirty="0" err="1">
                  <a:solidFill>
                    <a:schemeClr val="bg1"/>
                  </a:solidFill>
                  <a:uFillTx/>
                  <a:latin typeface="Aptos"/>
                </a:rPr>
                <a:t>ou</a:t>
              </a:r>
              <a:r>
                <a:rPr lang="en-US" sz="1800" b="0" i="0" u="none" strike="noStrike" kern="1200" cap="none" spc="0" baseline="0" dirty="0">
                  <a:solidFill>
                    <a:schemeClr val="bg1"/>
                  </a:solidFill>
                  <a:uFillTx/>
                  <a:latin typeface="Aptos"/>
                </a:rPr>
                <a:t> le backup</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Exemple</a:t>
              </a:r>
              <a:r>
                <a:rPr lang="en-US" sz="1800" b="0" i="0" u="none" strike="noStrike" kern="1200" cap="none" spc="0" baseline="0" dirty="0">
                  <a:solidFill>
                    <a:schemeClr val="bg1"/>
                  </a:solidFill>
                  <a:uFillTx/>
                  <a:latin typeface="Aptos"/>
                </a:rPr>
                <a:t> </a:t>
              </a:r>
              <a:r>
                <a:rPr lang="en-US" sz="1800" b="0" i="0" u="none" strike="noStrike" kern="1200" cap="none" spc="0" baseline="0" dirty="0" err="1">
                  <a:solidFill>
                    <a:schemeClr val="bg1"/>
                  </a:solidFill>
                  <a:uFillTx/>
                  <a:latin typeface="Aptos"/>
                </a:rPr>
                <a:t>d'export</a:t>
              </a:r>
              <a:r>
                <a:rPr lang="en-US" sz="1800" b="0" i="0" u="none" strike="noStrike" kern="1200" cap="none" spc="0" baseline="0" dirty="0">
                  <a:solidFill>
                    <a:schemeClr val="bg1"/>
                  </a:solidFill>
                  <a:uFillTx/>
                  <a:latin typeface="Aptos"/>
                </a:rPr>
                <a:t> de données : </a:t>
              </a:r>
            </a:p>
            <a:p>
              <a:pPr marL="0" lvl="1">
                <a:buSzPct val="100000"/>
                <a:defRPr sz="1800" b="0" i="0" u="none" strike="noStrike" kern="0" cap="none" spc="0" baseline="0">
                  <a:solidFill>
                    <a:srgbClr val="000000"/>
                  </a:solidFill>
                  <a:uFillTx/>
                </a:defRPr>
              </a:pPr>
              <a:r>
                <a:rPr lang="en-US" b="1" dirty="0">
                  <a:solidFill>
                    <a:srgbClr val="000000"/>
                  </a:solidFill>
                  <a:latin typeface="Aptos"/>
                </a:rPr>
                <a:t>function </a:t>
              </a:r>
              <a:r>
                <a:rPr lang="en-US" b="1" dirty="0" err="1">
                  <a:solidFill>
                    <a:srgbClr val="000000"/>
                  </a:solidFill>
                  <a:latin typeface="Aptos"/>
                </a:rPr>
                <a:t>exportData</a:t>
              </a:r>
              <a:r>
                <a:rPr lang="en-US" b="1" dirty="0">
                  <a:solidFill>
                    <a:srgbClr val="000000"/>
                  </a:solidFill>
                  <a:latin typeface="Aptos"/>
                </a:rPr>
                <a:t>(collection, query) { </a:t>
              </a:r>
              <a:br>
                <a:rPr lang="en-US" b="1" dirty="0">
                  <a:solidFill>
                    <a:srgbClr val="000000"/>
                  </a:solidFill>
                  <a:latin typeface="Aptos"/>
                </a:rPr>
              </a:br>
              <a:r>
                <a:rPr lang="en-US" b="1" dirty="0">
                  <a:solidFill>
                    <a:srgbClr val="000000"/>
                  </a:solidFill>
                  <a:latin typeface="Aptos"/>
                </a:rPr>
                <a:t> const data = </a:t>
              </a:r>
              <a:r>
                <a:rPr lang="en-US" b="1" dirty="0" err="1">
                  <a:solidFill>
                    <a:srgbClr val="000000"/>
                  </a:solidFill>
                  <a:latin typeface="Aptos"/>
                </a:rPr>
                <a:t>db.getCollection</a:t>
              </a:r>
              <a:r>
                <a:rPr lang="en-US" b="1" dirty="0">
                  <a:solidFill>
                    <a:srgbClr val="000000"/>
                  </a:solidFill>
                  <a:latin typeface="Aptos"/>
                </a:rPr>
                <a:t>(collection).find(query).</a:t>
              </a:r>
              <a:r>
                <a:rPr lang="en-US" b="1" dirty="0" err="1">
                  <a:solidFill>
                    <a:srgbClr val="000000"/>
                  </a:solidFill>
                  <a:latin typeface="Aptos"/>
                </a:rPr>
                <a:t>toArray</a:t>
              </a:r>
              <a:r>
                <a:rPr lang="en-US" b="1" dirty="0">
                  <a:solidFill>
                    <a:srgbClr val="000000"/>
                  </a:solidFill>
                  <a:latin typeface="Aptos"/>
                </a:rPr>
                <a:t>(); </a:t>
              </a:r>
              <a:br>
                <a:rPr lang="en-US" b="1" dirty="0">
                  <a:solidFill>
                    <a:srgbClr val="000000"/>
                  </a:solidFill>
                  <a:latin typeface="Aptos"/>
                </a:rPr>
              </a:br>
              <a:r>
                <a:rPr lang="en-US" b="1" dirty="0">
                  <a:solidFill>
                    <a:srgbClr val="000000"/>
                  </a:solidFill>
                  <a:latin typeface="Aptos"/>
                </a:rPr>
                <a:t>// </a:t>
              </a:r>
              <a:r>
                <a:rPr lang="en-US" b="1" dirty="0" err="1">
                  <a:solidFill>
                    <a:srgbClr val="000000"/>
                  </a:solidFill>
                  <a:latin typeface="Aptos"/>
                </a:rPr>
                <a:t>Traitement</a:t>
              </a:r>
              <a:r>
                <a:rPr lang="en-US" b="1" dirty="0">
                  <a:solidFill>
                    <a:srgbClr val="000000"/>
                  </a:solidFill>
                  <a:latin typeface="Aptos"/>
                </a:rPr>
                <a:t> des données pour export </a:t>
              </a:r>
              <a:br>
                <a:rPr lang="en-US" b="1" dirty="0">
                  <a:solidFill>
                    <a:srgbClr val="000000"/>
                  </a:solidFill>
                  <a:latin typeface="Aptos"/>
                </a:rPr>
              </a:br>
              <a:r>
                <a:rPr lang="en-US" b="1" dirty="0">
                  <a:solidFill>
                    <a:srgbClr val="000000"/>
                  </a:solidFill>
                  <a:latin typeface="Aptos"/>
                </a:rPr>
                <a:t>return data; } </a:t>
              </a:r>
              <a:br>
                <a:rPr lang="en-US" sz="1800" b="0" i="0" u="none" strike="noStrike" kern="1200" cap="none" spc="0" baseline="0" dirty="0">
                  <a:solidFill>
                    <a:srgbClr val="000000"/>
                  </a:solidFill>
                  <a:uFillTx/>
                  <a:latin typeface="Aptos"/>
                </a:rPr>
              </a:br>
              <a:r>
                <a:rPr lang="en-US" sz="1800" b="0" i="0" u="none" strike="noStrike" kern="1200" cap="none" spc="0" baseline="0" dirty="0" err="1">
                  <a:solidFill>
                    <a:schemeClr val="bg1"/>
                  </a:solidFill>
                  <a:uFillTx/>
                  <a:latin typeface="Aptos"/>
                </a:rPr>
                <a:t>exportData</a:t>
              </a:r>
              <a:r>
                <a:rPr lang="en-US" sz="1800" b="0" i="0" u="none" strike="noStrike" kern="1200" cap="none" spc="0" baseline="0" dirty="0">
                  <a:solidFill>
                    <a:schemeClr val="bg1"/>
                  </a:solidFill>
                  <a:uFillTx/>
                  <a:latin typeface="Aptos"/>
                </a:rPr>
                <a:t>("orders", { status: "pending" });</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grpSp>
      <p:grpSp>
        <p:nvGrpSpPr>
          <p:cNvPr id="23" name="Group 22">
            <a:extLst>
              <a:ext uri="{FF2B5EF4-FFF2-40B4-BE49-F238E27FC236}">
                <a16:creationId xmlns:a16="http://schemas.microsoft.com/office/drawing/2014/main" id="{3EEF2506-A67C-4A5C-A7B2-97A2B0CF5087}"/>
              </a:ext>
            </a:extLst>
          </p:cNvPr>
          <p:cNvGrpSpPr/>
          <p:nvPr/>
        </p:nvGrpSpPr>
        <p:grpSpPr>
          <a:xfrm>
            <a:off x="926960" y="2241662"/>
            <a:ext cx="2445977" cy="2438740"/>
            <a:chOff x="926960" y="2241662"/>
            <a:chExt cx="2445977" cy="2438740"/>
          </a:xfrm>
        </p:grpSpPr>
        <p:grpSp>
          <p:nvGrpSpPr>
            <p:cNvPr id="25" name="Group 24">
              <a:extLst>
                <a:ext uri="{FF2B5EF4-FFF2-40B4-BE49-F238E27FC236}">
                  <a16:creationId xmlns:a16="http://schemas.microsoft.com/office/drawing/2014/main" id="{BA053816-C3D0-41D2-9BA3-2C20EC443A62}"/>
                </a:ext>
              </a:extLst>
            </p:cNvPr>
            <p:cNvGrpSpPr/>
            <p:nvPr/>
          </p:nvGrpSpPr>
          <p:grpSpPr>
            <a:xfrm>
              <a:off x="926960" y="2241662"/>
              <a:ext cx="2445977" cy="2438740"/>
              <a:chOff x="926960" y="2241662"/>
              <a:chExt cx="2445977" cy="2438740"/>
            </a:xfrm>
          </p:grpSpPr>
          <p:pic>
            <p:nvPicPr>
              <p:cNvPr id="28" name="Picture 27">
                <a:extLst>
                  <a:ext uri="{FF2B5EF4-FFF2-40B4-BE49-F238E27FC236}">
                    <a16:creationId xmlns:a16="http://schemas.microsoft.com/office/drawing/2014/main" id="{F91494B1-023E-4EDD-8969-B655B5EC05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9" name="Oval 28">
                <a:extLst>
                  <a:ext uri="{FF2B5EF4-FFF2-40B4-BE49-F238E27FC236}">
                    <a16:creationId xmlns:a16="http://schemas.microsoft.com/office/drawing/2014/main" id="{A6B361ED-8420-45A4-BEC0-E75019FB96C3}"/>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26" name="Picture 25">
              <a:extLst>
                <a:ext uri="{FF2B5EF4-FFF2-40B4-BE49-F238E27FC236}">
                  <a16:creationId xmlns:a16="http://schemas.microsoft.com/office/drawing/2014/main" id="{6F70BD12-AD6D-40F1-8D5E-E90693B85E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43782" y="3548214"/>
              <a:ext cx="998310" cy="998310"/>
            </a:xfrm>
            <a:prstGeom prst="rect">
              <a:avLst/>
            </a:prstGeom>
          </p:spPr>
        </p:pic>
      </p:grpSp>
      <p:grpSp>
        <p:nvGrpSpPr>
          <p:cNvPr id="30" name="Group 29">
            <a:extLst>
              <a:ext uri="{FF2B5EF4-FFF2-40B4-BE49-F238E27FC236}">
                <a16:creationId xmlns:a16="http://schemas.microsoft.com/office/drawing/2014/main" id="{9FCE9D6E-D16B-47C9-B653-7741B57C23B9}"/>
              </a:ext>
            </a:extLst>
          </p:cNvPr>
          <p:cNvGrpSpPr/>
          <p:nvPr/>
        </p:nvGrpSpPr>
        <p:grpSpPr>
          <a:xfrm>
            <a:off x="4318497" y="14873042"/>
            <a:ext cx="7329372" cy="4620958"/>
            <a:chOff x="4318497" y="1690442"/>
            <a:chExt cx="7329372" cy="4620958"/>
          </a:xfrm>
        </p:grpSpPr>
        <p:sp>
          <p:nvSpPr>
            <p:cNvPr id="31" name="Rectangle: Rounded Corners 30">
              <a:extLst>
                <a:ext uri="{FF2B5EF4-FFF2-40B4-BE49-F238E27FC236}">
                  <a16:creationId xmlns:a16="http://schemas.microsoft.com/office/drawing/2014/main" id="{F2E62FF2-3713-4510-8AED-1564C4D23C57}"/>
                </a:ext>
              </a:extLst>
            </p:cNvPr>
            <p:cNvSpPr/>
            <p:nvPr/>
          </p:nvSpPr>
          <p:spPr>
            <a:xfrm rot="5400000">
              <a:off x="5721024" y="287915"/>
              <a:ext cx="4524317"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2" name="TextBox 31">
              <a:extLst>
                <a:ext uri="{FF2B5EF4-FFF2-40B4-BE49-F238E27FC236}">
                  <a16:creationId xmlns:a16="http://schemas.microsoft.com/office/drawing/2014/main" id="{0890979B-7361-4660-B2D7-BA5758E29D68}"/>
                </a:ext>
              </a:extLst>
            </p:cNvPr>
            <p:cNvSpPr txBox="1"/>
            <p:nvPr/>
          </p:nvSpPr>
          <p:spPr>
            <a:xfrm>
              <a:off x="4414712" y="1787085"/>
              <a:ext cx="7069532" cy="452431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Fonction</a:t>
              </a:r>
              <a:r>
                <a:rPr lang="en-US" sz="1800" b="1" i="0" u="none" strike="noStrike" kern="1200" cap="none" spc="0" baseline="0" dirty="0">
                  <a:solidFill>
                    <a:srgbClr val="11D5FD"/>
                  </a:solidFill>
                  <a:uFillTx/>
                  <a:latin typeface="Aptos"/>
                </a:rPr>
                <a:t> pour </a:t>
              </a:r>
              <a:r>
                <a:rPr lang="en-US" sz="1800" b="1" i="0" u="none" strike="noStrike" kern="1200" cap="none" spc="0" baseline="0" dirty="0" err="1">
                  <a:solidFill>
                    <a:srgbClr val="11D5FD"/>
                  </a:solidFill>
                  <a:uFillTx/>
                  <a:latin typeface="Aptos"/>
                </a:rPr>
                <a:t>Ajouter</a:t>
              </a:r>
              <a:r>
                <a:rPr lang="en-US" sz="1800" b="1" i="0" u="none" strike="noStrike" kern="1200" cap="none" spc="0" baseline="0" dirty="0">
                  <a:solidFill>
                    <a:srgbClr val="11D5FD"/>
                  </a:solidFill>
                  <a:uFillTx/>
                  <a:latin typeface="Aptos"/>
                </a:rPr>
                <a:t> un Document</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1"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function </a:t>
              </a:r>
              <a:r>
                <a:rPr lang="en-US" sz="1800" b="1" i="0" u="none" strike="noStrike" kern="1200" cap="none" spc="0" baseline="0" dirty="0" err="1">
                  <a:solidFill>
                    <a:srgbClr val="000000"/>
                  </a:solidFill>
                  <a:uFillTx/>
                  <a:latin typeface="Aptos"/>
                </a:rPr>
                <a:t>addUser</a:t>
              </a:r>
              <a:r>
                <a:rPr lang="en-US" sz="1800" b="1" i="0" u="none" strike="noStrike" kern="1200" cap="none" spc="0" baseline="0" dirty="0">
                  <a:solidFill>
                    <a:srgbClr val="000000"/>
                  </a:solidFill>
                  <a:uFillTx/>
                  <a:latin typeface="Aptos"/>
                </a:rPr>
                <a:t>(name, age, city) { const result = </a:t>
              </a:r>
              <a:r>
                <a:rPr lang="en-US" sz="1800" b="1" i="0" u="none" strike="noStrike" kern="1200" cap="none" spc="0" baseline="0" dirty="0" err="1">
                  <a:solidFill>
                    <a:srgbClr val="000000"/>
                  </a:solidFill>
                  <a:uFillTx/>
                  <a:latin typeface="Aptos"/>
                </a:rPr>
                <a:t>db.users.insertOne</a:t>
              </a:r>
              <a:r>
                <a:rPr lang="en-US" sz="1800" b="1" i="0" u="none" strike="noStrike" kern="1200" cap="none" spc="0" baseline="0" dirty="0">
                  <a:solidFill>
                    <a:srgbClr val="000000"/>
                  </a:solidFill>
                  <a:uFillTx/>
                  <a:latin typeface="Aptos"/>
                </a:rPr>
                <a:t>({ name: name, age: age, city: city }); print(`Document </a:t>
              </a:r>
              <a:r>
                <a:rPr lang="en-US" sz="1800" b="1" i="0" u="none" strike="noStrike" kern="1200" cap="none" spc="0" baseline="0" dirty="0" err="1">
                  <a:solidFill>
                    <a:srgbClr val="000000"/>
                  </a:solidFill>
                  <a:uFillTx/>
                  <a:latin typeface="Aptos"/>
                </a:rPr>
                <a:t>ajouté</a:t>
              </a:r>
              <a:r>
                <a:rPr lang="en-US" sz="1800" b="1" i="0" u="none" strike="noStrike" kern="1200" cap="none" spc="0" baseline="0" dirty="0">
                  <a:solidFill>
                    <a:srgbClr val="000000"/>
                  </a:solidFill>
                  <a:uFillTx/>
                  <a:latin typeface="Aptos"/>
                </a:rPr>
                <a:t> avec </a:t>
              </a:r>
              <a:r>
                <a:rPr lang="en-US" sz="1800" b="1" i="0" u="none" strike="noStrike" kern="1200" cap="none" spc="0" baseline="0" dirty="0" err="1">
                  <a:solidFill>
                    <a:srgbClr val="000000"/>
                  </a:solidFill>
                  <a:uFillTx/>
                  <a:latin typeface="Aptos"/>
                </a:rPr>
                <a:t>l'ID</a:t>
              </a:r>
              <a:r>
                <a:rPr lang="en-US" sz="1800" b="1" i="0" u="none" strike="noStrike" kern="1200" cap="none" spc="0" baseline="0" dirty="0">
                  <a:solidFill>
                    <a:srgbClr val="000000"/>
                  </a:solidFill>
                  <a:uFillTx/>
                  <a:latin typeface="Aptos"/>
                </a:rPr>
                <a:t> : ${</a:t>
              </a:r>
              <a:r>
                <a:rPr lang="en-US" sz="1800" b="1" i="0" u="none" strike="noStrike" kern="1200" cap="none" spc="0" baseline="0" dirty="0" err="1">
                  <a:solidFill>
                    <a:srgbClr val="000000"/>
                  </a:solidFill>
                  <a:uFillTx/>
                  <a:latin typeface="Aptos"/>
                </a:rPr>
                <a:t>result.insertedId</a:t>
              </a:r>
              <a:r>
                <a:rPr lang="en-US" sz="1800" b="1" i="0" u="none" strike="noStrike" kern="1200" cap="none" spc="0" baseline="0" dirty="0">
                  <a:solidFill>
                    <a:srgbClr val="000000"/>
                  </a:solidFill>
                  <a:uFillTx/>
                  <a:latin typeface="Aptos"/>
                </a:rPr>
                <a:t>}`); } </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chemeClr val="bg1"/>
                  </a:solidFill>
                  <a:uFillTx/>
                  <a:latin typeface="Aptos"/>
                </a:rPr>
                <a:t>addUser</a:t>
              </a:r>
              <a:r>
                <a:rPr lang="en-US" sz="1800" b="1" i="0" u="none" strike="noStrike" kern="1200" cap="none" spc="0" baseline="0" dirty="0">
                  <a:solidFill>
                    <a:schemeClr val="bg1"/>
                  </a:solidFill>
                  <a:uFillTx/>
                  <a:latin typeface="Aptos"/>
                </a:rPr>
                <a:t>("Alice", 30, "Paris");</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b="1" dirty="0">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Fonction</a:t>
              </a:r>
              <a:r>
                <a:rPr lang="en-US" sz="1800" b="1" i="0" u="none" strike="noStrike" kern="1200" cap="none" spc="0" baseline="0" dirty="0">
                  <a:solidFill>
                    <a:srgbClr val="11D5FD"/>
                  </a:solidFill>
                  <a:uFillTx/>
                  <a:latin typeface="Aptos"/>
                </a:rPr>
                <a:t> pour </a:t>
              </a:r>
              <a:r>
                <a:rPr lang="en-US" sz="1800" b="1" i="0" u="none" strike="noStrike" kern="1200" cap="none" spc="0" baseline="0" dirty="0" err="1">
                  <a:solidFill>
                    <a:srgbClr val="11D5FD"/>
                  </a:solidFill>
                  <a:uFillTx/>
                  <a:latin typeface="Aptos"/>
                </a:rPr>
                <a:t>Mettre</a:t>
              </a:r>
              <a:r>
                <a:rPr lang="en-US" sz="1800" b="1" i="0" u="none" strike="noStrike" kern="1200" cap="none" spc="0" baseline="0" dirty="0">
                  <a:solidFill>
                    <a:srgbClr val="11D5FD"/>
                  </a:solidFill>
                  <a:uFillTx/>
                  <a:latin typeface="Aptos"/>
                </a:rPr>
                <a:t> à Jour un Document</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function </a:t>
              </a:r>
              <a:r>
                <a:rPr lang="en-US" sz="1800" b="1" i="0" u="none" strike="noStrike" kern="1200" cap="none" spc="0" baseline="0" dirty="0" err="1">
                  <a:solidFill>
                    <a:srgbClr val="000000"/>
                  </a:solidFill>
                  <a:uFillTx/>
                  <a:latin typeface="Aptos"/>
                </a:rPr>
                <a:t>updateUser</a:t>
              </a:r>
              <a:r>
                <a:rPr lang="en-US" sz="1800" b="1" i="0" u="none" strike="noStrike" kern="1200" cap="none" spc="0" baseline="0" dirty="0">
                  <a:solidFill>
                    <a:srgbClr val="000000"/>
                  </a:solidFill>
                  <a:uFillTx/>
                  <a:latin typeface="Aptos"/>
                </a:rPr>
                <a:t>(name, </a:t>
              </a:r>
              <a:r>
                <a:rPr lang="en-US" sz="1800" b="1" i="0" u="none" strike="noStrike" kern="1200" cap="none" spc="0" baseline="0" dirty="0" err="1">
                  <a:solidFill>
                    <a:srgbClr val="000000"/>
                  </a:solidFill>
                  <a:uFillTx/>
                  <a:latin typeface="Aptos"/>
                </a:rPr>
                <a:t>newAge</a:t>
              </a:r>
              <a:r>
                <a:rPr lang="en-US" sz="1800" b="1" i="0" u="none" strike="noStrike" kern="1200" cap="none" spc="0" baseline="0" dirty="0">
                  <a:solidFill>
                    <a:srgbClr val="000000"/>
                  </a:solidFill>
                  <a:uFillTx/>
                  <a:latin typeface="Aptos"/>
                </a:rPr>
                <a:t>) { const result = </a:t>
              </a:r>
              <a:r>
                <a:rPr lang="en-US" sz="1800" b="1" i="0" u="none" strike="noStrike" kern="1200" cap="none" spc="0" baseline="0" dirty="0" err="1">
                  <a:solidFill>
                    <a:srgbClr val="000000"/>
                  </a:solidFill>
                  <a:uFillTx/>
                  <a:latin typeface="Aptos"/>
                </a:rPr>
                <a:t>db.users.updateOne</a:t>
              </a:r>
              <a:r>
                <a:rPr lang="en-US" sz="1800" b="1" i="0" u="none" strike="noStrike" kern="1200" cap="none" spc="0" baseline="0" dirty="0">
                  <a:solidFill>
                    <a:srgbClr val="000000"/>
                  </a:solidFill>
                  <a:uFillTx/>
                  <a:latin typeface="Aptos"/>
                </a:rPr>
                <a:t>( { name: name }, { $set: { age: </a:t>
              </a:r>
              <a:r>
                <a:rPr lang="en-US" sz="1800" b="1" i="0" u="none" strike="noStrike" kern="1200" cap="none" spc="0" baseline="0" dirty="0" err="1">
                  <a:solidFill>
                    <a:srgbClr val="000000"/>
                  </a:solidFill>
                  <a:uFillTx/>
                  <a:latin typeface="Aptos"/>
                </a:rPr>
                <a:t>newAge</a:t>
              </a:r>
              <a:r>
                <a:rPr lang="en-US" sz="1800" b="1" i="0" u="none" strike="noStrike" kern="1200" cap="none" spc="0" baseline="0" dirty="0">
                  <a:solidFill>
                    <a:srgbClr val="000000"/>
                  </a:solidFill>
                  <a:uFillTx/>
                  <a:latin typeface="Aptos"/>
                </a:rPr>
                <a:t> } } ); print(`${</a:t>
              </a:r>
              <a:r>
                <a:rPr lang="en-US" sz="1800" b="1" i="0" u="none" strike="noStrike" kern="1200" cap="none" spc="0" baseline="0" dirty="0" err="1">
                  <a:solidFill>
                    <a:srgbClr val="000000"/>
                  </a:solidFill>
                  <a:uFillTx/>
                  <a:latin typeface="Aptos"/>
                </a:rPr>
                <a:t>result.modifiedCount</a:t>
              </a:r>
              <a:r>
                <a:rPr lang="en-US" sz="1800" b="1" i="0" u="none" strike="noStrike" kern="1200" cap="none" spc="0" baseline="0" dirty="0">
                  <a:solidFill>
                    <a:srgbClr val="000000"/>
                  </a:solidFill>
                  <a:uFillTx/>
                  <a:latin typeface="Aptos"/>
                </a:rPr>
                <a:t>} document(s) mis à jour`); } </a:t>
              </a:r>
            </a:p>
            <a:p>
              <a:pPr marL="0" marR="0" lvl="0" indent="0" algn="l" defTabSz="914400" rtl="0" fontAlgn="auto" hangingPunct="1">
                <a:lnSpc>
                  <a:spcPct val="100000"/>
                </a:lnSpc>
                <a:spcBef>
                  <a:spcPts val="0"/>
                </a:spcBef>
                <a:spcAft>
                  <a:spcPts val="0"/>
                </a:spcAft>
                <a:tabLst/>
                <a:defRPr sz="1800" b="0" i="0" u="none" strike="noStrike" kern="0" cap="none" spc="0" baseline="0">
                  <a:solidFill>
                    <a:srgbClr val="000000"/>
                  </a:solidFill>
                  <a:uFillTx/>
                </a:defRPr>
              </a:pPr>
              <a:endParaRPr lang="en-US" sz="1800" b="1" i="0" u="none" strike="noStrike" kern="1200" cap="none" spc="0" baseline="0" dirty="0">
                <a:solidFill>
                  <a:srgbClr val="000000"/>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chemeClr val="bg1"/>
                  </a:solidFill>
                  <a:uFillTx/>
                  <a:latin typeface="Aptos"/>
                </a:rPr>
                <a:t>updateUser</a:t>
              </a:r>
              <a:r>
                <a:rPr lang="en-US" sz="1800" b="1" i="0" u="none" strike="noStrike" kern="1200" cap="none" spc="0" baseline="0" dirty="0">
                  <a:solidFill>
                    <a:schemeClr val="bg1"/>
                  </a:solidFill>
                  <a:uFillTx/>
                  <a:latin typeface="Aptos"/>
                </a:rPr>
                <a:t>("Alice", 31);</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grpSp>
      <p:grpSp>
        <p:nvGrpSpPr>
          <p:cNvPr id="33" name="Group 32">
            <a:extLst>
              <a:ext uri="{FF2B5EF4-FFF2-40B4-BE49-F238E27FC236}">
                <a16:creationId xmlns:a16="http://schemas.microsoft.com/office/drawing/2014/main" id="{571890DE-614B-40E8-A519-C82C1BD148B7}"/>
              </a:ext>
            </a:extLst>
          </p:cNvPr>
          <p:cNvGrpSpPr/>
          <p:nvPr/>
        </p:nvGrpSpPr>
        <p:grpSpPr>
          <a:xfrm>
            <a:off x="13367088" y="2396642"/>
            <a:ext cx="5994800" cy="3235964"/>
            <a:chOff x="4311573" y="2396642"/>
            <a:chExt cx="5994800" cy="3235964"/>
          </a:xfrm>
        </p:grpSpPr>
        <p:sp>
          <p:nvSpPr>
            <p:cNvPr id="34" name="Rectangle: Rounded Corners 33">
              <a:extLst>
                <a:ext uri="{FF2B5EF4-FFF2-40B4-BE49-F238E27FC236}">
                  <a16:creationId xmlns:a16="http://schemas.microsoft.com/office/drawing/2014/main" id="{EAC4DE1E-1F78-446C-9EFD-C36ECC3B9DFC}"/>
                </a:ext>
              </a:extLst>
            </p:cNvPr>
            <p:cNvSpPr/>
            <p:nvPr/>
          </p:nvSpPr>
          <p:spPr>
            <a:xfrm rot="5400000">
              <a:off x="5690991" y="1017224"/>
              <a:ext cx="3235964" cy="5994799"/>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5" name="TextBox 34">
              <a:extLst>
                <a:ext uri="{FF2B5EF4-FFF2-40B4-BE49-F238E27FC236}">
                  <a16:creationId xmlns:a16="http://schemas.microsoft.com/office/drawing/2014/main" id="{B7B3D27B-2A45-4C58-A94E-234948B5D967}"/>
                </a:ext>
              </a:extLst>
            </p:cNvPr>
            <p:cNvSpPr txBox="1"/>
            <p:nvPr/>
          </p:nvSpPr>
          <p:spPr>
            <a:xfrm>
              <a:off x="4407788" y="2493282"/>
              <a:ext cx="5898585" cy="313932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a:solidFill>
                    <a:srgbClr val="11D5FD"/>
                  </a:solidFill>
                  <a:uFillTx/>
                  <a:latin typeface="Aptos"/>
                </a:rPr>
                <a:t>Gestion des </a:t>
              </a:r>
              <a:r>
                <a:rPr lang="en-US" sz="1800" b="1" i="0" u="none" strike="noStrike" kern="1200" cap="none" spc="0" baseline="0" dirty="0" err="1">
                  <a:solidFill>
                    <a:srgbClr val="11D5FD"/>
                  </a:solidFill>
                  <a:uFillTx/>
                  <a:latin typeface="Aptos"/>
                </a:rPr>
                <a:t>Erreurs</a:t>
              </a:r>
              <a:r>
                <a:rPr lang="en-US" sz="1800" b="0" i="0" u="none" strike="noStrike" kern="1200" cap="none" spc="0" baseline="0" dirty="0">
                  <a:solidFill>
                    <a:srgbClr val="11D5FD"/>
                  </a:solidFill>
                  <a:uFillTx/>
                  <a:latin typeface="Aptos"/>
                </a:rPr>
                <a:t> </a:t>
              </a:r>
            </a:p>
            <a:p>
              <a:pPr marL="0" marR="0" lvl="0" indent="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Utilisation</a:t>
              </a:r>
              <a:r>
                <a:rPr lang="en-US" sz="1800" b="0" i="0" u="none" strike="noStrike" kern="1200" cap="none" spc="0" baseline="0" dirty="0">
                  <a:solidFill>
                    <a:schemeClr val="bg1"/>
                  </a:solidFill>
                  <a:uFillTx/>
                  <a:latin typeface="Aptos"/>
                </a:rPr>
                <a:t> de try/catch pour capturer et </a:t>
              </a:r>
              <a:r>
                <a:rPr lang="en-US" sz="1800" b="0" i="0" u="none" strike="noStrike" kern="1200" cap="none" spc="0" baseline="0" dirty="0" err="1">
                  <a:solidFill>
                    <a:schemeClr val="bg1"/>
                  </a:solidFill>
                  <a:uFillTx/>
                  <a:latin typeface="Aptos"/>
                </a:rPr>
                <a:t>gérer</a:t>
              </a:r>
              <a:r>
                <a:rPr lang="en-US" sz="1800" b="0" i="0" u="none" strike="noStrike" kern="1200" cap="none" spc="0" baseline="0" dirty="0">
                  <a:solidFill>
                    <a:schemeClr val="bg1"/>
                  </a:solidFill>
                  <a:uFillTx/>
                  <a:latin typeface="Aptos"/>
                </a:rPr>
                <a:t> les exceptions</a:t>
              </a:r>
            </a:p>
            <a:p>
              <a:pPr marL="228600" marR="0" lvl="0"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try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 let result = </a:t>
              </a:r>
              <a:r>
                <a:rPr lang="en-US" sz="1800" b="1" i="0" u="none" strike="noStrike" kern="1200" cap="none" spc="0" baseline="0" dirty="0" err="1">
                  <a:solidFill>
                    <a:srgbClr val="000000"/>
                  </a:solidFill>
                  <a:uFillTx/>
                  <a:latin typeface="Aptos"/>
                </a:rPr>
                <a:t>db.collection.findOne</a:t>
              </a:r>
              <a:r>
                <a:rPr lang="en-US" sz="1800" b="1" i="0" u="none" strike="noStrike" kern="1200" cap="none" spc="0" baseline="0" dirty="0">
                  <a:solidFill>
                    <a:srgbClr val="000000"/>
                  </a:solidFill>
                  <a:uFillTx/>
                  <a:latin typeface="Aptos"/>
                </a:rPr>
                <a:t>({ id: 123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 if (!result) throw new Error("Document introuvable");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a:t>
              </a:r>
              <a:r>
                <a:rPr lang="en-US" sz="1800" b="1" i="0" u="none" strike="noStrike" kern="1200" cap="none" spc="0" baseline="0" dirty="0" err="1">
                  <a:solidFill>
                    <a:srgbClr val="000000"/>
                  </a:solidFill>
                  <a:uFillTx/>
                  <a:latin typeface="Aptos"/>
                </a:rPr>
                <a:t>printjson</a:t>
              </a:r>
              <a:r>
                <a:rPr lang="en-US" sz="1800" b="1" i="0" u="none" strike="noStrike" kern="1200" cap="none" spc="0" baseline="0" dirty="0">
                  <a:solidFill>
                    <a:srgbClr val="000000"/>
                  </a:solidFill>
                  <a:uFillTx/>
                  <a:latin typeface="Aptos"/>
                </a:rPr>
                <a:t>(result);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 catch (error)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 print("</a:t>
              </a:r>
              <a:r>
                <a:rPr lang="en-US" sz="1800" b="1" i="0" u="none" strike="noStrike" kern="1200" cap="none" spc="0" baseline="0" dirty="0" err="1">
                  <a:solidFill>
                    <a:srgbClr val="000000"/>
                  </a:solidFill>
                  <a:uFillTx/>
                  <a:latin typeface="Aptos"/>
                </a:rPr>
                <a:t>Erreur</a:t>
              </a:r>
              <a:r>
                <a:rPr lang="en-US" sz="1800" b="1" i="0" u="none" strike="noStrike" kern="1200" cap="none" spc="0" baseline="0" dirty="0">
                  <a:solidFill>
                    <a:srgbClr val="000000"/>
                  </a:solidFill>
                  <a:uFillTx/>
                  <a:latin typeface="Aptos"/>
                </a:rPr>
                <a:t> :", </a:t>
              </a:r>
              <a:r>
                <a:rPr lang="en-US" sz="1800" b="1" i="0" u="none" strike="noStrike" kern="1200" cap="none" spc="0" baseline="0" dirty="0" err="1">
                  <a:solidFill>
                    <a:srgbClr val="000000"/>
                  </a:solidFill>
                  <a:uFillTx/>
                  <a:latin typeface="Aptos"/>
                </a:rPr>
                <a:t>error.message</a:t>
              </a:r>
              <a:r>
                <a:rPr lang="en-US" sz="1800" b="1" i="0" u="none" strike="noStrike" kern="1200" cap="none" spc="0" baseline="0" dirty="0">
                  <a:solidFill>
                    <a:srgbClr val="000000"/>
                  </a:solidFill>
                  <a:uFillTx/>
                  <a:latin typeface="Aptos"/>
                </a:rPr>
                <a:t>);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a:t>
              </a:r>
            </a:p>
            <a:p>
              <a:pPr marL="228600" marR="0" lvl="0"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pic>
          <p:nvPicPr>
            <p:cNvPr id="36" name="Picture 35">
              <a:extLst>
                <a:ext uri="{FF2B5EF4-FFF2-40B4-BE49-F238E27FC236}">
                  <a16:creationId xmlns:a16="http://schemas.microsoft.com/office/drawing/2014/main" id="{03BFB28B-3365-4A18-89D3-6B3E3D247CB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27296" y="4244219"/>
              <a:ext cx="1163725" cy="1163725"/>
            </a:xfrm>
            <a:prstGeom prst="rect">
              <a:avLst/>
            </a:prstGeom>
          </p:spPr>
        </p:pic>
      </p:grpSp>
    </p:spTree>
    <p:extLst>
      <p:ext uri="{BB962C8B-B14F-4D97-AF65-F5344CB8AC3E}">
        <p14:creationId xmlns:p14="http://schemas.microsoft.com/office/powerpoint/2010/main" val="31917112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BF2BF18-450A-43F9-AE9E-FA46092186D0}"/>
              </a:ext>
            </a:extLst>
          </p:cNvPr>
          <p:cNvGrpSpPr/>
          <p:nvPr/>
        </p:nvGrpSpPr>
        <p:grpSpPr>
          <a:xfrm>
            <a:off x="3832854" y="354477"/>
            <a:ext cx="5591708" cy="777230"/>
            <a:chOff x="171451" y="800785"/>
            <a:chExt cx="9810752" cy="777230"/>
          </a:xfrm>
        </p:grpSpPr>
        <p:sp>
          <p:nvSpPr>
            <p:cNvPr id="19" name="Rectangle: Rounded Corners 18">
              <a:extLst>
                <a:ext uri="{FF2B5EF4-FFF2-40B4-BE49-F238E27FC236}">
                  <a16:creationId xmlns:a16="http://schemas.microsoft.com/office/drawing/2014/main" id="{BD5F1A6D-5A63-4BE1-8187-2A99B0A7CD4C}"/>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0" name="TextBox 19">
              <a:extLst>
                <a:ext uri="{FF2B5EF4-FFF2-40B4-BE49-F238E27FC236}">
                  <a16:creationId xmlns:a16="http://schemas.microsoft.com/office/drawing/2014/main" id="{B194A831-0819-4770-BA86-3C59FA2B4BA2}"/>
                </a:ext>
              </a:extLst>
            </p:cNvPr>
            <p:cNvSpPr txBox="1"/>
            <p:nvPr/>
          </p:nvSpPr>
          <p:spPr>
            <a:xfrm>
              <a:off x="180552" y="915085"/>
              <a:ext cx="9801651"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Scripting sur Mongosh (JavaScript)</a:t>
              </a:r>
              <a:endParaRPr lang="fr-MA" sz="2400" dirty="0">
                <a:solidFill>
                  <a:schemeClr val="tx1">
                    <a:lumMod val="75000"/>
                    <a:lumOff val="25000"/>
                  </a:schemeClr>
                </a:solidFill>
                <a:latin typeface="Fira Sans" panose="020B0503050000020004" pitchFamily="34" charset="0"/>
              </a:endParaRPr>
            </a:p>
          </p:txBody>
        </p:sp>
      </p:grpSp>
      <p:grpSp>
        <p:nvGrpSpPr>
          <p:cNvPr id="11" name="Group 10">
            <a:extLst>
              <a:ext uri="{FF2B5EF4-FFF2-40B4-BE49-F238E27FC236}">
                <a16:creationId xmlns:a16="http://schemas.microsoft.com/office/drawing/2014/main" id="{17EDEEA3-F738-46F1-A75A-156157F49D8F}"/>
              </a:ext>
            </a:extLst>
          </p:cNvPr>
          <p:cNvGrpSpPr/>
          <p:nvPr/>
        </p:nvGrpSpPr>
        <p:grpSpPr>
          <a:xfrm>
            <a:off x="-1576190" y="-1615085"/>
            <a:ext cx="3320396" cy="3240000"/>
            <a:chOff x="-1731407" y="-1772400"/>
            <a:chExt cx="3320396" cy="3240000"/>
          </a:xfrm>
        </p:grpSpPr>
        <p:sp>
          <p:nvSpPr>
            <p:cNvPr id="12" name="Oval 11">
              <a:extLst>
                <a:ext uri="{FF2B5EF4-FFF2-40B4-BE49-F238E27FC236}">
                  <a16:creationId xmlns:a16="http://schemas.microsoft.com/office/drawing/2014/main" id="{FF378C5C-906E-4BC2-900A-FD1B85D25F0D}"/>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3" name="TextBox 12">
              <a:extLst>
                <a:ext uri="{FF2B5EF4-FFF2-40B4-BE49-F238E27FC236}">
                  <a16:creationId xmlns:a16="http://schemas.microsoft.com/office/drawing/2014/main" id="{CCEF1387-2462-4D5B-A855-B612AF272C01}"/>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8</a:t>
              </a:r>
            </a:p>
          </p:txBody>
        </p:sp>
      </p:grpSp>
      <p:sp>
        <p:nvSpPr>
          <p:cNvPr id="14" name="TextBox 13">
            <a:extLst>
              <a:ext uri="{FF2B5EF4-FFF2-40B4-BE49-F238E27FC236}">
                <a16:creationId xmlns:a16="http://schemas.microsoft.com/office/drawing/2014/main" id="{37547054-A4D6-4237-AA40-AC55FF549B1C}"/>
              </a:ext>
            </a:extLst>
          </p:cNvPr>
          <p:cNvSpPr txBox="1"/>
          <p:nvPr/>
        </p:nvSpPr>
        <p:spPr>
          <a:xfrm>
            <a:off x="-18913"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Approches pour Structurer le Code</a:t>
            </a:r>
          </a:p>
        </p:txBody>
      </p:sp>
      <p:grpSp>
        <p:nvGrpSpPr>
          <p:cNvPr id="2" name="Group 1">
            <a:extLst>
              <a:ext uri="{FF2B5EF4-FFF2-40B4-BE49-F238E27FC236}">
                <a16:creationId xmlns:a16="http://schemas.microsoft.com/office/drawing/2014/main" id="{E3AB411F-D6FA-484C-AD30-6CCCFF2322BD}"/>
              </a:ext>
            </a:extLst>
          </p:cNvPr>
          <p:cNvGrpSpPr/>
          <p:nvPr/>
        </p:nvGrpSpPr>
        <p:grpSpPr>
          <a:xfrm>
            <a:off x="4311573" y="2396642"/>
            <a:ext cx="5994800" cy="3235964"/>
            <a:chOff x="4311573" y="2396642"/>
            <a:chExt cx="5994800" cy="3235964"/>
          </a:xfrm>
        </p:grpSpPr>
        <p:sp>
          <p:nvSpPr>
            <p:cNvPr id="24" name="Rectangle: Rounded Corners 23">
              <a:extLst>
                <a:ext uri="{FF2B5EF4-FFF2-40B4-BE49-F238E27FC236}">
                  <a16:creationId xmlns:a16="http://schemas.microsoft.com/office/drawing/2014/main" id="{C47888F4-2F56-4C7B-B94A-FB772C43772A}"/>
                </a:ext>
              </a:extLst>
            </p:cNvPr>
            <p:cNvSpPr/>
            <p:nvPr/>
          </p:nvSpPr>
          <p:spPr>
            <a:xfrm rot="5400000">
              <a:off x="5690991" y="1017224"/>
              <a:ext cx="3235964" cy="5994799"/>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1" name="TextBox 20">
              <a:extLst>
                <a:ext uri="{FF2B5EF4-FFF2-40B4-BE49-F238E27FC236}">
                  <a16:creationId xmlns:a16="http://schemas.microsoft.com/office/drawing/2014/main" id="{BF355F69-C2D0-4521-BCC9-9F37F7D72F7A}"/>
                </a:ext>
              </a:extLst>
            </p:cNvPr>
            <p:cNvSpPr txBox="1"/>
            <p:nvPr/>
          </p:nvSpPr>
          <p:spPr>
            <a:xfrm>
              <a:off x="4407788" y="2493282"/>
              <a:ext cx="5898585" cy="313932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a:solidFill>
                    <a:srgbClr val="11D5FD"/>
                  </a:solidFill>
                  <a:uFillTx/>
                  <a:latin typeface="Aptos"/>
                </a:rPr>
                <a:t>Gestion des </a:t>
              </a:r>
              <a:r>
                <a:rPr lang="en-US" sz="1800" b="1" i="0" u="none" strike="noStrike" kern="1200" cap="none" spc="0" baseline="0" dirty="0" err="1">
                  <a:solidFill>
                    <a:srgbClr val="11D5FD"/>
                  </a:solidFill>
                  <a:uFillTx/>
                  <a:latin typeface="Aptos"/>
                </a:rPr>
                <a:t>Erreurs</a:t>
              </a:r>
              <a:r>
                <a:rPr lang="en-US" sz="1800" b="0" i="0" u="none" strike="noStrike" kern="1200" cap="none" spc="0" baseline="0" dirty="0">
                  <a:solidFill>
                    <a:srgbClr val="11D5FD"/>
                  </a:solidFill>
                  <a:uFillTx/>
                  <a:latin typeface="Aptos"/>
                </a:rPr>
                <a:t> </a:t>
              </a:r>
            </a:p>
            <a:p>
              <a:pPr marL="0" marR="0" lvl="0" indent="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Utilisation</a:t>
              </a:r>
              <a:r>
                <a:rPr lang="en-US" sz="1800" b="0" i="0" u="none" strike="noStrike" kern="1200" cap="none" spc="0" baseline="0" dirty="0">
                  <a:solidFill>
                    <a:schemeClr val="bg1"/>
                  </a:solidFill>
                  <a:uFillTx/>
                  <a:latin typeface="Aptos"/>
                </a:rPr>
                <a:t> de try/catch pour capturer et </a:t>
              </a:r>
              <a:r>
                <a:rPr lang="en-US" sz="1800" b="0" i="0" u="none" strike="noStrike" kern="1200" cap="none" spc="0" baseline="0" dirty="0" err="1">
                  <a:solidFill>
                    <a:schemeClr val="bg1"/>
                  </a:solidFill>
                  <a:uFillTx/>
                  <a:latin typeface="Aptos"/>
                </a:rPr>
                <a:t>gérer</a:t>
              </a:r>
              <a:r>
                <a:rPr lang="en-US" sz="1800" b="0" i="0" u="none" strike="noStrike" kern="1200" cap="none" spc="0" baseline="0" dirty="0">
                  <a:solidFill>
                    <a:schemeClr val="bg1"/>
                  </a:solidFill>
                  <a:uFillTx/>
                  <a:latin typeface="Aptos"/>
                </a:rPr>
                <a:t> les exceptions</a:t>
              </a:r>
            </a:p>
            <a:p>
              <a:pPr marL="228600" marR="0" lvl="0"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try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 let result = </a:t>
              </a:r>
              <a:r>
                <a:rPr lang="en-US" sz="1800" b="1" i="0" u="none" strike="noStrike" kern="1200" cap="none" spc="0" baseline="0" dirty="0" err="1">
                  <a:solidFill>
                    <a:srgbClr val="000000"/>
                  </a:solidFill>
                  <a:uFillTx/>
                  <a:latin typeface="Aptos"/>
                </a:rPr>
                <a:t>db.collection.findOne</a:t>
              </a:r>
              <a:r>
                <a:rPr lang="en-US" sz="1800" b="1" i="0" u="none" strike="noStrike" kern="1200" cap="none" spc="0" baseline="0" dirty="0">
                  <a:solidFill>
                    <a:srgbClr val="000000"/>
                  </a:solidFill>
                  <a:uFillTx/>
                  <a:latin typeface="Aptos"/>
                </a:rPr>
                <a:t>({ id: 123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 if (!result) throw new Error("Document introuvable");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a:t>
              </a:r>
              <a:r>
                <a:rPr lang="en-US" sz="1800" b="1" i="0" u="none" strike="noStrike" kern="1200" cap="none" spc="0" baseline="0" dirty="0" err="1">
                  <a:solidFill>
                    <a:srgbClr val="000000"/>
                  </a:solidFill>
                  <a:uFillTx/>
                  <a:latin typeface="Aptos"/>
                </a:rPr>
                <a:t>printjson</a:t>
              </a:r>
              <a:r>
                <a:rPr lang="en-US" sz="1800" b="1" i="0" u="none" strike="noStrike" kern="1200" cap="none" spc="0" baseline="0" dirty="0">
                  <a:solidFill>
                    <a:srgbClr val="000000"/>
                  </a:solidFill>
                  <a:uFillTx/>
                  <a:latin typeface="Aptos"/>
                </a:rPr>
                <a:t>(result);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 catch (error)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 print("</a:t>
              </a:r>
              <a:r>
                <a:rPr lang="en-US" sz="1800" b="1" i="0" u="none" strike="noStrike" kern="1200" cap="none" spc="0" baseline="0" dirty="0" err="1">
                  <a:solidFill>
                    <a:srgbClr val="000000"/>
                  </a:solidFill>
                  <a:uFillTx/>
                  <a:latin typeface="Aptos"/>
                </a:rPr>
                <a:t>Erreur</a:t>
              </a:r>
              <a:r>
                <a:rPr lang="en-US" sz="1800" b="1" i="0" u="none" strike="noStrike" kern="1200" cap="none" spc="0" baseline="0" dirty="0">
                  <a:solidFill>
                    <a:srgbClr val="000000"/>
                  </a:solidFill>
                  <a:uFillTx/>
                  <a:latin typeface="Aptos"/>
                </a:rPr>
                <a:t> :", </a:t>
              </a:r>
              <a:r>
                <a:rPr lang="en-US" sz="1800" b="1" i="0" u="none" strike="noStrike" kern="1200" cap="none" spc="0" baseline="0" dirty="0" err="1">
                  <a:solidFill>
                    <a:srgbClr val="000000"/>
                  </a:solidFill>
                  <a:uFillTx/>
                  <a:latin typeface="Aptos"/>
                </a:rPr>
                <a:t>error.message</a:t>
              </a:r>
              <a:r>
                <a:rPr lang="en-US" sz="1800" b="1" i="0" u="none" strike="noStrike" kern="1200" cap="none" spc="0" baseline="0" dirty="0">
                  <a:solidFill>
                    <a:srgbClr val="000000"/>
                  </a:solidFill>
                  <a:uFillTx/>
                  <a:latin typeface="Aptos"/>
                </a:rPr>
                <a:t>);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a:t>
              </a:r>
            </a:p>
            <a:p>
              <a:pPr marL="228600" marR="0" lvl="0"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pic>
          <p:nvPicPr>
            <p:cNvPr id="5" name="Picture 4">
              <a:extLst>
                <a:ext uri="{FF2B5EF4-FFF2-40B4-BE49-F238E27FC236}">
                  <a16:creationId xmlns:a16="http://schemas.microsoft.com/office/drawing/2014/main" id="{7A5C5E1A-0070-47A1-A213-F468BEDB7A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27296" y="4244219"/>
              <a:ext cx="1163725" cy="1163725"/>
            </a:xfrm>
            <a:prstGeom prst="rect">
              <a:avLst/>
            </a:prstGeom>
          </p:spPr>
        </p:pic>
      </p:grpSp>
      <p:grpSp>
        <p:nvGrpSpPr>
          <p:cNvPr id="22" name="Group 21">
            <a:extLst>
              <a:ext uri="{FF2B5EF4-FFF2-40B4-BE49-F238E27FC236}">
                <a16:creationId xmlns:a16="http://schemas.microsoft.com/office/drawing/2014/main" id="{F7306BE8-0941-4E45-B78D-16638668449D}"/>
              </a:ext>
            </a:extLst>
          </p:cNvPr>
          <p:cNvGrpSpPr/>
          <p:nvPr/>
        </p:nvGrpSpPr>
        <p:grpSpPr>
          <a:xfrm>
            <a:off x="926960" y="2241662"/>
            <a:ext cx="2445977" cy="2438740"/>
            <a:chOff x="926960" y="2241662"/>
            <a:chExt cx="2445977" cy="2438740"/>
          </a:xfrm>
        </p:grpSpPr>
        <p:grpSp>
          <p:nvGrpSpPr>
            <p:cNvPr id="23" name="Group 22">
              <a:extLst>
                <a:ext uri="{FF2B5EF4-FFF2-40B4-BE49-F238E27FC236}">
                  <a16:creationId xmlns:a16="http://schemas.microsoft.com/office/drawing/2014/main" id="{160CF119-D247-4767-8D70-4B829A708B95}"/>
                </a:ext>
              </a:extLst>
            </p:cNvPr>
            <p:cNvGrpSpPr/>
            <p:nvPr/>
          </p:nvGrpSpPr>
          <p:grpSpPr>
            <a:xfrm>
              <a:off x="926960" y="2241662"/>
              <a:ext cx="2445977" cy="2438740"/>
              <a:chOff x="926960" y="2241662"/>
              <a:chExt cx="2445977" cy="2438740"/>
            </a:xfrm>
          </p:grpSpPr>
          <p:pic>
            <p:nvPicPr>
              <p:cNvPr id="26" name="Picture 25">
                <a:extLst>
                  <a:ext uri="{FF2B5EF4-FFF2-40B4-BE49-F238E27FC236}">
                    <a16:creationId xmlns:a16="http://schemas.microsoft.com/office/drawing/2014/main" id="{EE83E5A5-2CFE-4A42-92A1-627F34F220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8" name="Oval 27">
                <a:extLst>
                  <a:ext uri="{FF2B5EF4-FFF2-40B4-BE49-F238E27FC236}">
                    <a16:creationId xmlns:a16="http://schemas.microsoft.com/office/drawing/2014/main" id="{13269B58-47C4-44A1-A2DC-2EFE6CCF96E4}"/>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25" name="Picture 24">
              <a:extLst>
                <a:ext uri="{FF2B5EF4-FFF2-40B4-BE49-F238E27FC236}">
                  <a16:creationId xmlns:a16="http://schemas.microsoft.com/office/drawing/2014/main" id="{C49BD7F8-C2E1-480E-9AB4-BAB62DE6B6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43782" y="3548214"/>
              <a:ext cx="998310" cy="998310"/>
            </a:xfrm>
            <a:prstGeom prst="rect">
              <a:avLst/>
            </a:prstGeom>
          </p:spPr>
        </p:pic>
      </p:grpSp>
      <p:grpSp>
        <p:nvGrpSpPr>
          <p:cNvPr id="27" name="Group 26">
            <a:extLst>
              <a:ext uri="{FF2B5EF4-FFF2-40B4-BE49-F238E27FC236}">
                <a16:creationId xmlns:a16="http://schemas.microsoft.com/office/drawing/2014/main" id="{E0B368EB-E2AA-4D11-A4BE-C60F0A9C7AE1}"/>
              </a:ext>
            </a:extLst>
          </p:cNvPr>
          <p:cNvGrpSpPr/>
          <p:nvPr/>
        </p:nvGrpSpPr>
        <p:grpSpPr>
          <a:xfrm>
            <a:off x="4318497" y="16741304"/>
            <a:ext cx="7329372" cy="4343959"/>
            <a:chOff x="4318497" y="1845423"/>
            <a:chExt cx="7329372" cy="4343959"/>
          </a:xfrm>
        </p:grpSpPr>
        <p:sp>
          <p:nvSpPr>
            <p:cNvPr id="29" name="Rectangle: Rounded Corners 28">
              <a:extLst>
                <a:ext uri="{FF2B5EF4-FFF2-40B4-BE49-F238E27FC236}">
                  <a16:creationId xmlns:a16="http://schemas.microsoft.com/office/drawing/2014/main" id="{EF80414B-B71E-4CD3-985A-143F13D338A5}"/>
                </a:ext>
              </a:extLst>
            </p:cNvPr>
            <p:cNvSpPr/>
            <p:nvPr/>
          </p:nvSpPr>
          <p:spPr>
            <a:xfrm rot="5400000">
              <a:off x="5868226" y="295694"/>
              <a:ext cx="4229913" cy="7329372"/>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0" name="TextBox 29">
              <a:extLst>
                <a:ext uri="{FF2B5EF4-FFF2-40B4-BE49-F238E27FC236}">
                  <a16:creationId xmlns:a16="http://schemas.microsoft.com/office/drawing/2014/main" id="{F653A2C9-767B-41B7-A41B-4FD0A02CCEDC}"/>
                </a:ext>
              </a:extLst>
            </p:cNvPr>
            <p:cNvSpPr txBox="1"/>
            <p:nvPr/>
          </p:nvSpPr>
          <p:spPr>
            <a:xfrm>
              <a:off x="4414712" y="1942065"/>
              <a:ext cx="7069532" cy="424731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Fonction</a:t>
              </a:r>
              <a:r>
                <a:rPr lang="en-US" sz="1800" b="1" i="0" u="none" strike="noStrike" kern="1200" cap="none" spc="0" baseline="0" dirty="0">
                  <a:solidFill>
                    <a:srgbClr val="11D5FD"/>
                  </a:solidFill>
                  <a:uFillTx/>
                  <a:latin typeface="Aptos"/>
                </a:rPr>
                <a:t> pour </a:t>
              </a:r>
              <a:r>
                <a:rPr lang="en-US" sz="1800" b="1" i="0" u="none" strike="noStrike" kern="1200" cap="none" spc="0" baseline="0" dirty="0" err="1">
                  <a:solidFill>
                    <a:srgbClr val="11D5FD"/>
                  </a:solidFill>
                  <a:uFillTx/>
                  <a:latin typeface="Aptos"/>
                </a:rPr>
                <a:t>Supprimer</a:t>
              </a:r>
              <a:r>
                <a:rPr lang="en-US" sz="1800" b="1" i="0" u="none" strike="noStrike" kern="1200" cap="none" spc="0" baseline="0" dirty="0">
                  <a:solidFill>
                    <a:srgbClr val="11D5FD"/>
                  </a:solidFill>
                  <a:uFillTx/>
                  <a:latin typeface="Aptos"/>
                </a:rPr>
                <a:t> un Document</a:t>
              </a: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function </a:t>
              </a:r>
              <a:r>
                <a:rPr lang="en-US" sz="1800" b="1" i="0" u="none" strike="noStrike" kern="1200" cap="none" spc="0" baseline="0" dirty="0" err="1">
                  <a:solidFill>
                    <a:srgbClr val="000000"/>
                  </a:solidFill>
                  <a:uFillTx/>
                  <a:latin typeface="Aptos"/>
                </a:rPr>
                <a:t>deleteUser</a:t>
              </a:r>
              <a:r>
                <a:rPr lang="en-US" sz="1800" b="1" i="0" u="none" strike="noStrike" kern="1200" cap="none" spc="0" baseline="0" dirty="0">
                  <a:solidFill>
                    <a:srgbClr val="000000"/>
                  </a:solidFill>
                  <a:uFillTx/>
                  <a:latin typeface="Aptos"/>
                </a:rPr>
                <a:t>(name) { const result = </a:t>
              </a:r>
              <a:r>
                <a:rPr lang="en-US" sz="1800" b="1" i="0" u="none" strike="noStrike" kern="1200" cap="none" spc="0" baseline="0" dirty="0" err="1">
                  <a:solidFill>
                    <a:srgbClr val="000000"/>
                  </a:solidFill>
                  <a:uFillTx/>
                  <a:latin typeface="Aptos"/>
                </a:rPr>
                <a:t>db.users.deleteOne</a:t>
              </a:r>
              <a:r>
                <a:rPr lang="en-US" sz="1800" b="1" i="0" u="none" strike="noStrike" kern="1200" cap="none" spc="0" baseline="0" dirty="0">
                  <a:solidFill>
                    <a:srgbClr val="000000"/>
                  </a:solidFill>
                  <a:uFillTx/>
                  <a:latin typeface="Aptos"/>
                </a:rPr>
                <a:t>({ name: name }); print(`${</a:t>
              </a:r>
              <a:r>
                <a:rPr lang="en-US" sz="1800" b="1" i="0" u="none" strike="noStrike" kern="1200" cap="none" spc="0" baseline="0" dirty="0" err="1">
                  <a:solidFill>
                    <a:srgbClr val="000000"/>
                  </a:solidFill>
                  <a:uFillTx/>
                  <a:latin typeface="Aptos"/>
                </a:rPr>
                <a:t>result.deletedCount</a:t>
              </a:r>
              <a:r>
                <a:rPr lang="en-US" sz="1800" b="1" i="0" u="none" strike="noStrike" kern="1200" cap="none" spc="0" baseline="0" dirty="0">
                  <a:solidFill>
                    <a:srgbClr val="000000"/>
                  </a:solidFill>
                  <a:uFillTx/>
                  <a:latin typeface="Aptos"/>
                </a:rPr>
                <a:t>} document(s) </a:t>
              </a:r>
              <a:r>
                <a:rPr lang="en-US" sz="1800" b="1" i="0" u="none" strike="noStrike" kern="1200" cap="none" spc="0" baseline="0" dirty="0" err="1">
                  <a:solidFill>
                    <a:srgbClr val="000000"/>
                  </a:solidFill>
                  <a:uFillTx/>
                  <a:latin typeface="Aptos"/>
                </a:rPr>
                <a:t>supprimé</a:t>
              </a:r>
              <a:r>
                <a:rPr lang="en-US" sz="1800" b="1" i="0" u="none" strike="noStrike" kern="1200" cap="none" spc="0" baseline="0" dirty="0">
                  <a:solidFill>
                    <a:srgbClr val="000000"/>
                  </a:solidFill>
                  <a:uFillTx/>
                  <a:latin typeface="Aptos"/>
                </a:rPr>
                <a:t>(s)`); } </a:t>
              </a:r>
              <a:endParaRPr lang="en-US" sz="1800" b="0" i="0" u="none" strike="noStrike" kern="1200" cap="none" spc="0" baseline="0" dirty="0">
                <a:solidFill>
                  <a:schemeClr val="bg1"/>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deleteUser</a:t>
              </a:r>
              <a:r>
                <a:rPr lang="en-US" sz="1800" b="0" i="0" u="none" strike="noStrike" kern="1200" cap="none" spc="0" baseline="0" dirty="0">
                  <a:solidFill>
                    <a:schemeClr val="bg1"/>
                  </a:solidFill>
                  <a:uFillTx/>
                  <a:latin typeface="Aptos"/>
                </a:rPr>
                <a:t>("Alice");</a:t>
              </a:r>
            </a:p>
            <a:p>
              <a:pPr marL="228600" marR="0" lvl="0"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err="1">
                  <a:solidFill>
                    <a:srgbClr val="11D5FD"/>
                  </a:solidFill>
                  <a:uFillTx/>
                  <a:latin typeface="Aptos"/>
                </a:rPr>
                <a:t>Automatisation</a:t>
              </a:r>
              <a:r>
                <a:rPr lang="en-US" sz="1800" b="1" i="0" u="none" strike="noStrike" kern="1200" cap="none" spc="0" baseline="0" dirty="0">
                  <a:solidFill>
                    <a:srgbClr val="11D5FD"/>
                  </a:solidFill>
                  <a:uFillTx/>
                  <a:latin typeface="Aptos"/>
                </a:rPr>
                <a:t> &amp; Gestion des </a:t>
              </a:r>
              <a:r>
                <a:rPr lang="en-US" sz="1800" b="1" i="0" u="none" strike="noStrike" kern="1200" cap="none" spc="0" baseline="0" dirty="0" err="1">
                  <a:solidFill>
                    <a:srgbClr val="11D5FD"/>
                  </a:solidFill>
                  <a:uFillTx/>
                  <a:latin typeface="Aptos"/>
                </a:rPr>
                <a:t>Erreurs</a:t>
              </a:r>
              <a:endParaRPr lang="en-US" sz="1800" b="1" i="0" u="none" strike="noStrike" kern="1200" cap="none" spc="0" baseline="0" dirty="0">
                <a:solidFill>
                  <a:srgbClr val="11D5FD"/>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err="1">
                  <a:solidFill>
                    <a:srgbClr val="000000"/>
                  </a:solidFill>
                  <a:uFillTx/>
                  <a:latin typeface="Aptos"/>
                </a:rPr>
                <a:t>Automatisation</a:t>
              </a:r>
              <a:r>
                <a:rPr lang="en-US" sz="1800" b="1" i="0" u="none" strike="noStrike" kern="1200" cap="none" spc="0" baseline="0" dirty="0">
                  <a:solidFill>
                    <a:srgbClr val="000000"/>
                  </a:solidFill>
                  <a:uFillTx/>
                  <a:latin typeface="Aptos"/>
                </a:rPr>
                <a:t> des </a:t>
              </a:r>
              <a:r>
                <a:rPr lang="en-US" sz="1800" b="1" i="0" u="none" strike="noStrike" kern="1200" cap="none" spc="0" baseline="0" dirty="0" err="1">
                  <a:solidFill>
                    <a:srgbClr val="000000"/>
                  </a:solidFill>
                  <a:uFillTx/>
                  <a:latin typeface="Aptos"/>
                </a:rPr>
                <a:t>Tâches</a:t>
              </a:r>
              <a:r>
                <a:rPr lang="en-US" sz="1800" b="0" i="0" u="none" strike="noStrike" kern="1200" cap="none" spc="0" baseline="0" dirty="0">
                  <a:solidFill>
                    <a:srgbClr val="000000"/>
                  </a:solidFill>
                  <a:uFillTx/>
                  <a:latin typeface="Aptos"/>
                </a:rPr>
                <a:t> </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Création</a:t>
              </a:r>
              <a:r>
                <a:rPr lang="en-US" sz="1800" b="0" i="0" u="none" strike="noStrike" kern="1200" cap="none" spc="0" baseline="0" dirty="0">
                  <a:solidFill>
                    <a:schemeClr val="bg1"/>
                  </a:solidFill>
                  <a:uFillTx/>
                  <a:latin typeface="Aptos"/>
                </a:rPr>
                <a:t> de routines pour </a:t>
              </a:r>
              <a:r>
                <a:rPr lang="en-US" sz="1800" b="0" i="0" u="none" strike="noStrike" kern="1200" cap="none" spc="0" baseline="0" dirty="0" err="1">
                  <a:solidFill>
                    <a:schemeClr val="bg1"/>
                  </a:solidFill>
                  <a:uFillTx/>
                  <a:latin typeface="Aptos"/>
                </a:rPr>
                <a:t>l'export</a:t>
              </a:r>
              <a:r>
                <a:rPr lang="en-US" sz="1800" b="0" i="0" u="none" strike="noStrike" kern="1200" cap="none" spc="0" baseline="0" dirty="0">
                  <a:solidFill>
                    <a:schemeClr val="bg1"/>
                  </a:solidFill>
                  <a:uFillTx/>
                  <a:latin typeface="Aptos"/>
                </a:rPr>
                <a:t>, la migration </a:t>
              </a:r>
              <a:r>
                <a:rPr lang="en-US" sz="1800" b="0" i="0" u="none" strike="noStrike" kern="1200" cap="none" spc="0" baseline="0" dirty="0" err="1">
                  <a:solidFill>
                    <a:schemeClr val="bg1"/>
                  </a:solidFill>
                  <a:uFillTx/>
                  <a:latin typeface="Aptos"/>
                </a:rPr>
                <a:t>ou</a:t>
              </a:r>
              <a:r>
                <a:rPr lang="en-US" sz="1800" b="0" i="0" u="none" strike="noStrike" kern="1200" cap="none" spc="0" baseline="0" dirty="0">
                  <a:solidFill>
                    <a:schemeClr val="bg1"/>
                  </a:solidFill>
                  <a:uFillTx/>
                  <a:latin typeface="Aptos"/>
                </a:rPr>
                <a:t> le backup</a:t>
              </a:r>
            </a:p>
            <a:p>
              <a:pPr marL="0" marR="0" lvl="1"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Exemple</a:t>
              </a:r>
              <a:r>
                <a:rPr lang="en-US" sz="1800" b="0" i="0" u="none" strike="noStrike" kern="1200" cap="none" spc="0" baseline="0" dirty="0">
                  <a:solidFill>
                    <a:schemeClr val="bg1"/>
                  </a:solidFill>
                  <a:uFillTx/>
                  <a:latin typeface="Aptos"/>
                </a:rPr>
                <a:t> </a:t>
              </a:r>
              <a:r>
                <a:rPr lang="en-US" sz="1800" b="0" i="0" u="none" strike="noStrike" kern="1200" cap="none" spc="0" baseline="0" dirty="0" err="1">
                  <a:solidFill>
                    <a:schemeClr val="bg1"/>
                  </a:solidFill>
                  <a:uFillTx/>
                  <a:latin typeface="Aptos"/>
                </a:rPr>
                <a:t>d'export</a:t>
              </a:r>
              <a:r>
                <a:rPr lang="en-US" sz="1800" b="0" i="0" u="none" strike="noStrike" kern="1200" cap="none" spc="0" baseline="0" dirty="0">
                  <a:solidFill>
                    <a:schemeClr val="bg1"/>
                  </a:solidFill>
                  <a:uFillTx/>
                  <a:latin typeface="Aptos"/>
                </a:rPr>
                <a:t> de données : </a:t>
              </a:r>
            </a:p>
            <a:p>
              <a:pPr marL="0" lvl="1">
                <a:buSzPct val="100000"/>
                <a:defRPr sz="1800" b="0" i="0" u="none" strike="noStrike" kern="0" cap="none" spc="0" baseline="0">
                  <a:solidFill>
                    <a:srgbClr val="000000"/>
                  </a:solidFill>
                  <a:uFillTx/>
                </a:defRPr>
              </a:pPr>
              <a:r>
                <a:rPr lang="en-US" b="1" dirty="0">
                  <a:solidFill>
                    <a:srgbClr val="000000"/>
                  </a:solidFill>
                  <a:latin typeface="Aptos"/>
                </a:rPr>
                <a:t>function </a:t>
              </a:r>
              <a:r>
                <a:rPr lang="en-US" b="1" dirty="0" err="1">
                  <a:solidFill>
                    <a:srgbClr val="000000"/>
                  </a:solidFill>
                  <a:latin typeface="Aptos"/>
                </a:rPr>
                <a:t>exportData</a:t>
              </a:r>
              <a:r>
                <a:rPr lang="en-US" b="1" dirty="0">
                  <a:solidFill>
                    <a:srgbClr val="000000"/>
                  </a:solidFill>
                  <a:latin typeface="Aptos"/>
                </a:rPr>
                <a:t>(collection, query) { </a:t>
              </a:r>
              <a:br>
                <a:rPr lang="en-US" b="1" dirty="0">
                  <a:solidFill>
                    <a:srgbClr val="000000"/>
                  </a:solidFill>
                  <a:latin typeface="Aptos"/>
                </a:rPr>
              </a:br>
              <a:r>
                <a:rPr lang="en-US" b="1" dirty="0">
                  <a:solidFill>
                    <a:srgbClr val="000000"/>
                  </a:solidFill>
                  <a:latin typeface="Aptos"/>
                </a:rPr>
                <a:t> const data = </a:t>
              </a:r>
              <a:r>
                <a:rPr lang="en-US" b="1" dirty="0" err="1">
                  <a:solidFill>
                    <a:srgbClr val="000000"/>
                  </a:solidFill>
                  <a:latin typeface="Aptos"/>
                </a:rPr>
                <a:t>db.getCollection</a:t>
              </a:r>
              <a:r>
                <a:rPr lang="en-US" b="1" dirty="0">
                  <a:solidFill>
                    <a:srgbClr val="000000"/>
                  </a:solidFill>
                  <a:latin typeface="Aptos"/>
                </a:rPr>
                <a:t>(collection).find(query).</a:t>
              </a:r>
              <a:r>
                <a:rPr lang="en-US" b="1" dirty="0" err="1">
                  <a:solidFill>
                    <a:srgbClr val="000000"/>
                  </a:solidFill>
                  <a:latin typeface="Aptos"/>
                </a:rPr>
                <a:t>toArray</a:t>
              </a:r>
              <a:r>
                <a:rPr lang="en-US" b="1" dirty="0">
                  <a:solidFill>
                    <a:srgbClr val="000000"/>
                  </a:solidFill>
                  <a:latin typeface="Aptos"/>
                </a:rPr>
                <a:t>(); </a:t>
              </a:r>
              <a:br>
                <a:rPr lang="en-US" b="1" dirty="0">
                  <a:solidFill>
                    <a:srgbClr val="000000"/>
                  </a:solidFill>
                  <a:latin typeface="Aptos"/>
                </a:rPr>
              </a:br>
              <a:r>
                <a:rPr lang="en-US" b="1" dirty="0">
                  <a:solidFill>
                    <a:srgbClr val="000000"/>
                  </a:solidFill>
                  <a:latin typeface="Aptos"/>
                </a:rPr>
                <a:t>// </a:t>
              </a:r>
              <a:r>
                <a:rPr lang="en-US" b="1" dirty="0" err="1">
                  <a:solidFill>
                    <a:srgbClr val="000000"/>
                  </a:solidFill>
                  <a:latin typeface="Aptos"/>
                </a:rPr>
                <a:t>Traitement</a:t>
              </a:r>
              <a:r>
                <a:rPr lang="en-US" b="1" dirty="0">
                  <a:solidFill>
                    <a:srgbClr val="000000"/>
                  </a:solidFill>
                  <a:latin typeface="Aptos"/>
                </a:rPr>
                <a:t> des données pour export </a:t>
              </a:r>
              <a:br>
                <a:rPr lang="en-US" b="1" dirty="0">
                  <a:solidFill>
                    <a:srgbClr val="000000"/>
                  </a:solidFill>
                  <a:latin typeface="Aptos"/>
                </a:rPr>
              </a:br>
              <a:r>
                <a:rPr lang="en-US" b="1" dirty="0">
                  <a:solidFill>
                    <a:srgbClr val="000000"/>
                  </a:solidFill>
                  <a:latin typeface="Aptos"/>
                </a:rPr>
                <a:t>return data; } </a:t>
              </a:r>
              <a:br>
                <a:rPr lang="en-US" sz="1800" b="0" i="0" u="none" strike="noStrike" kern="1200" cap="none" spc="0" baseline="0" dirty="0">
                  <a:solidFill>
                    <a:srgbClr val="000000"/>
                  </a:solidFill>
                  <a:uFillTx/>
                  <a:latin typeface="Aptos"/>
                </a:rPr>
              </a:br>
              <a:r>
                <a:rPr lang="en-US" sz="1800" b="0" i="0" u="none" strike="noStrike" kern="1200" cap="none" spc="0" baseline="0" dirty="0" err="1">
                  <a:solidFill>
                    <a:schemeClr val="bg1"/>
                  </a:solidFill>
                  <a:uFillTx/>
                  <a:latin typeface="Aptos"/>
                </a:rPr>
                <a:t>exportData</a:t>
              </a:r>
              <a:r>
                <a:rPr lang="en-US" sz="1800" b="0" i="0" u="none" strike="noStrike" kern="1200" cap="none" spc="0" baseline="0" dirty="0">
                  <a:solidFill>
                    <a:schemeClr val="bg1"/>
                  </a:solidFill>
                  <a:uFillTx/>
                  <a:latin typeface="Aptos"/>
                </a:rPr>
                <a:t>("orders", { status: "pending" });</a:t>
              </a: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grpSp>
      <p:grpSp>
        <p:nvGrpSpPr>
          <p:cNvPr id="49" name="Group 48">
            <a:extLst>
              <a:ext uri="{FF2B5EF4-FFF2-40B4-BE49-F238E27FC236}">
                <a16:creationId xmlns:a16="http://schemas.microsoft.com/office/drawing/2014/main" id="{BD2FA935-5E7C-469D-9441-5E6E0593E7BC}"/>
              </a:ext>
            </a:extLst>
          </p:cNvPr>
          <p:cNvGrpSpPr/>
          <p:nvPr/>
        </p:nvGrpSpPr>
        <p:grpSpPr>
          <a:xfrm>
            <a:off x="209550" y="-5320494"/>
            <a:ext cx="3162300" cy="1287206"/>
            <a:chOff x="171450" y="800786"/>
            <a:chExt cx="9940123" cy="715080"/>
          </a:xfrm>
        </p:grpSpPr>
        <p:sp>
          <p:nvSpPr>
            <p:cNvPr id="50" name="Rectangle: Rounded Corners 49">
              <a:extLst>
                <a:ext uri="{FF2B5EF4-FFF2-40B4-BE49-F238E27FC236}">
                  <a16:creationId xmlns:a16="http://schemas.microsoft.com/office/drawing/2014/main" id="{9D06A9B6-E014-4387-B3C5-5B8CFDE789CF}"/>
                </a:ext>
              </a:extLst>
            </p:cNvPr>
            <p:cNvSpPr/>
            <p:nvPr/>
          </p:nvSpPr>
          <p:spPr>
            <a:xfrm>
              <a:off x="171450" y="800786"/>
              <a:ext cx="9101799" cy="71508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1" name="TextBox 50">
              <a:extLst>
                <a:ext uri="{FF2B5EF4-FFF2-40B4-BE49-F238E27FC236}">
                  <a16:creationId xmlns:a16="http://schemas.microsoft.com/office/drawing/2014/main" id="{957957D8-690B-434D-BEF5-E57B7536E906}"/>
                </a:ext>
              </a:extLst>
            </p:cNvPr>
            <p:cNvSpPr txBox="1"/>
            <p:nvPr/>
          </p:nvSpPr>
          <p:spPr>
            <a:xfrm>
              <a:off x="300823" y="915085"/>
              <a:ext cx="9810750" cy="427447"/>
            </a:xfrm>
            <a:prstGeom prst="rect">
              <a:avLst/>
            </a:prstGeom>
            <a:noFill/>
          </p:spPr>
          <p:txBody>
            <a:bodyPr wrap="square">
              <a:spAutoFit/>
            </a:bodyPr>
            <a:lstStyle/>
            <a:p>
              <a:r>
                <a:rPr lang="fr-FR" sz="4400" b="1" dirty="0">
                  <a:solidFill>
                    <a:schemeClr val="tx1">
                      <a:lumMod val="75000"/>
                      <a:lumOff val="25000"/>
                    </a:schemeClr>
                  </a:solidFill>
                  <a:latin typeface="Bahnschrift SemiBold SemiConden" panose="020B0502040204020203" pitchFamily="34" charset="0"/>
                </a:rPr>
                <a:t>Conclusion :</a:t>
              </a:r>
              <a:endParaRPr lang="fr-MA" sz="4400" b="1" dirty="0">
                <a:solidFill>
                  <a:schemeClr val="tx1">
                    <a:lumMod val="75000"/>
                    <a:lumOff val="25000"/>
                  </a:schemeClr>
                </a:solidFill>
                <a:latin typeface="Bahnschrift SemiLight Condensed" panose="020B0502040204020203" pitchFamily="34" charset="0"/>
              </a:endParaRPr>
            </a:p>
          </p:txBody>
        </p:sp>
      </p:grpSp>
      <p:grpSp>
        <p:nvGrpSpPr>
          <p:cNvPr id="52" name="Group 51">
            <a:extLst>
              <a:ext uri="{FF2B5EF4-FFF2-40B4-BE49-F238E27FC236}">
                <a16:creationId xmlns:a16="http://schemas.microsoft.com/office/drawing/2014/main" id="{F842D633-F673-423F-8278-F73461BD546D}"/>
              </a:ext>
            </a:extLst>
          </p:cNvPr>
          <p:cNvGrpSpPr/>
          <p:nvPr/>
        </p:nvGrpSpPr>
        <p:grpSpPr>
          <a:xfrm>
            <a:off x="2932629" y="7832436"/>
            <a:ext cx="8777590" cy="4479409"/>
            <a:chOff x="2932629" y="1888836"/>
            <a:chExt cx="8777590" cy="4479409"/>
          </a:xfrm>
        </p:grpSpPr>
        <p:sp>
          <p:nvSpPr>
            <p:cNvPr id="53" name="Rectangle 52">
              <a:extLst>
                <a:ext uri="{FF2B5EF4-FFF2-40B4-BE49-F238E27FC236}">
                  <a16:creationId xmlns:a16="http://schemas.microsoft.com/office/drawing/2014/main" id="{76EB57C7-2DA6-4EF4-9911-78DD22265B5A}"/>
                </a:ext>
              </a:extLst>
            </p:cNvPr>
            <p:cNvSpPr/>
            <p:nvPr/>
          </p:nvSpPr>
          <p:spPr>
            <a:xfrm>
              <a:off x="2932629" y="1888836"/>
              <a:ext cx="8777590" cy="4479409"/>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54" name="TextBox 53">
              <a:extLst>
                <a:ext uri="{FF2B5EF4-FFF2-40B4-BE49-F238E27FC236}">
                  <a16:creationId xmlns:a16="http://schemas.microsoft.com/office/drawing/2014/main" id="{C13294CF-1CBE-448F-A0CC-2FF24DF96730}"/>
                </a:ext>
              </a:extLst>
            </p:cNvPr>
            <p:cNvSpPr txBox="1"/>
            <p:nvPr/>
          </p:nvSpPr>
          <p:spPr>
            <a:xfrm>
              <a:off x="3047999" y="2136339"/>
              <a:ext cx="8662219" cy="3970318"/>
            </a:xfrm>
            <a:prstGeom prst="rect">
              <a:avLst/>
            </a:prstGeom>
            <a:noFill/>
          </p:spPr>
          <p:txBody>
            <a:bodyPr wrap="square">
              <a:spAutoFit/>
            </a:bodyPr>
            <a:lstStyle/>
            <a:p>
              <a:r>
                <a:rPr lang="fr-FR" sz="2800" dirty="0">
                  <a:solidFill>
                    <a:schemeClr val="bg1"/>
                  </a:solidFill>
                </a:rPr>
                <a:t>Cette présentation a couvert les étapes essentielles de la gestion des données en MongoDB, depuis leur insertion jusqu’à leur sécurisation. Nous avons exploré les requêtes de recherche, les filtres avancés, les projections, le tri, ainsi que la modification et la suppression des documents. L’accent a été mis sur l’optimisation des performances et la sécurité des données grâce aux transactions et aux validations. Une gestion efficace des bases de données garantit un système fiable, performant et évolutif. </a:t>
              </a:r>
              <a:endParaRPr lang="fr-MA" sz="2800" dirty="0">
                <a:solidFill>
                  <a:schemeClr val="bg1"/>
                </a:solidFill>
              </a:endParaRPr>
            </a:p>
          </p:txBody>
        </p:sp>
      </p:grpSp>
      <p:pic>
        <p:nvPicPr>
          <p:cNvPr id="58" name="Picture 57">
            <a:extLst>
              <a:ext uri="{FF2B5EF4-FFF2-40B4-BE49-F238E27FC236}">
                <a16:creationId xmlns:a16="http://schemas.microsoft.com/office/drawing/2014/main" id="{43E9C1BA-59F7-411C-A981-17A3825B7A8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52900" y="2433090"/>
            <a:ext cx="2895600" cy="2895600"/>
          </a:xfrm>
          <a:prstGeom prst="rect">
            <a:avLst/>
          </a:prstGeom>
        </p:spPr>
      </p:pic>
    </p:spTree>
    <p:extLst>
      <p:ext uri="{BB962C8B-B14F-4D97-AF65-F5344CB8AC3E}">
        <p14:creationId xmlns:p14="http://schemas.microsoft.com/office/powerpoint/2010/main" val="904930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4" name="Group 83">
            <a:extLst>
              <a:ext uri="{FF2B5EF4-FFF2-40B4-BE49-F238E27FC236}">
                <a16:creationId xmlns:a16="http://schemas.microsoft.com/office/drawing/2014/main" id="{26B0AC1E-025A-4AA7-9652-D07AB16F81D7}"/>
              </a:ext>
            </a:extLst>
          </p:cNvPr>
          <p:cNvGrpSpPr/>
          <p:nvPr/>
        </p:nvGrpSpPr>
        <p:grpSpPr>
          <a:xfrm>
            <a:off x="209550" y="242106"/>
            <a:ext cx="3162300" cy="1287206"/>
            <a:chOff x="171450" y="800786"/>
            <a:chExt cx="9940123" cy="715080"/>
          </a:xfrm>
        </p:grpSpPr>
        <p:sp>
          <p:nvSpPr>
            <p:cNvPr id="85" name="Rectangle: Rounded Corners 84">
              <a:extLst>
                <a:ext uri="{FF2B5EF4-FFF2-40B4-BE49-F238E27FC236}">
                  <a16:creationId xmlns:a16="http://schemas.microsoft.com/office/drawing/2014/main" id="{EC86E09B-A810-4C82-8861-24DED6CEA707}"/>
                </a:ext>
              </a:extLst>
            </p:cNvPr>
            <p:cNvSpPr/>
            <p:nvPr/>
          </p:nvSpPr>
          <p:spPr>
            <a:xfrm>
              <a:off x="171450" y="800786"/>
              <a:ext cx="9101799" cy="71508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86" name="TextBox 85">
              <a:extLst>
                <a:ext uri="{FF2B5EF4-FFF2-40B4-BE49-F238E27FC236}">
                  <a16:creationId xmlns:a16="http://schemas.microsoft.com/office/drawing/2014/main" id="{59F9A245-69D7-4F83-8E35-E26F079DF63C}"/>
                </a:ext>
              </a:extLst>
            </p:cNvPr>
            <p:cNvSpPr txBox="1"/>
            <p:nvPr/>
          </p:nvSpPr>
          <p:spPr>
            <a:xfrm>
              <a:off x="300823" y="915085"/>
              <a:ext cx="9810750" cy="427447"/>
            </a:xfrm>
            <a:prstGeom prst="rect">
              <a:avLst/>
            </a:prstGeom>
            <a:noFill/>
          </p:spPr>
          <p:txBody>
            <a:bodyPr wrap="square">
              <a:spAutoFit/>
            </a:bodyPr>
            <a:lstStyle/>
            <a:p>
              <a:r>
                <a:rPr lang="fr-FR" sz="4400" b="1" dirty="0">
                  <a:solidFill>
                    <a:schemeClr val="tx1">
                      <a:lumMod val="75000"/>
                      <a:lumOff val="25000"/>
                    </a:schemeClr>
                  </a:solidFill>
                  <a:latin typeface="Bahnschrift SemiBold SemiConden" panose="020B0502040204020203" pitchFamily="34" charset="0"/>
                </a:rPr>
                <a:t>Conclusion :</a:t>
              </a:r>
              <a:endParaRPr lang="fr-MA" sz="4400" b="1" dirty="0">
                <a:solidFill>
                  <a:schemeClr val="tx1">
                    <a:lumMod val="75000"/>
                    <a:lumOff val="25000"/>
                  </a:schemeClr>
                </a:solidFill>
                <a:latin typeface="Bahnschrift SemiLight Condensed" panose="020B0502040204020203" pitchFamily="34" charset="0"/>
              </a:endParaRPr>
            </a:p>
          </p:txBody>
        </p:sp>
      </p:grpSp>
      <p:pic>
        <p:nvPicPr>
          <p:cNvPr id="13" name="Picture 12">
            <a:extLst>
              <a:ext uri="{FF2B5EF4-FFF2-40B4-BE49-F238E27FC236}">
                <a16:creationId xmlns:a16="http://schemas.microsoft.com/office/drawing/2014/main" id="{50389F82-D490-4921-98DC-DAD95B419A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433090"/>
            <a:ext cx="2895600" cy="2895600"/>
          </a:xfrm>
          <a:prstGeom prst="rect">
            <a:avLst/>
          </a:prstGeom>
        </p:spPr>
      </p:pic>
      <p:grpSp>
        <p:nvGrpSpPr>
          <p:cNvPr id="2" name="Group 1">
            <a:extLst>
              <a:ext uri="{FF2B5EF4-FFF2-40B4-BE49-F238E27FC236}">
                <a16:creationId xmlns:a16="http://schemas.microsoft.com/office/drawing/2014/main" id="{99D11828-BECF-44CA-AC52-765E1053A070}"/>
              </a:ext>
            </a:extLst>
          </p:cNvPr>
          <p:cNvGrpSpPr/>
          <p:nvPr/>
        </p:nvGrpSpPr>
        <p:grpSpPr>
          <a:xfrm>
            <a:off x="2932629" y="1888836"/>
            <a:ext cx="8777590" cy="4479409"/>
            <a:chOff x="2932629" y="1888836"/>
            <a:chExt cx="8777590" cy="4479409"/>
          </a:xfrm>
        </p:grpSpPr>
        <p:sp>
          <p:nvSpPr>
            <p:cNvPr id="88" name="Rectangle 87">
              <a:extLst>
                <a:ext uri="{FF2B5EF4-FFF2-40B4-BE49-F238E27FC236}">
                  <a16:creationId xmlns:a16="http://schemas.microsoft.com/office/drawing/2014/main" id="{BC9C2F3A-F3E0-4C1D-B4EF-3F6798F3E1A7}"/>
                </a:ext>
              </a:extLst>
            </p:cNvPr>
            <p:cNvSpPr/>
            <p:nvPr/>
          </p:nvSpPr>
          <p:spPr>
            <a:xfrm>
              <a:off x="2932629" y="1888836"/>
              <a:ext cx="8777590" cy="4479409"/>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1" name="TextBox 20">
              <a:extLst>
                <a:ext uri="{FF2B5EF4-FFF2-40B4-BE49-F238E27FC236}">
                  <a16:creationId xmlns:a16="http://schemas.microsoft.com/office/drawing/2014/main" id="{CFE31722-11A3-47BF-A925-938705631B2D}"/>
                </a:ext>
              </a:extLst>
            </p:cNvPr>
            <p:cNvSpPr txBox="1"/>
            <p:nvPr/>
          </p:nvSpPr>
          <p:spPr>
            <a:xfrm>
              <a:off x="3047999" y="2136339"/>
              <a:ext cx="8662219" cy="3970318"/>
            </a:xfrm>
            <a:prstGeom prst="rect">
              <a:avLst/>
            </a:prstGeom>
            <a:noFill/>
          </p:spPr>
          <p:txBody>
            <a:bodyPr wrap="square">
              <a:spAutoFit/>
            </a:bodyPr>
            <a:lstStyle/>
            <a:p>
              <a:r>
                <a:rPr lang="fr-FR" sz="2800" dirty="0">
                  <a:solidFill>
                    <a:schemeClr val="bg1"/>
                  </a:solidFill>
                </a:rPr>
                <a:t>Cette présentation a couvert les étapes essentielles de la gestion des données en MongoDB, depuis leur insertion jusqu’à leur sécurisation. Nous avons exploré les requêtes de recherche, les filtres avancés, les projections, le tri, ainsi que la modification et la suppression des documents. L’accent a été mis sur l’optimisation des performances et la sécurité des données grâce aux transactions et aux validations. Une gestion efficace des bases de données garantit un système fiable, performant et évolutif. </a:t>
              </a:r>
              <a:endParaRPr lang="fr-MA" sz="2800" dirty="0">
                <a:solidFill>
                  <a:schemeClr val="bg1"/>
                </a:solidFill>
              </a:endParaRPr>
            </a:p>
          </p:txBody>
        </p:sp>
      </p:grpSp>
      <p:sp>
        <p:nvSpPr>
          <p:cNvPr id="9" name="Cloud 8">
            <a:extLst>
              <a:ext uri="{FF2B5EF4-FFF2-40B4-BE49-F238E27FC236}">
                <a16:creationId xmlns:a16="http://schemas.microsoft.com/office/drawing/2014/main" id="{7D2E4A69-87CB-4A32-829E-473D4D05E7DC}"/>
              </a:ext>
            </a:extLst>
          </p:cNvPr>
          <p:cNvSpPr/>
          <p:nvPr/>
        </p:nvSpPr>
        <p:spPr>
          <a:xfrm>
            <a:off x="-1953346" y="-6068220"/>
            <a:ext cx="5347636" cy="4711139"/>
          </a:xfrm>
          <a:prstGeom prst="cloud">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2400"/>
          </a:p>
        </p:txBody>
      </p:sp>
      <p:sp>
        <p:nvSpPr>
          <p:cNvPr id="10" name="Cloud 9">
            <a:extLst>
              <a:ext uri="{FF2B5EF4-FFF2-40B4-BE49-F238E27FC236}">
                <a16:creationId xmlns:a16="http://schemas.microsoft.com/office/drawing/2014/main" id="{F510D8EA-0B21-42F7-AF87-E1F225A132A9}"/>
              </a:ext>
            </a:extLst>
          </p:cNvPr>
          <p:cNvSpPr/>
          <p:nvPr/>
        </p:nvSpPr>
        <p:spPr>
          <a:xfrm>
            <a:off x="5880857" y="7403239"/>
            <a:ext cx="5347636" cy="4711139"/>
          </a:xfrm>
          <a:prstGeom prst="cloud">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2400"/>
          </a:p>
        </p:txBody>
      </p:sp>
      <p:sp>
        <p:nvSpPr>
          <p:cNvPr id="11" name="Oval 10">
            <a:extLst>
              <a:ext uri="{FF2B5EF4-FFF2-40B4-BE49-F238E27FC236}">
                <a16:creationId xmlns:a16="http://schemas.microsoft.com/office/drawing/2014/main" id="{F3EE82D8-77CD-49D3-B550-7F4B1129724D}"/>
              </a:ext>
            </a:extLst>
          </p:cNvPr>
          <p:cNvSpPr/>
          <p:nvPr/>
        </p:nvSpPr>
        <p:spPr>
          <a:xfrm>
            <a:off x="12192000" y="-2915809"/>
            <a:ext cx="2781549" cy="2641248"/>
          </a:xfrm>
          <a:prstGeom prst="ellipse">
            <a:avLst/>
          </a:prstGeom>
          <a:solidFill>
            <a:srgbClr val="00B0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2400"/>
          </a:p>
        </p:txBody>
      </p:sp>
      <p:sp>
        <p:nvSpPr>
          <p:cNvPr id="12" name="Oval 11">
            <a:extLst>
              <a:ext uri="{FF2B5EF4-FFF2-40B4-BE49-F238E27FC236}">
                <a16:creationId xmlns:a16="http://schemas.microsoft.com/office/drawing/2014/main" id="{9807E55F-B1C6-4AED-86B8-73E49709AE77}"/>
              </a:ext>
            </a:extLst>
          </p:cNvPr>
          <p:cNvSpPr/>
          <p:nvPr/>
        </p:nvSpPr>
        <p:spPr>
          <a:xfrm>
            <a:off x="-3141488" y="8013876"/>
            <a:ext cx="2781549" cy="2641248"/>
          </a:xfrm>
          <a:prstGeom prst="ellipse">
            <a:avLst/>
          </a:prstGeom>
          <a:solidFill>
            <a:srgbClr val="00B0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2400"/>
          </a:p>
        </p:txBody>
      </p:sp>
      <p:grpSp>
        <p:nvGrpSpPr>
          <p:cNvPr id="14" name="Group 13">
            <a:extLst>
              <a:ext uri="{FF2B5EF4-FFF2-40B4-BE49-F238E27FC236}">
                <a16:creationId xmlns:a16="http://schemas.microsoft.com/office/drawing/2014/main" id="{3AF73E07-ACF4-4545-9174-F06ED9C39E14}"/>
              </a:ext>
            </a:extLst>
          </p:cNvPr>
          <p:cNvGrpSpPr/>
          <p:nvPr/>
        </p:nvGrpSpPr>
        <p:grpSpPr>
          <a:xfrm>
            <a:off x="-6053667" y="2497849"/>
            <a:ext cx="5825067" cy="2000616"/>
            <a:chOff x="203200" y="1873386"/>
            <a:chExt cx="4368800" cy="1500462"/>
          </a:xfrm>
        </p:grpSpPr>
        <p:sp>
          <p:nvSpPr>
            <p:cNvPr id="15" name="Rectangle: Rounded Corners 14">
              <a:extLst>
                <a:ext uri="{FF2B5EF4-FFF2-40B4-BE49-F238E27FC236}">
                  <a16:creationId xmlns:a16="http://schemas.microsoft.com/office/drawing/2014/main" id="{E9727534-48AC-40E4-B9E3-80E0F03210EA}"/>
                </a:ext>
              </a:extLst>
            </p:cNvPr>
            <p:cNvSpPr/>
            <p:nvPr/>
          </p:nvSpPr>
          <p:spPr>
            <a:xfrm>
              <a:off x="203200" y="1954100"/>
              <a:ext cx="4368800" cy="1419748"/>
            </a:xfrm>
            <a:prstGeom prst="roundRect">
              <a:avLst/>
            </a:prstGeom>
            <a:solidFill>
              <a:srgbClr val="4FBF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2400"/>
            </a:p>
          </p:txBody>
        </p:sp>
        <p:sp>
          <p:nvSpPr>
            <p:cNvPr id="16" name="CuadroTexto 5">
              <a:extLst>
                <a:ext uri="{FF2B5EF4-FFF2-40B4-BE49-F238E27FC236}">
                  <a16:creationId xmlns:a16="http://schemas.microsoft.com/office/drawing/2014/main" id="{5F4E0EBE-C843-4205-A5BD-B3624631621D}"/>
                </a:ext>
              </a:extLst>
            </p:cNvPr>
            <p:cNvSpPr txBox="1"/>
            <p:nvPr/>
          </p:nvSpPr>
          <p:spPr>
            <a:xfrm>
              <a:off x="305706" y="1873386"/>
              <a:ext cx="4005037" cy="1396729"/>
            </a:xfrm>
            <a:prstGeom prst="rect">
              <a:avLst/>
            </a:prstGeom>
            <a:noFill/>
          </p:spPr>
          <p:txBody>
            <a:bodyPr wrap="square" rtlCol="0" anchor="ctr">
              <a:spAutoFit/>
            </a:bodyPr>
            <a:lstStyle>
              <a:defPPr>
                <a:defRPr lang="en-US"/>
              </a:defPPr>
              <a:lvl1pPr>
                <a:lnSpc>
                  <a:spcPct val="150000"/>
                </a:lnSpc>
                <a:defRPr sz="6000" b="1">
                  <a:solidFill>
                    <a:schemeClr val="tx2"/>
                  </a:solidFill>
                  <a:latin typeface="Martian Mono" panose="020B0009020000000004" pitchFamily="34" charset="0"/>
                  <a:ea typeface="Roboto" panose="02000000000000000000" pitchFamily="2" charset="0"/>
                  <a:cs typeface="Space Grotesk" pitchFamily="2" charset="77"/>
                </a:defRPr>
              </a:lvl1pPr>
            </a:lstStyle>
            <a:p>
              <a:pPr>
                <a:lnSpc>
                  <a:spcPct val="100000"/>
                </a:lnSpc>
              </a:pPr>
              <a:r>
                <a:rPr lang="es-SV" sz="5751" dirty="0" err="1">
                  <a:solidFill>
                    <a:schemeClr val="tx1"/>
                  </a:solidFill>
                </a:rPr>
                <a:t>Merci</a:t>
              </a:r>
              <a:r>
                <a:rPr lang="es-SV" sz="5751" dirty="0">
                  <a:solidFill>
                    <a:schemeClr val="tx1"/>
                  </a:solidFill>
                </a:rPr>
                <a:t> </a:t>
              </a:r>
              <a:r>
                <a:rPr lang="es-SV" sz="5751" dirty="0" err="1">
                  <a:solidFill>
                    <a:schemeClr val="tx1"/>
                  </a:solidFill>
                </a:rPr>
                <a:t>pour</a:t>
              </a:r>
              <a:r>
                <a:rPr lang="es-SV" sz="5751" dirty="0">
                  <a:solidFill>
                    <a:schemeClr val="tx1"/>
                  </a:solidFill>
                </a:rPr>
                <a:t> </a:t>
              </a:r>
              <a:r>
                <a:rPr lang="es-SV" sz="5751" dirty="0" err="1">
                  <a:solidFill>
                    <a:schemeClr val="tx1"/>
                  </a:solidFill>
                </a:rPr>
                <a:t>votre</a:t>
              </a:r>
              <a:r>
                <a:rPr lang="es-SV" sz="5751" dirty="0">
                  <a:solidFill>
                    <a:schemeClr val="tx1"/>
                  </a:solidFill>
                </a:rPr>
                <a:t> </a:t>
              </a:r>
              <a:r>
                <a:rPr lang="es-SV" sz="5751" dirty="0" err="1">
                  <a:solidFill>
                    <a:schemeClr val="tx1"/>
                  </a:solidFill>
                </a:rPr>
                <a:t>attention</a:t>
              </a:r>
              <a:r>
                <a:rPr lang="es-SV" sz="5751" dirty="0">
                  <a:solidFill>
                    <a:schemeClr val="tx1"/>
                  </a:solidFill>
                </a:rPr>
                <a:t> !</a:t>
              </a:r>
            </a:p>
          </p:txBody>
        </p:sp>
      </p:grpSp>
      <p:pic>
        <p:nvPicPr>
          <p:cNvPr id="17" name="Picture 16">
            <a:extLst>
              <a:ext uri="{FF2B5EF4-FFF2-40B4-BE49-F238E27FC236}">
                <a16:creationId xmlns:a16="http://schemas.microsoft.com/office/drawing/2014/main" id="{C1E327CB-FDA9-4823-8434-4E965860C1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515918" y="757475"/>
            <a:ext cx="4026004" cy="4026004"/>
          </a:xfrm>
          <a:prstGeom prst="rect">
            <a:avLst/>
          </a:prstGeom>
        </p:spPr>
      </p:pic>
      <p:sp>
        <p:nvSpPr>
          <p:cNvPr id="18" name="TextBox 17">
            <a:extLst>
              <a:ext uri="{FF2B5EF4-FFF2-40B4-BE49-F238E27FC236}">
                <a16:creationId xmlns:a16="http://schemas.microsoft.com/office/drawing/2014/main" id="{F404108A-6180-4F7E-ABC3-92E45912AFD1}"/>
              </a:ext>
            </a:extLst>
          </p:cNvPr>
          <p:cNvSpPr txBox="1"/>
          <p:nvPr/>
        </p:nvSpPr>
        <p:spPr>
          <a:xfrm>
            <a:off x="-13439962" y="4675495"/>
            <a:ext cx="4267063" cy="1077218"/>
          </a:xfrm>
          <a:prstGeom prst="rect">
            <a:avLst/>
          </a:prstGeom>
          <a:noFill/>
        </p:spPr>
        <p:txBody>
          <a:bodyPr wrap="square">
            <a:spAutoFit/>
          </a:bodyPr>
          <a:lstStyle/>
          <a:p>
            <a:pPr algn="ctr"/>
            <a:r>
              <a:rPr lang="fr-FR" sz="3200" dirty="0">
                <a:latin typeface="Bahnschrift" panose="020B0502040204020203" pitchFamily="34" charset="0"/>
                <a:cs typeface="Aharoni" panose="02010803020104030203" pitchFamily="2" charset="-79"/>
              </a:rPr>
              <a:t>Approches pour Structurer le Code</a:t>
            </a:r>
          </a:p>
        </p:txBody>
      </p:sp>
      <p:grpSp>
        <p:nvGrpSpPr>
          <p:cNvPr id="19" name="Group 18">
            <a:extLst>
              <a:ext uri="{FF2B5EF4-FFF2-40B4-BE49-F238E27FC236}">
                <a16:creationId xmlns:a16="http://schemas.microsoft.com/office/drawing/2014/main" id="{2A5DB4C1-BB23-4232-B218-9EFE9DC8FCCE}"/>
              </a:ext>
            </a:extLst>
          </p:cNvPr>
          <p:cNvGrpSpPr/>
          <p:nvPr/>
        </p:nvGrpSpPr>
        <p:grpSpPr>
          <a:xfrm>
            <a:off x="23337003" y="2396642"/>
            <a:ext cx="5994800" cy="3235964"/>
            <a:chOff x="4311573" y="2396642"/>
            <a:chExt cx="5994800" cy="3235964"/>
          </a:xfrm>
        </p:grpSpPr>
        <p:sp>
          <p:nvSpPr>
            <p:cNvPr id="20" name="Rectangle: Rounded Corners 19">
              <a:extLst>
                <a:ext uri="{FF2B5EF4-FFF2-40B4-BE49-F238E27FC236}">
                  <a16:creationId xmlns:a16="http://schemas.microsoft.com/office/drawing/2014/main" id="{B1BD91ED-72B3-49F2-B3F3-D532E9B1237C}"/>
                </a:ext>
              </a:extLst>
            </p:cNvPr>
            <p:cNvSpPr/>
            <p:nvPr/>
          </p:nvSpPr>
          <p:spPr>
            <a:xfrm rot="5400000">
              <a:off x="5690991" y="1017224"/>
              <a:ext cx="3235964" cy="5994799"/>
            </a:xfrm>
            <a:prstGeom prst="roundRect">
              <a:avLst>
                <a:gd name="adj" fmla="val 8801"/>
              </a:avLst>
            </a:prstGeom>
            <a:gradFill>
              <a:gsLst>
                <a:gs pos="0">
                  <a:srgbClr val="06AED5"/>
                </a:gs>
                <a:gs pos="46000">
                  <a:srgbClr val="015782"/>
                </a:gs>
                <a:gs pos="70000">
                  <a:srgbClr val="013561"/>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TextBox 21">
              <a:extLst>
                <a:ext uri="{FF2B5EF4-FFF2-40B4-BE49-F238E27FC236}">
                  <a16:creationId xmlns:a16="http://schemas.microsoft.com/office/drawing/2014/main" id="{338EBE1B-5B54-4C24-9A68-BB43B0AC5706}"/>
                </a:ext>
              </a:extLst>
            </p:cNvPr>
            <p:cNvSpPr txBox="1"/>
            <p:nvPr/>
          </p:nvSpPr>
          <p:spPr>
            <a:xfrm>
              <a:off x="4407788" y="2493282"/>
              <a:ext cx="5898585" cy="313932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dirty="0">
                  <a:solidFill>
                    <a:srgbClr val="11D5FD"/>
                  </a:solidFill>
                  <a:uFillTx/>
                  <a:latin typeface="Aptos"/>
                </a:rPr>
                <a:t>Gestion des </a:t>
              </a:r>
              <a:r>
                <a:rPr lang="en-US" sz="1800" b="1" i="0" u="none" strike="noStrike" kern="1200" cap="none" spc="0" baseline="0" dirty="0" err="1">
                  <a:solidFill>
                    <a:srgbClr val="11D5FD"/>
                  </a:solidFill>
                  <a:uFillTx/>
                  <a:latin typeface="Aptos"/>
                </a:rPr>
                <a:t>Erreurs</a:t>
              </a:r>
              <a:r>
                <a:rPr lang="en-US" sz="1800" b="0" i="0" u="none" strike="noStrike" kern="1200" cap="none" spc="0" baseline="0" dirty="0">
                  <a:solidFill>
                    <a:srgbClr val="11D5FD"/>
                  </a:solidFill>
                  <a:uFillTx/>
                  <a:latin typeface="Aptos"/>
                </a:rPr>
                <a:t> </a:t>
              </a:r>
            </a:p>
            <a:p>
              <a:pPr marL="0" marR="0" lvl="0" indent="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0" i="0" u="none" strike="noStrike" kern="1200" cap="none" spc="0" baseline="0" dirty="0" err="1">
                  <a:solidFill>
                    <a:schemeClr val="bg1"/>
                  </a:solidFill>
                  <a:uFillTx/>
                  <a:latin typeface="Aptos"/>
                </a:rPr>
                <a:t>Utilisation</a:t>
              </a:r>
              <a:r>
                <a:rPr lang="en-US" sz="1800" b="0" i="0" u="none" strike="noStrike" kern="1200" cap="none" spc="0" baseline="0" dirty="0">
                  <a:solidFill>
                    <a:schemeClr val="bg1"/>
                  </a:solidFill>
                  <a:uFillTx/>
                  <a:latin typeface="Aptos"/>
                </a:rPr>
                <a:t> de try/catch pour capturer et </a:t>
              </a:r>
              <a:r>
                <a:rPr lang="en-US" sz="1800" b="0" i="0" u="none" strike="noStrike" kern="1200" cap="none" spc="0" baseline="0" dirty="0" err="1">
                  <a:solidFill>
                    <a:schemeClr val="bg1"/>
                  </a:solidFill>
                  <a:uFillTx/>
                  <a:latin typeface="Aptos"/>
                </a:rPr>
                <a:t>gérer</a:t>
              </a:r>
              <a:r>
                <a:rPr lang="en-US" sz="1800" b="0" i="0" u="none" strike="noStrike" kern="1200" cap="none" spc="0" baseline="0" dirty="0">
                  <a:solidFill>
                    <a:schemeClr val="bg1"/>
                  </a:solidFill>
                  <a:uFillTx/>
                  <a:latin typeface="Aptos"/>
                </a:rPr>
                <a:t> les exceptions</a:t>
              </a:r>
            </a:p>
            <a:p>
              <a:pPr marL="228600" marR="0" lvl="0"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a:p>
              <a:pPr marR="0" lvl="0" algn="l" defTabSz="9144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r>
                <a:rPr lang="en-US" sz="1800" b="1" i="0" u="none" strike="noStrike" kern="1200" cap="none" spc="0" baseline="0" dirty="0">
                  <a:solidFill>
                    <a:srgbClr val="000000"/>
                  </a:solidFill>
                  <a:uFillTx/>
                  <a:latin typeface="Aptos"/>
                </a:rPr>
                <a:t>try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 let result = </a:t>
              </a:r>
              <a:r>
                <a:rPr lang="en-US" sz="1800" b="1" i="0" u="none" strike="noStrike" kern="1200" cap="none" spc="0" baseline="0" dirty="0" err="1">
                  <a:solidFill>
                    <a:srgbClr val="000000"/>
                  </a:solidFill>
                  <a:uFillTx/>
                  <a:latin typeface="Aptos"/>
                </a:rPr>
                <a:t>db.collection.findOne</a:t>
              </a:r>
              <a:r>
                <a:rPr lang="en-US" sz="1800" b="1" i="0" u="none" strike="noStrike" kern="1200" cap="none" spc="0" baseline="0" dirty="0">
                  <a:solidFill>
                    <a:srgbClr val="000000"/>
                  </a:solidFill>
                  <a:uFillTx/>
                  <a:latin typeface="Aptos"/>
                </a:rPr>
                <a:t>({ id: 123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 if (!result) throw new Error("Document introuvable");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a:t>
              </a:r>
              <a:r>
                <a:rPr lang="en-US" sz="1800" b="1" i="0" u="none" strike="noStrike" kern="1200" cap="none" spc="0" baseline="0" dirty="0" err="1">
                  <a:solidFill>
                    <a:srgbClr val="000000"/>
                  </a:solidFill>
                  <a:uFillTx/>
                  <a:latin typeface="Aptos"/>
                </a:rPr>
                <a:t>printjson</a:t>
              </a:r>
              <a:r>
                <a:rPr lang="en-US" sz="1800" b="1" i="0" u="none" strike="noStrike" kern="1200" cap="none" spc="0" baseline="0" dirty="0">
                  <a:solidFill>
                    <a:srgbClr val="000000"/>
                  </a:solidFill>
                  <a:uFillTx/>
                  <a:latin typeface="Aptos"/>
                </a:rPr>
                <a:t>(result);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 catch (error) {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 print("</a:t>
              </a:r>
              <a:r>
                <a:rPr lang="en-US" sz="1800" b="1" i="0" u="none" strike="noStrike" kern="1200" cap="none" spc="0" baseline="0" dirty="0" err="1">
                  <a:solidFill>
                    <a:srgbClr val="000000"/>
                  </a:solidFill>
                  <a:uFillTx/>
                  <a:latin typeface="Aptos"/>
                </a:rPr>
                <a:t>Erreur</a:t>
              </a:r>
              <a:r>
                <a:rPr lang="en-US" sz="1800" b="1" i="0" u="none" strike="noStrike" kern="1200" cap="none" spc="0" baseline="0" dirty="0">
                  <a:solidFill>
                    <a:srgbClr val="000000"/>
                  </a:solidFill>
                  <a:uFillTx/>
                  <a:latin typeface="Aptos"/>
                </a:rPr>
                <a:t> :", </a:t>
              </a:r>
              <a:r>
                <a:rPr lang="en-US" sz="1800" b="1" i="0" u="none" strike="noStrike" kern="1200" cap="none" spc="0" baseline="0" dirty="0" err="1">
                  <a:solidFill>
                    <a:srgbClr val="000000"/>
                  </a:solidFill>
                  <a:uFillTx/>
                  <a:latin typeface="Aptos"/>
                </a:rPr>
                <a:t>error.message</a:t>
              </a:r>
              <a:r>
                <a:rPr lang="en-US" sz="1800" b="1" i="0" u="none" strike="noStrike" kern="1200" cap="none" spc="0" baseline="0" dirty="0">
                  <a:solidFill>
                    <a:srgbClr val="000000"/>
                  </a:solidFill>
                  <a:uFillTx/>
                  <a:latin typeface="Aptos"/>
                </a:rPr>
                <a:t>); </a:t>
              </a:r>
              <a:br>
                <a:rPr lang="en-US" sz="1800" b="1" i="0" u="none" strike="noStrike" kern="1200" cap="none" spc="0" baseline="0" dirty="0">
                  <a:solidFill>
                    <a:srgbClr val="000000"/>
                  </a:solidFill>
                  <a:uFillTx/>
                  <a:latin typeface="Aptos"/>
                </a:rPr>
              </a:br>
              <a:r>
                <a:rPr lang="en-US" sz="1800" b="1" i="0" u="none" strike="noStrike" kern="1200" cap="none" spc="0" baseline="0" dirty="0">
                  <a:solidFill>
                    <a:srgbClr val="000000"/>
                  </a:solidFill>
                  <a:uFillTx/>
                  <a:latin typeface="Aptos"/>
                </a:rPr>
                <a:t>}</a:t>
              </a:r>
            </a:p>
            <a:p>
              <a:pPr marL="228600" marR="0" lvl="0" indent="-228600" algn="l" defTabSz="914400" rtl="0" fontAlgn="auto" hangingPunct="1">
                <a:lnSpc>
                  <a:spcPct val="100000"/>
                </a:lnSpc>
                <a:spcBef>
                  <a:spcPts val="0"/>
                </a:spcBef>
                <a:spcAft>
                  <a:spcPts val="0"/>
                </a:spcAft>
                <a:buSzPct val="100000"/>
                <a:buFont typeface=""/>
                <a:buChar char="•"/>
                <a:tabLst/>
                <a:defRPr sz="1800" b="0" i="0" u="none" strike="noStrike" kern="0" cap="none" spc="0" baseline="0">
                  <a:solidFill>
                    <a:srgbClr val="000000"/>
                  </a:solidFill>
                  <a:uFillTx/>
                </a:defRPr>
              </a:pPr>
              <a:endParaRPr lang="en-US" sz="1800" b="0" i="0" u="none" strike="noStrike" kern="1200" cap="none" spc="0" baseline="0" dirty="0">
                <a:solidFill>
                  <a:srgbClr val="000000"/>
                </a:solidFill>
                <a:uFillTx/>
                <a:latin typeface="Aptos"/>
              </a:endParaRPr>
            </a:p>
          </p:txBody>
        </p:sp>
        <p:pic>
          <p:nvPicPr>
            <p:cNvPr id="23" name="Picture 22">
              <a:extLst>
                <a:ext uri="{FF2B5EF4-FFF2-40B4-BE49-F238E27FC236}">
                  <a16:creationId xmlns:a16="http://schemas.microsoft.com/office/drawing/2014/main" id="{6E09A71C-64BD-4C80-AB6A-0C2470BF1A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27296" y="4244219"/>
              <a:ext cx="1163725" cy="1163725"/>
            </a:xfrm>
            <a:prstGeom prst="rect">
              <a:avLst/>
            </a:prstGeom>
          </p:spPr>
        </p:pic>
      </p:grpSp>
      <p:grpSp>
        <p:nvGrpSpPr>
          <p:cNvPr id="24" name="Group 23">
            <a:extLst>
              <a:ext uri="{FF2B5EF4-FFF2-40B4-BE49-F238E27FC236}">
                <a16:creationId xmlns:a16="http://schemas.microsoft.com/office/drawing/2014/main" id="{00E456F4-5A6A-44E2-97A5-373FF581AAF2}"/>
              </a:ext>
            </a:extLst>
          </p:cNvPr>
          <p:cNvGrpSpPr/>
          <p:nvPr/>
        </p:nvGrpSpPr>
        <p:grpSpPr>
          <a:xfrm>
            <a:off x="-12494089" y="2241662"/>
            <a:ext cx="2445977" cy="2438740"/>
            <a:chOff x="926960" y="2241662"/>
            <a:chExt cx="2445977" cy="2438740"/>
          </a:xfrm>
        </p:grpSpPr>
        <p:grpSp>
          <p:nvGrpSpPr>
            <p:cNvPr id="25" name="Group 24">
              <a:extLst>
                <a:ext uri="{FF2B5EF4-FFF2-40B4-BE49-F238E27FC236}">
                  <a16:creationId xmlns:a16="http://schemas.microsoft.com/office/drawing/2014/main" id="{261D2A0E-CBDB-4316-8C3A-DCD85180A630}"/>
                </a:ext>
              </a:extLst>
            </p:cNvPr>
            <p:cNvGrpSpPr/>
            <p:nvPr/>
          </p:nvGrpSpPr>
          <p:grpSpPr>
            <a:xfrm>
              <a:off x="926960" y="2241662"/>
              <a:ext cx="2445977" cy="2438740"/>
              <a:chOff x="926960" y="2241662"/>
              <a:chExt cx="2445977" cy="2438740"/>
            </a:xfrm>
          </p:grpSpPr>
          <p:pic>
            <p:nvPicPr>
              <p:cNvPr id="27" name="Picture 26">
                <a:extLst>
                  <a:ext uri="{FF2B5EF4-FFF2-40B4-BE49-F238E27FC236}">
                    <a16:creationId xmlns:a16="http://schemas.microsoft.com/office/drawing/2014/main" id="{3A15C123-A7EF-46AD-BC64-676BDB3900B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6960" y="2241662"/>
                <a:ext cx="2438740" cy="2438740"/>
              </a:xfrm>
              <a:prstGeom prst="rect">
                <a:avLst/>
              </a:prstGeom>
            </p:spPr>
          </p:pic>
          <p:sp>
            <p:nvSpPr>
              <p:cNvPr id="28" name="Oval 27">
                <a:extLst>
                  <a:ext uri="{FF2B5EF4-FFF2-40B4-BE49-F238E27FC236}">
                    <a16:creationId xmlns:a16="http://schemas.microsoft.com/office/drawing/2014/main" id="{E0D0913A-AC0B-4C2A-AD93-63720DB2EC01}"/>
                  </a:ext>
                </a:extLst>
              </p:cNvPr>
              <p:cNvSpPr/>
              <p:nvPr/>
            </p:nvSpPr>
            <p:spPr>
              <a:xfrm rot="5400000">
                <a:off x="2112937" y="3419244"/>
                <a:ext cx="1260000" cy="1260000"/>
              </a:xfrm>
              <a:prstGeom prst="ellipse">
                <a:avLst/>
              </a:prstGeom>
              <a:gradFill>
                <a:gsLst>
                  <a:gs pos="0">
                    <a:srgbClr val="06AED5"/>
                  </a:gs>
                  <a:gs pos="100000">
                    <a:srgbClr val="01275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grpSp>
        <p:pic>
          <p:nvPicPr>
            <p:cNvPr id="26" name="Picture 25">
              <a:extLst>
                <a:ext uri="{FF2B5EF4-FFF2-40B4-BE49-F238E27FC236}">
                  <a16:creationId xmlns:a16="http://schemas.microsoft.com/office/drawing/2014/main" id="{AC77A198-032F-4163-A5D2-9708BBB4580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243782" y="3548214"/>
              <a:ext cx="998310" cy="998310"/>
            </a:xfrm>
            <a:prstGeom prst="rect">
              <a:avLst/>
            </a:prstGeom>
          </p:spPr>
        </p:pic>
      </p:grpSp>
      <p:grpSp>
        <p:nvGrpSpPr>
          <p:cNvPr id="32" name="Group 31">
            <a:extLst>
              <a:ext uri="{FF2B5EF4-FFF2-40B4-BE49-F238E27FC236}">
                <a16:creationId xmlns:a16="http://schemas.microsoft.com/office/drawing/2014/main" id="{2366DF23-E7C0-4F3D-9D0D-9E96FFD7D48F}"/>
              </a:ext>
            </a:extLst>
          </p:cNvPr>
          <p:cNvGrpSpPr/>
          <p:nvPr/>
        </p:nvGrpSpPr>
        <p:grpSpPr>
          <a:xfrm>
            <a:off x="3832854" y="-7494123"/>
            <a:ext cx="5591708" cy="777230"/>
            <a:chOff x="171451" y="800785"/>
            <a:chExt cx="9810752" cy="777230"/>
          </a:xfrm>
        </p:grpSpPr>
        <p:sp>
          <p:nvSpPr>
            <p:cNvPr id="33" name="Rectangle: Rounded Corners 32">
              <a:extLst>
                <a:ext uri="{FF2B5EF4-FFF2-40B4-BE49-F238E27FC236}">
                  <a16:creationId xmlns:a16="http://schemas.microsoft.com/office/drawing/2014/main" id="{6A07B599-472B-41CE-87C6-C01D0F0B310F}"/>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4" name="TextBox 33">
              <a:extLst>
                <a:ext uri="{FF2B5EF4-FFF2-40B4-BE49-F238E27FC236}">
                  <a16:creationId xmlns:a16="http://schemas.microsoft.com/office/drawing/2014/main" id="{4B074F3A-7342-4746-AB65-B4AABC74ECCD}"/>
                </a:ext>
              </a:extLst>
            </p:cNvPr>
            <p:cNvSpPr txBox="1"/>
            <p:nvPr/>
          </p:nvSpPr>
          <p:spPr>
            <a:xfrm>
              <a:off x="180552" y="915085"/>
              <a:ext cx="9801651"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Scripting sur Mongosh (JavaScript)</a:t>
              </a:r>
              <a:endParaRPr lang="fr-MA" sz="2400" dirty="0">
                <a:solidFill>
                  <a:schemeClr val="tx1">
                    <a:lumMod val="75000"/>
                    <a:lumOff val="25000"/>
                  </a:schemeClr>
                </a:solidFill>
                <a:latin typeface="Fira Sans" panose="020B0503050000020004" pitchFamily="34" charset="0"/>
              </a:endParaRPr>
            </a:p>
          </p:txBody>
        </p:sp>
      </p:grpSp>
      <p:grpSp>
        <p:nvGrpSpPr>
          <p:cNvPr id="35" name="Group 34">
            <a:extLst>
              <a:ext uri="{FF2B5EF4-FFF2-40B4-BE49-F238E27FC236}">
                <a16:creationId xmlns:a16="http://schemas.microsoft.com/office/drawing/2014/main" id="{5548F32B-732E-40AE-8775-750B25CF8F0E}"/>
              </a:ext>
            </a:extLst>
          </p:cNvPr>
          <p:cNvGrpSpPr/>
          <p:nvPr/>
        </p:nvGrpSpPr>
        <p:grpSpPr>
          <a:xfrm>
            <a:off x="-8700890" y="-5501285"/>
            <a:ext cx="3320396" cy="3240000"/>
            <a:chOff x="-1731407" y="-1772400"/>
            <a:chExt cx="3320396" cy="3240000"/>
          </a:xfrm>
        </p:grpSpPr>
        <p:sp>
          <p:nvSpPr>
            <p:cNvPr id="36" name="Oval 35">
              <a:extLst>
                <a:ext uri="{FF2B5EF4-FFF2-40B4-BE49-F238E27FC236}">
                  <a16:creationId xmlns:a16="http://schemas.microsoft.com/office/drawing/2014/main" id="{1513CA49-D01B-4927-9EAC-389498C6C965}"/>
                </a:ext>
              </a:extLst>
            </p:cNvPr>
            <p:cNvSpPr/>
            <p:nvPr/>
          </p:nvSpPr>
          <p:spPr>
            <a:xfrm>
              <a:off x="-1731407" y="-17724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7" name="TextBox 36">
              <a:extLst>
                <a:ext uri="{FF2B5EF4-FFF2-40B4-BE49-F238E27FC236}">
                  <a16:creationId xmlns:a16="http://schemas.microsoft.com/office/drawing/2014/main" id="{A1B28F4C-9AE7-4ED9-99E5-2827A9F379D9}"/>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8</a:t>
              </a:r>
            </a:p>
          </p:txBody>
        </p:sp>
      </p:grpSp>
    </p:spTree>
    <p:extLst>
      <p:ext uri="{BB962C8B-B14F-4D97-AF65-F5344CB8AC3E}">
        <p14:creationId xmlns:p14="http://schemas.microsoft.com/office/powerpoint/2010/main" val="244344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loud 1">
            <a:extLst>
              <a:ext uri="{FF2B5EF4-FFF2-40B4-BE49-F238E27FC236}">
                <a16:creationId xmlns:a16="http://schemas.microsoft.com/office/drawing/2014/main" id="{96941477-7C49-4DF2-97E8-103A3CADA25D}"/>
              </a:ext>
            </a:extLst>
          </p:cNvPr>
          <p:cNvSpPr/>
          <p:nvPr/>
        </p:nvSpPr>
        <p:spPr>
          <a:xfrm>
            <a:off x="-1953346" y="-2391570"/>
            <a:ext cx="5347636" cy="4711139"/>
          </a:xfrm>
          <a:prstGeom prst="cloud">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2400"/>
          </a:p>
        </p:txBody>
      </p:sp>
      <p:grpSp>
        <p:nvGrpSpPr>
          <p:cNvPr id="7" name="Group 6">
            <a:extLst>
              <a:ext uri="{FF2B5EF4-FFF2-40B4-BE49-F238E27FC236}">
                <a16:creationId xmlns:a16="http://schemas.microsoft.com/office/drawing/2014/main" id="{4C106096-8078-465F-BC59-843B5B2B57C7}"/>
              </a:ext>
            </a:extLst>
          </p:cNvPr>
          <p:cNvGrpSpPr/>
          <p:nvPr/>
        </p:nvGrpSpPr>
        <p:grpSpPr>
          <a:xfrm>
            <a:off x="270933" y="2497849"/>
            <a:ext cx="5825067" cy="2000616"/>
            <a:chOff x="203200" y="1873386"/>
            <a:chExt cx="4368800" cy="1500462"/>
          </a:xfrm>
        </p:grpSpPr>
        <p:sp>
          <p:nvSpPr>
            <p:cNvPr id="5" name="Rectangle: Rounded Corners 4">
              <a:extLst>
                <a:ext uri="{FF2B5EF4-FFF2-40B4-BE49-F238E27FC236}">
                  <a16:creationId xmlns:a16="http://schemas.microsoft.com/office/drawing/2014/main" id="{79A6D468-5880-43D2-8876-3036C9AE94CA}"/>
                </a:ext>
              </a:extLst>
            </p:cNvPr>
            <p:cNvSpPr/>
            <p:nvPr/>
          </p:nvSpPr>
          <p:spPr>
            <a:xfrm>
              <a:off x="203200" y="1954100"/>
              <a:ext cx="4368800" cy="1419748"/>
            </a:xfrm>
            <a:prstGeom prst="roundRect">
              <a:avLst/>
            </a:prstGeom>
            <a:solidFill>
              <a:srgbClr val="4FBF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2400"/>
            </a:p>
          </p:txBody>
        </p:sp>
        <p:sp>
          <p:nvSpPr>
            <p:cNvPr id="58" name="CuadroTexto 5">
              <a:extLst>
                <a:ext uri="{FF2B5EF4-FFF2-40B4-BE49-F238E27FC236}">
                  <a16:creationId xmlns:a16="http://schemas.microsoft.com/office/drawing/2014/main" id="{C80A185D-013A-44F5-A837-C21BC3E694AD}"/>
                </a:ext>
              </a:extLst>
            </p:cNvPr>
            <p:cNvSpPr txBox="1"/>
            <p:nvPr/>
          </p:nvSpPr>
          <p:spPr>
            <a:xfrm>
              <a:off x="305706" y="1873386"/>
              <a:ext cx="4005037" cy="1396729"/>
            </a:xfrm>
            <a:prstGeom prst="rect">
              <a:avLst/>
            </a:prstGeom>
            <a:noFill/>
          </p:spPr>
          <p:txBody>
            <a:bodyPr wrap="square" rtlCol="0" anchor="ctr">
              <a:spAutoFit/>
            </a:bodyPr>
            <a:lstStyle>
              <a:defPPr>
                <a:defRPr lang="en-US"/>
              </a:defPPr>
              <a:lvl1pPr>
                <a:lnSpc>
                  <a:spcPct val="150000"/>
                </a:lnSpc>
                <a:defRPr sz="6000" b="1">
                  <a:solidFill>
                    <a:schemeClr val="tx2"/>
                  </a:solidFill>
                  <a:latin typeface="Martian Mono" panose="020B0009020000000004" pitchFamily="34" charset="0"/>
                  <a:ea typeface="Roboto" panose="02000000000000000000" pitchFamily="2" charset="0"/>
                  <a:cs typeface="Space Grotesk" pitchFamily="2" charset="77"/>
                </a:defRPr>
              </a:lvl1pPr>
            </a:lstStyle>
            <a:p>
              <a:pPr>
                <a:lnSpc>
                  <a:spcPct val="100000"/>
                </a:lnSpc>
              </a:pPr>
              <a:r>
                <a:rPr lang="es-SV" sz="5751" dirty="0" err="1">
                  <a:solidFill>
                    <a:schemeClr val="tx1"/>
                  </a:solidFill>
                </a:rPr>
                <a:t>Merci</a:t>
              </a:r>
              <a:r>
                <a:rPr lang="es-SV" sz="5751" dirty="0">
                  <a:solidFill>
                    <a:schemeClr val="tx1"/>
                  </a:solidFill>
                </a:rPr>
                <a:t> </a:t>
              </a:r>
              <a:r>
                <a:rPr lang="es-SV" sz="5751" dirty="0" err="1">
                  <a:solidFill>
                    <a:schemeClr val="tx1"/>
                  </a:solidFill>
                </a:rPr>
                <a:t>pour</a:t>
              </a:r>
              <a:r>
                <a:rPr lang="es-SV" sz="5751" dirty="0">
                  <a:solidFill>
                    <a:schemeClr val="tx1"/>
                  </a:solidFill>
                </a:rPr>
                <a:t> </a:t>
              </a:r>
              <a:r>
                <a:rPr lang="es-SV" sz="5751" dirty="0" err="1">
                  <a:solidFill>
                    <a:schemeClr val="tx1"/>
                  </a:solidFill>
                </a:rPr>
                <a:t>votre</a:t>
              </a:r>
              <a:r>
                <a:rPr lang="es-SV" sz="5751" dirty="0">
                  <a:solidFill>
                    <a:schemeClr val="tx1"/>
                  </a:solidFill>
                </a:rPr>
                <a:t> </a:t>
              </a:r>
              <a:r>
                <a:rPr lang="es-SV" sz="5751" dirty="0" err="1">
                  <a:solidFill>
                    <a:schemeClr val="tx1"/>
                  </a:solidFill>
                </a:rPr>
                <a:t>attention</a:t>
              </a:r>
              <a:r>
                <a:rPr lang="es-SV" sz="5751" dirty="0">
                  <a:solidFill>
                    <a:schemeClr val="tx1"/>
                  </a:solidFill>
                </a:rPr>
                <a:t> !</a:t>
              </a:r>
            </a:p>
          </p:txBody>
        </p:sp>
      </p:grpSp>
      <p:pic>
        <p:nvPicPr>
          <p:cNvPr id="4" name="Picture 3">
            <a:extLst>
              <a:ext uri="{FF2B5EF4-FFF2-40B4-BE49-F238E27FC236}">
                <a16:creationId xmlns:a16="http://schemas.microsoft.com/office/drawing/2014/main" id="{04BA7CD6-9390-42BC-9D64-E22D1EDFC5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7718" y="757475"/>
            <a:ext cx="4026004" cy="4026004"/>
          </a:xfrm>
          <a:prstGeom prst="rect">
            <a:avLst/>
          </a:prstGeom>
        </p:spPr>
      </p:pic>
      <p:sp>
        <p:nvSpPr>
          <p:cNvPr id="26" name="Cloud 25">
            <a:extLst>
              <a:ext uri="{FF2B5EF4-FFF2-40B4-BE49-F238E27FC236}">
                <a16:creationId xmlns:a16="http://schemas.microsoft.com/office/drawing/2014/main" id="{A34640F8-784E-42A3-8ACA-6B3A47E71F4A}"/>
              </a:ext>
            </a:extLst>
          </p:cNvPr>
          <p:cNvSpPr/>
          <p:nvPr/>
        </p:nvSpPr>
        <p:spPr>
          <a:xfrm>
            <a:off x="5880857" y="4774339"/>
            <a:ext cx="5347636" cy="4711139"/>
          </a:xfrm>
          <a:prstGeom prst="cloud">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2400"/>
          </a:p>
        </p:txBody>
      </p:sp>
      <p:sp>
        <p:nvSpPr>
          <p:cNvPr id="3" name="Oval 2">
            <a:extLst>
              <a:ext uri="{FF2B5EF4-FFF2-40B4-BE49-F238E27FC236}">
                <a16:creationId xmlns:a16="http://schemas.microsoft.com/office/drawing/2014/main" id="{57F19303-3945-4F4B-97CC-7B888695B258}"/>
              </a:ext>
            </a:extLst>
          </p:cNvPr>
          <p:cNvSpPr/>
          <p:nvPr/>
        </p:nvSpPr>
        <p:spPr>
          <a:xfrm>
            <a:off x="10276116" y="-706009"/>
            <a:ext cx="2781549" cy="2641248"/>
          </a:xfrm>
          <a:prstGeom prst="ellipse">
            <a:avLst/>
          </a:prstGeom>
          <a:solidFill>
            <a:srgbClr val="00B0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2400"/>
          </a:p>
        </p:txBody>
      </p:sp>
      <p:sp>
        <p:nvSpPr>
          <p:cNvPr id="28" name="Oval 27">
            <a:extLst>
              <a:ext uri="{FF2B5EF4-FFF2-40B4-BE49-F238E27FC236}">
                <a16:creationId xmlns:a16="http://schemas.microsoft.com/office/drawing/2014/main" id="{96C93D24-79D9-414A-8996-BC9491B1879E}"/>
              </a:ext>
            </a:extLst>
          </p:cNvPr>
          <p:cNvSpPr/>
          <p:nvPr/>
        </p:nvSpPr>
        <p:spPr>
          <a:xfrm>
            <a:off x="-1807988" y="5537376"/>
            <a:ext cx="2781549" cy="2641248"/>
          </a:xfrm>
          <a:prstGeom prst="ellipse">
            <a:avLst/>
          </a:prstGeom>
          <a:solidFill>
            <a:srgbClr val="00B0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2400"/>
          </a:p>
        </p:txBody>
      </p:sp>
    </p:spTree>
    <p:extLst>
      <p:ext uri="{BB962C8B-B14F-4D97-AF65-F5344CB8AC3E}">
        <p14:creationId xmlns:p14="http://schemas.microsoft.com/office/powerpoint/2010/main" val="37148256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6" name="Group 65">
            <a:extLst>
              <a:ext uri="{FF2B5EF4-FFF2-40B4-BE49-F238E27FC236}">
                <a16:creationId xmlns:a16="http://schemas.microsoft.com/office/drawing/2014/main" id="{F562330E-9672-49F3-9A12-14ECA3EC79B4}"/>
              </a:ext>
            </a:extLst>
          </p:cNvPr>
          <p:cNvGrpSpPr/>
          <p:nvPr/>
        </p:nvGrpSpPr>
        <p:grpSpPr>
          <a:xfrm>
            <a:off x="2933700" y="-14787225"/>
            <a:ext cx="7753349" cy="864000"/>
            <a:chOff x="2933700" y="757575"/>
            <a:chExt cx="7753349" cy="864000"/>
          </a:xfrm>
        </p:grpSpPr>
        <p:sp>
          <p:nvSpPr>
            <p:cNvPr id="67" name="Rectangle: Rounded Corners 66">
              <a:extLst>
                <a:ext uri="{FF2B5EF4-FFF2-40B4-BE49-F238E27FC236}">
                  <a16:creationId xmlns:a16="http://schemas.microsoft.com/office/drawing/2014/main" id="{61668093-93F0-47CE-AE97-E285AA93BAC3}"/>
                </a:ext>
              </a:extLst>
            </p:cNvPr>
            <p:cNvSpPr/>
            <p:nvPr/>
          </p:nvSpPr>
          <p:spPr>
            <a:xfrm>
              <a:off x="3492044" y="838200"/>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68" name="Oval 67">
              <a:extLst>
                <a:ext uri="{FF2B5EF4-FFF2-40B4-BE49-F238E27FC236}">
                  <a16:creationId xmlns:a16="http://schemas.microsoft.com/office/drawing/2014/main" id="{B65F767E-D854-44F6-BBAE-D58AFD786D55}"/>
                </a:ext>
              </a:extLst>
            </p:cNvPr>
            <p:cNvSpPr/>
            <p:nvPr/>
          </p:nvSpPr>
          <p:spPr>
            <a:xfrm>
              <a:off x="2933700" y="757575"/>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6</a:t>
              </a:r>
            </a:p>
          </p:txBody>
        </p:sp>
        <p:sp>
          <p:nvSpPr>
            <p:cNvPr id="69" name="TextBox 68">
              <a:extLst>
                <a:ext uri="{FF2B5EF4-FFF2-40B4-BE49-F238E27FC236}">
                  <a16:creationId xmlns:a16="http://schemas.microsoft.com/office/drawing/2014/main" id="{F2F2064B-4339-4ECE-B5F0-EA9B7B5E3BEF}"/>
                </a:ext>
              </a:extLst>
            </p:cNvPr>
            <p:cNvSpPr txBox="1"/>
            <p:nvPr/>
          </p:nvSpPr>
          <p:spPr>
            <a:xfrm>
              <a:off x="3906719" y="933450"/>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Suppression des documents</a:t>
              </a:r>
              <a:endParaRPr lang="fr-MA" sz="2800" dirty="0">
                <a:solidFill>
                  <a:schemeClr val="tx1">
                    <a:lumMod val="75000"/>
                    <a:lumOff val="25000"/>
                  </a:schemeClr>
                </a:solidFill>
                <a:latin typeface="Fira Sans" panose="020B0503050000020004" pitchFamily="34" charset="0"/>
              </a:endParaRPr>
            </a:p>
          </p:txBody>
        </p:sp>
      </p:grpSp>
      <p:grpSp>
        <p:nvGrpSpPr>
          <p:cNvPr id="70" name="Group 69">
            <a:extLst>
              <a:ext uri="{FF2B5EF4-FFF2-40B4-BE49-F238E27FC236}">
                <a16:creationId xmlns:a16="http://schemas.microsoft.com/office/drawing/2014/main" id="{13D31799-0D44-41CB-A4C4-E6C882BFFE04}"/>
              </a:ext>
            </a:extLst>
          </p:cNvPr>
          <p:cNvGrpSpPr/>
          <p:nvPr/>
        </p:nvGrpSpPr>
        <p:grpSpPr>
          <a:xfrm>
            <a:off x="3182820" y="-9518702"/>
            <a:ext cx="7828079" cy="864000"/>
            <a:chOff x="3182820" y="1860498"/>
            <a:chExt cx="7828079" cy="864000"/>
          </a:xfrm>
        </p:grpSpPr>
        <p:sp>
          <p:nvSpPr>
            <p:cNvPr id="71" name="Rectangle: Rounded Corners 70">
              <a:extLst>
                <a:ext uri="{FF2B5EF4-FFF2-40B4-BE49-F238E27FC236}">
                  <a16:creationId xmlns:a16="http://schemas.microsoft.com/office/drawing/2014/main" id="{65341E67-B99A-4F02-AD19-F6E9AA98D2A9}"/>
                </a:ext>
              </a:extLst>
            </p:cNvPr>
            <p:cNvSpPr/>
            <p:nvPr/>
          </p:nvSpPr>
          <p:spPr>
            <a:xfrm>
              <a:off x="3815894" y="1957387"/>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72" name="Oval 71">
              <a:extLst>
                <a:ext uri="{FF2B5EF4-FFF2-40B4-BE49-F238E27FC236}">
                  <a16:creationId xmlns:a16="http://schemas.microsoft.com/office/drawing/2014/main" id="{39099F6D-9021-4694-AF66-A39FDBF44EA6}"/>
                </a:ext>
              </a:extLst>
            </p:cNvPr>
            <p:cNvSpPr/>
            <p:nvPr/>
          </p:nvSpPr>
          <p:spPr>
            <a:xfrm>
              <a:off x="3182820" y="1860498"/>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7</a:t>
              </a:r>
            </a:p>
          </p:txBody>
        </p:sp>
        <p:sp>
          <p:nvSpPr>
            <p:cNvPr id="73" name="TextBox 72">
              <a:extLst>
                <a:ext uri="{FF2B5EF4-FFF2-40B4-BE49-F238E27FC236}">
                  <a16:creationId xmlns:a16="http://schemas.microsoft.com/office/drawing/2014/main" id="{A05C65C2-8664-4A62-81EF-B6D1A8B0453B}"/>
                </a:ext>
              </a:extLst>
            </p:cNvPr>
            <p:cNvSpPr txBox="1"/>
            <p:nvPr/>
          </p:nvSpPr>
          <p:spPr>
            <a:xfrm>
              <a:off x="4099431" y="2042051"/>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Sécurité et Validation des documents</a:t>
              </a:r>
              <a:endParaRPr lang="fr-MA" sz="2800" dirty="0">
                <a:solidFill>
                  <a:schemeClr val="tx1">
                    <a:lumMod val="75000"/>
                    <a:lumOff val="25000"/>
                  </a:schemeClr>
                </a:solidFill>
                <a:latin typeface="Fira Sans" panose="020B0503050000020004" pitchFamily="34" charset="0"/>
              </a:endParaRPr>
            </a:p>
          </p:txBody>
        </p:sp>
      </p:grpSp>
      <p:grpSp>
        <p:nvGrpSpPr>
          <p:cNvPr id="74" name="Group 73">
            <a:extLst>
              <a:ext uri="{FF2B5EF4-FFF2-40B4-BE49-F238E27FC236}">
                <a16:creationId xmlns:a16="http://schemas.microsoft.com/office/drawing/2014/main" id="{15B661DB-9D75-4913-BCE6-735C41BB22C8}"/>
              </a:ext>
            </a:extLst>
          </p:cNvPr>
          <p:cNvGrpSpPr/>
          <p:nvPr/>
        </p:nvGrpSpPr>
        <p:grpSpPr>
          <a:xfrm>
            <a:off x="3448050" y="-5640051"/>
            <a:ext cx="7810499" cy="864000"/>
            <a:chOff x="3448050" y="2995949"/>
            <a:chExt cx="7810499" cy="864000"/>
          </a:xfrm>
        </p:grpSpPr>
        <p:sp>
          <p:nvSpPr>
            <p:cNvPr id="75" name="Rectangle: Rounded Corners 74">
              <a:extLst>
                <a:ext uri="{FF2B5EF4-FFF2-40B4-BE49-F238E27FC236}">
                  <a16:creationId xmlns:a16="http://schemas.microsoft.com/office/drawing/2014/main" id="{593DD805-0100-4964-B927-DD89B10F6397}"/>
                </a:ext>
              </a:extLst>
            </p:cNvPr>
            <p:cNvSpPr/>
            <p:nvPr/>
          </p:nvSpPr>
          <p:spPr>
            <a:xfrm>
              <a:off x="4063544" y="3076574"/>
              <a:ext cx="7195005" cy="704850"/>
            </a:xfrm>
            <a:prstGeom prst="roundRect">
              <a:avLst/>
            </a:prstGeom>
            <a:gradFill flip="none" rotWithShape="1">
              <a:gsLst>
                <a:gs pos="0">
                  <a:srgbClr val="83F5FC"/>
                </a:gs>
                <a:gs pos="56000">
                  <a:srgbClr val="0077B6"/>
                </a:gs>
                <a:gs pos="83000">
                  <a:srgbClr val="0060D3"/>
                </a:gs>
                <a:gs pos="97000">
                  <a:srgbClr val="00327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76" name="Oval 75">
              <a:extLst>
                <a:ext uri="{FF2B5EF4-FFF2-40B4-BE49-F238E27FC236}">
                  <a16:creationId xmlns:a16="http://schemas.microsoft.com/office/drawing/2014/main" id="{3AC2F9CB-5FB8-4A03-BA2E-CCA6C3520D3A}"/>
                </a:ext>
              </a:extLst>
            </p:cNvPr>
            <p:cNvSpPr/>
            <p:nvPr/>
          </p:nvSpPr>
          <p:spPr>
            <a:xfrm>
              <a:off x="3448050" y="2995949"/>
              <a:ext cx="864000" cy="864000"/>
            </a:xfrm>
            <a:prstGeom prst="ellipse">
              <a:avLst/>
            </a:prstGeom>
            <a:solidFill>
              <a:srgbClr val="853AAC"/>
            </a:solidFill>
            <a:ln>
              <a:solidFill>
                <a:srgbClr val="4822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sz="4000" b="1" dirty="0"/>
                <a:t>8</a:t>
              </a:r>
              <a:endParaRPr lang="fr-MA" b="1" dirty="0"/>
            </a:p>
          </p:txBody>
        </p:sp>
        <p:sp>
          <p:nvSpPr>
            <p:cNvPr id="77" name="TextBox 76">
              <a:extLst>
                <a:ext uri="{FF2B5EF4-FFF2-40B4-BE49-F238E27FC236}">
                  <a16:creationId xmlns:a16="http://schemas.microsoft.com/office/drawing/2014/main" id="{3D913DBC-E273-4DC6-B281-F07BCF7FF6A9}"/>
                </a:ext>
              </a:extLst>
            </p:cNvPr>
            <p:cNvSpPr txBox="1"/>
            <p:nvPr/>
          </p:nvSpPr>
          <p:spPr>
            <a:xfrm>
              <a:off x="4395135" y="3156475"/>
              <a:ext cx="6780329" cy="523220"/>
            </a:xfrm>
            <a:prstGeom prst="rect">
              <a:avLst/>
            </a:prstGeom>
            <a:noFill/>
          </p:spPr>
          <p:txBody>
            <a:bodyPr wrap="square" rtlCol="0">
              <a:spAutoFit/>
            </a:bodyPr>
            <a:lstStyle/>
            <a:p>
              <a:r>
                <a:rPr lang="fr-FR" sz="2800" b="1" dirty="0">
                  <a:solidFill>
                    <a:schemeClr val="tx1">
                      <a:lumMod val="75000"/>
                      <a:lumOff val="25000"/>
                    </a:schemeClr>
                  </a:solidFill>
                  <a:latin typeface="Fira Sans" panose="020B0503050000020004" pitchFamily="34" charset="0"/>
                </a:rPr>
                <a:t>Scripting sur Mongosh (JavaScript)</a:t>
              </a:r>
              <a:endParaRPr lang="fr-MA" sz="2800" dirty="0">
                <a:solidFill>
                  <a:schemeClr val="tx1">
                    <a:lumMod val="75000"/>
                    <a:lumOff val="25000"/>
                  </a:schemeClr>
                </a:solidFill>
                <a:latin typeface="Fira Sans" panose="020B0503050000020004" pitchFamily="34" charset="0"/>
              </a:endParaRPr>
            </a:p>
          </p:txBody>
        </p:sp>
      </p:grpSp>
      <p:grpSp>
        <p:nvGrpSpPr>
          <p:cNvPr id="2" name="Group 1">
            <a:extLst>
              <a:ext uri="{FF2B5EF4-FFF2-40B4-BE49-F238E27FC236}">
                <a16:creationId xmlns:a16="http://schemas.microsoft.com/office/drawing/2014/main" id="{C9509EA9-6467-4514-A3EF-665BB10E6E9A}"/>
              </a:ext>
            </a:extLst>
          </p:cNvPr>
          <p:cNvGrpSpPr/>
          <p:nvPr/>
        </p:nvGrpSpPr>
        <p:grpSpPr>
          <a:xfrm>
            <a:off x="-1574811" y="-1620000"/>
            <a:ext cx="3240000" cy="3240000"/>
            <a:chOff x="-1574811" y="-1620000"/>
            <a:chExt cx="3240000" cy="3240000"/>
          </a:xfrm>
        </p:grpSpPr>
        <p:sp>
          <p:nvSpPr>
            <p:cNvPr id="101" name="Oval 100">
              <a:extLst>
                <a:ext uri="{FF2B5EF4-FFF2-40B4-BE49-F238E27FC236}">
                  <a16:creationId xmlns:a16="http://schemas.microsoft.com/office/drawing/2014/main" id="{4023F7AC-92BC-4514-A34A-975375328A6E}"/>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102" name="TextBox 101">
              <a:extLst>
                <a:ext uri="{FF2B5EF4-FFF2-40B4-BE49-F238E27FC236}">
                  <a16:creationId xmlns:a16="http://schemas.microsoft.com/office/drawing/2014/main" id="{129D471C-57E4-47CB-AB7B-095D1CA2F316}"/>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1</a:t>
              </a:r>
            </a:p>
          </p:txBody>
        </p:sp>
      </p:grpSp>
      <p:grpSp>
        <p:nvGrpSpPr>
          <p:cNvPr id="104" name="Group 103">
            <a:extLst>
              <a:ext uri="{FF2B5EF4-FFF2-40B4-BE49-F238E27FC236}">
                <a16:creationId xmlns:a16="http://schemas.microsoft.com/office/drawing/2014/main" id="{CFAB9BA4-7190-4693-AE2A-E4F3E607E0E9}"/>
              </a:ext>
            </a:extLst>
          </p:cNvPr>
          <p:cNvGrpSpPr/>
          <p:nvPr/>
        </p:nvGrpSpPr>
        <p:grpSpPr>
          <a:xfrm>
            <a:off x="2948918" y="324763"/>
            <a:ext cx="6294163" cy="777230"/>
            <a:chOff x="171451" y="800785"/>
            <a:chExt cx="9940122" cy="777230"/>
          </a:xfrm>
        </p:grpSpPr>
        <p:sp>
          <p:nvSpPr>
            <p:cNvPr id="105" name="Rectangle: Rounded Corners 104">
              <a:extLst>
                <a:ext uri="{FF2B5EF4-FFF2-40B4-BE49-F238E27FC236}">
                  <a16:creationId xmlns:a16="http://schemas.microsoft.com/office/drawing/2014/main" id="{CA0693E7-68CD-4B8A-8DA4-4E06504AE908}"/>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06" name="TextBox 105">
              <a:extLst>
                <a:ext uri="{FF2B5EF4-FFF2-40B4-BE49-F238E27FC236}">
                  <a16:creationId xmlns:a16="http://schemas.microsoft.com/office/drawing/2014/main" id="{E2D0574F-EC38-4EB8-AEA9-02D528850F6B}"/>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Insertion de données (documents)</a:t>
              </a:r>
              <a:endParaRPr lang="fr-MA" sz="2400" dirty="0">
                <a:solidFill>
                  <a:schemeClr val="tx1">
                    <a:lumMod val="75000"/>
                    <a:lumOff val="25000"/>
                  </a:schemeClr>
                </a:solidFill>
                <a:latin typeface="Fira Sans" panose="020B0503050000020004" pitchFamily="34" charset="0"/>
              </a:endParaRPr>
            </a:p>
          </p:txBody>
        </p:sp>
      </p:grpSp>
      <p:grpSp>
        <p:nvGrpSpPr>
          <p:cNvPr id="26" name="Group 25">
            <a:extLst>
              <a:ext uri="{FF2B5EF4-FFF2-40B4-BE49-F238E27FC236}">
                <a16:creationId xmlns:a16="http://schemas.microsoft.com/office/drawing/2014/main" id="{1D8867D4-33EB-455C-AAFA-E62FCEC509E5}"/>
              </a:ext>
            </a:extLst>
          </p:cNvPr>
          <p:cNvGrpSpPr/>
          <p:nvPr/>
        </p:nvGrpSpPr>
        <p:grpSpPr>
          <a:xfrm>
            <a:off x="-3968548" y="0"/>
            <a:ext cx="3390900" cy="6858000"/>
            <a:chOff x="-723900" y="0"/>
            <a:chExt cx="3390900" cy="6858000"/>
          </a:xfrm>
        </p:grpSpPr>
        <p:sp>
          <p:nvSpPr>
            <p:cNvPr id="27" name="Rectangle: Rounded Corners 26">
              <a:extLst>
                <a:ext uri="{FF2B5EF4-FFF2-40B4-BE49-F238E27FC236}">
                  <a16:creationId xmlns:a16="http://schemas.microsoft.com/office/drawing/2014/main" id="{3B301E13-1401-4C3F-9C51-C1818BBC4722}"/>
                </a:ext>
              </a:extLst>
            </p:cNvPr>
            <p:cNvSpPr/>
            <p:nvPr/>
          </p:nvSpPr>
          <p:spPr>
            <a:xfrm>
              <a:off x="-723900" y="0"/>
              <a:ext cx="3390900" cy="6858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8" name="TextBox 27">
              <a:extLst>
                <a:ext uri="{FF2B5EF4-FFF2-40B4-BE49-F238E27FC236}">
                  <a16:creationId xmlns:a16="http://schemas.microsoft.com/office/drawing/2014/main" id="{E57FDE4F-CCAF-448E-B8C1-94BF75CD2ECE}"/>
                </a:ext>
              </a:extLst>
            </p:cNvPr>
            <p:cNvSpPr txBox="1"/>
            <p:nvPr/>
          </p:nvSpPr>
          <p:spPr>
            <a:xfrm>
              <a:off x="339270" y="1708773"/>
              <a:ext cx="1451430" cy="584775"/>
            </a:xfrm>
            <a:prstGeom prst="rect">
              <a:avLst/>
            </a:prstGeom>
            <a:noFill/>
          </p:spPr>
          <p:txBody>
            <a:bodyPr wrap="square" rtlCol="0">
              <a:spAutoFit/>
            </a:bodyPr>
            <a:lstStyle/>
            <a:p>
              <a:r>
                <a:rPr lang="fr-MA" sz="3200" b="1" dirty="0">
                  <a:solidFill>
                    <a:schemeClr val="bg1"/>
                  </a:solidFill>
                </a:rPr>
                <a:t>PLAN :</a:t>
              </a:r>
            </a:p>
          </p:txBody>
        </p:sp>
        <p:pic>
          <p:nvPicPr>
            <p:cNvPr id="29" name="Picture 28">
              <a:extLst>
                <a:ext uri="{FF2B5EF4-FFF2-40B4-BE49-F238E27FC236}">
                  <a16:creationId xmlns:a16="http://schemas.microsoft.com/office/drawing/2014/main" id="{D41F90D4-D714-4BA7-9ED5-7BB6B63FEB54}"/>
                </a:ext>
              </a:extLst>
            </p:cNvPr>
            <p:cNvPicPr>
              <a:picLocks noChangeAspect="1"/>
            </p:cNvPicPr>
            <p:nvPr/>
          </p:nvPicPr>
          <p:blipFill>
            <a:blip r:embed="rId3">
              <a:biLevel thresh="25000"/>
              <a:extLst>
                <a:ext uri="{28A0092B-C50C-407E-A947-70E740481C1C}">
                  <a14:useLocalDpi xmlns:a14="http://schemas.microsoft.com/office/drawing/2010/main" val="0"/>
                </a:ext>
              </a:extLst>
            </a:blip>
            <a:stretch>
              <a:fillRect/>
            </a:stretch>
          </p:blipFill>
          <p:spPr>
            <a:xfrm>
              <a:off x="214659" y="2355229"/>
              <a:ext cx="2235821" cy="2235821"/>
            </a:xfrm>
            <a:prstGeom prst="rect">
              <a:avLst/>
            </a:prstGeom>
          </p:spPr>
        </p:pic>
      </p:grpSp>
      <p:sp>
        <p:nvSpPr>
          <p:cNvPr id="3" name="Rectangle: Rounded Corners 2">
            <a:extLst>
              <a:ext uri="{FF2B5EF4-FFF2-40B4-BE49-F238E27FC236}">
                <a16:creationId xmlns:a16="http://schemas.microsoft.com/office/drawing/2014/main" id="{38FD0893-65D2-4973-BC63-D372BC6EBF4B}"/>
              </a:ext>
            </a:extLst>
          </p:cNvPr>
          <p:cNvSpPr/>
          <p:nvPr/>
        </p:nvSpPr>
        <p:spPr>
          <a:xfrm>
            <a:off x="613402" y="2401268"/>
            <a:ext cx="5138836" cy="4239689"/>
          </a:xfrm>
          <a:prstGeom prst="roundRect">
            <a:avLst>
              <a:gd name="adj" fmla="val 913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0" name="Rectangle: Rounded Corners 29">
            <a:extLst>
              <a:ext uri="{FF2B5EF4-FFF2-40B4-BE49-F238E27FC236}">
                <a16:creationId xmlns:a16="http://schemas.microsoft.com/office/drawing/2014/main" id="{DA0A7463-D545-42EC-BCCF-4DEC0D2A9159}"/>
              </a:ext>
            </a:extLst>
          </p:cNvPr>
          <p:cNvSpPr/>
          <p:nvPr/>
        </p:nvSpPr>
        <p:spPr>
          <a:xfrm>
            <a:off x="6310213" y="2401267"/>
            <a:ext cx="5138836" cy="4239689"/>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5" name="Rectangle: Rounded Corners 4">
            <a:extLst>
              <a:ext uri="{FF2B5EF4-FFF2-40B4-BE49-F238E27FC236}">
                <a16:creationId xmlns:a16="http://schemas.microsoft.com/office/drawing/2014/main" id="{B3EB42DD-FFC3-44FD-8483-3A7D4E1B7023}"/>
              </a:ext>
            </a:extLst>
          </p:cNvPr>
          <p:cNvSpPr/>
          <p:nvPr/>
        </p:nvSpPr>
        <p:spPr>
          <a:xfrm>
            <a:off x="1369532" y="2699598"/>
            <a:ext cx="3626575"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a:ln>
                  <a:noFill/>
                </a:ln>
                <a:solidFill>
                  <a:srgbClr val="017289"/>
                </a:solidFill>
                <a:effectLst/>
                <a:latin typeface="Arial" panose="020B0604020202020204" pitchFamily="34" charset="0"/>
              </a:rPr>
              <a:t>Types Simples</a:t>
            </a:r>
          </a:p>
        </p:txBody>
      </p:sp>
      <p:sp>
        <p:nvSpPr>
          <p:cNvPr id="32" name="Rectangle: Rounded Corners 31">
            <a:extLst>
              <a:ext uri="{FF2B5EF4-FFF2-40B4-BE49-F238E27FC236}">
                <a16:creationId xmlns:a16="http://schemas.microsoft.com/office/drawing/2014/main" id="{46DECEB2-B7F4-4328-8F8A-1CF3C9A20946}"/>
              </a:ext>
            </a:extLst>
          </p:cNvPr>
          <p:cNvSpPr/>
          <p:nvPr/>
        </p:nvSpPr>
        <p:spPr>
          <a:xfrm>
            <a:off x="7060473" y="2699598"/>
            <a:ext cx="3626575"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a:ln>
                  <a:noFill/>
                </a:ln>
                <a:solidFill>
                  <a:srgbClr val="017289"/>
                </a:solidFill>
                <a:effectLst/>
                <a:latin typeface="Arial" panose="020B0604020202020204" pitchFamily="34" charset="0"/>
              </a:rPr>
              <a:t>Types </a:t>
            </a:r>
            <a:r>
              <a:rPr kumimoji="0" lang="en-US" altLang="en-US" sz="3200" b="1" i="0" u="none" strike="noStrike" cap="none" normalizeH="0" baseline="0" dirty="0" err="1">
                <a:ln>
                  <a:noFill/>
                </a:ln>
                <a:solidFill>
                  <a:srgbClr val="017289"/>
                </a:solidFill>
                <a:effectLst/>
                <a:latin typeface="Arial" panose="020B0604020202020204" pitchFamily="34" charset="0"/>
              </a:rPr>
              <a:t>Imbriqués</a:t>
            </a: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33" name="Rectangle 2">
            <a:extLst>
              <a:ext uri="{FF2B5EF4-FFF2-40B4-BE49-F238E27FC236}">
                <a16:creationId xmlns:a16="http://schemas.microsoft.com/office/drawing/2014/main" id="{06684AEE-9043-45C7-8928-CC80DCAD16B0}"/>
              </a:ext>
            </a:extLst>
          </p:cNvPr>
          <p:cNvSpPr>
            <a:spLocks noChangeArrowheads="1"/>
          </p:cNvSpPr>
          <p:nvPr/>
        </p:nvSpPr>
        <p:spPr bwMode="auto">
          <a:xfrm>
            <a:off x="1066825" y="1567075"/>
            <a:ext cx="10053735"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MongoDB </a:t>
            </a:r>
            <a:r>
              <a:rPr kumimoji="0" lang="en-US" altLang="en-US" i="0" u="none" strike="noStrike" cap="none" normalizeH="0" baseline="0" dirty="0" err="1">
                <a:ln>
                  <a:noFill/>
                </a:ln>
                <a:solidFill>
                  <a:schemeClr val="tx1"/>
                </a:solidFill>
                <a:effectLst/>
                <a:latin typeface="Arial" panose="020B0604020202020204" pitchFamily="34" charset="0"/>
              </a:rPr>
              <a:t>prend</a:t>
            </a:r>
            <a:r>
              <a:rPr kumimoji="0" lang="en-US" altLang="en-US" i="0" u="none" strike="noStrike" cap="none" normalizeH="0" baseline="0" dirty="0">
                <a:ln>
                  <a:noFill/>
                </a:ln>
                <a:solidFill>
                  <a:schemeClr val="tx1"/>
                </a:solidFill>
                <a:effectLst/>
                <a:latin typeface="Arial" panose="020B0604020202020204" pitchFamily="34" charset="0"/>
              </a:rPr>
              <a:t> </a:t>
            </a:r>
            <a:r>
              <a:rPr kumimoji="0" lang="en-US" altLang="en-US" i="0" u="none" strike="noStrike" cap="none" normalizeH="0" baseline="0" dirty="0" err="1">
                <a:ln>
                  <a:noFill/>
                </a:ln>
                <a:solidFill>
                  <a:schemeClr val="tx1"/>
                </a:solidFill>
                <a:effectLst/>
                <a:latin typeface="Arial" panose="020B0604020202020204" pitchFamily="34" charset="0"/>
              </a:rPr>
              <a:t>en</a:t>
            </a:r>
            <a:r>
              <a:rPr kumimoji="0" lang="en-US" altLang="en-US" i="0" u="none" strike="noStrike" cap="none" normalizeH="0" baseline="0" dirty="0">
                <a:ln>
                  <a:noFill/>
                </a:ln>
                <a:solidFill>
                  <a:schemeClr val="tx1"/>
                </a:solidFill>
                <a:effectLst/>
                <a:latin typeface="Arial" panose="020B0604020202020204" pitchFamily="34" charset="0"/>
              </a:rPr>
              <a:t> charge </a:t>
            </a:r>
            <a:r>
              <a:rPr kumimoji="0" lang="en-US" altLang="en-US" i="0" u="none" strike="noStrike" cap="none" normalizeH="0" baseline="0" dirty="0" err="1">
                <a:ln>
                  <a:noFill/>
                </a:ln>
                <a:solidFill>
                  <a:schemeClr val="tx1"/>
                </a:solidFill>
                <a:effectLst/>
                <a:latin typeface="Arial" panose="020B0604020202020204" pitchFamily="34" charset="0"/>
              </a:rPr>
              <a:t>plusieurs</a:t>
            </a:r>
            <a:r>
              <a:rPr kumimoji="0" lang="en-US" altLang="en-US" i="0" u="none" strike="noStrike" cap="none" normalizeH="0" baseline="0" dirty="0">
                <a:ln>
                  <a:noFill/>
                </a:ln>
                <a:solidFill>
                  <a:schemeClr val="tx1"/>
                </a:solidFill>
                <a:effectLst/>
                <a:latin typeface="Arial" panose="020B0604020202020204" pitchFamily="34" charset="0"/>
              </a:rPr>
              <a:t> types de données, qui </a:t>
            </a:r>
            <a:r>
              <a:rPr kumimoji="0" lang="en-US" altLang="en-US" i="0" u="none" strike="noStrike" cap="none" normalizeH="0" baseline="0" dirty="0" err="1">
                <a:ln>
                  <a:noFill/>
                </a:ln>
                <a:solidFill>
                  <a:schemeClr val="tx1"/>
                </a:solidFill>
                <a:effectLst/>
                <a:latin typeface="Arial" panose="020B0604020202020204" pitchFamily="34" charset="0"/>
              </a:rPr>
              <a:t>peuvent</a:t>
            </a:r>
            <a:r>
              <a:rPr kumimoji="0" lang="en-US" altLang="en-US" i="0" u="none" strike="noStrike" cap="none" normalizeH="0" baseline="0" dirty="0">
                <a:ln>
                  <a:noFill/>
                </a:ln>
                <a:solidFill>
                  <a:schemeClr val="tx1"/>
                </a:solidFill>
                <a:effectLst/>
                <a:latin typeface="Arial" panose="020B0604020202020204" pitchFamily="34" charset="0"/>
              </a:rPr>
              <a:t> </a:t>
            </a:r>
            <a:r>
              <a:rPr kumimoji="0" lang="en-US" altLang="en-US" i="0" u="none" strike="noStrike" cap="none" normalizeH="0" baseline="0" dirty="0" err="1">
                <a:ln>
                  <a:noFill/>
                </a:ln>
                <a:solidFill>
                  <a:schemeClr val="tx1"/>
                </a:solidFill>
                <a:effectLst/>
                <a:latin typeface="Arial" panose="020B0604020202020204" pitchFamily="34" charset="0"/>
              </a:rPr>
              <a:t>être</a:t>
            </a:r>
            <a:r>
              <a:rPr kumimoji="0" lang="en-US" altLang="en-US" i="0" u="none" strike="noStrike" cap="none" normalizeH="0" baseline="0" dirty="0">
                <a:ln>
                  <a:noFill/>
                </a:ln>
                <a:solidFill>
                  <a:schemeClr val="tx1"/>
                </a:solidFill>
                <a:effectLst/>
                <a:latin typeface="Arial" panose="020B0604020202020204" pitchFamily="34" charset="0"/>
              </a:rPr>
              <a:t> </a:t>
            </a:r>
            <a:r>
              <a:rPr kumimoji="0" lang="en-US" altLang="en-US" i="0" u="none" strike="noStrike" cap="none" normalizeH="0" baseline="0" dirty="0" err="1">
                <a:ln>
                  <a:noFill/>
                </a:ln>
                <a:solidFill>
                  <a:schemeClr val="tx1"/>
                </a:solidFill>
                <a:effectLst/>
                <a:latin typeface="Arial" panose="020B0604020202020204" pitchFamily="34" charset="0"/>
              </a:rPr>
              <a:t>classés</a:t>
            </a:r>
            <a:r>
              <a:rPr kumimoji="0" lang="en-US" altLang="en-US"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err="1">
                <a:ln>
                  <a:noFill/>
                </a:ln>
                <a:solidFill>
                  <a:schemeClr val="tx1"/>
                </a:solidFill>
                <a:effectLst/>
                <a:latin typeface="Arial" panose="020B0604020202020204" pitchFamily="34" charset="0"/>
              </a:rPr>
              <a:t>en</a:t>
            </a:r>
            <a:r>
              <a:rPr kumimoji="0" lang="en-US" altLang="en-US" b="1" i="0" u="none" strike="noStrike" cap="none" normalizeH="0" baseline="0" dirty="0">
                <a:ln>
                  <a:noFill/>
                </a:ln>
                <a:solidFill>
                  <a:schemeClr val="tx1"/>
                </a:solidFill>
                <a:effectLst/>
                <a:latin typeface="Arial" panose="020B0604020202020204" pitchFamily="34" charset="0"/>
              </a:rPr>
              <a:t> deux </a:t>
            </a:r>
            <a:r>
              <a:rPr kumimoji="0" lang="en-US" altLang="en-US" b="1" i="0" u="none" strike="noStrike" cap="none" normalizeH="0" baseline="0" dirty="0" err="1">
                <a:ln>
                  <a:noFill/>
                </a:ln>
                <a:solidFill>
                  <a:schemeClr val="tx1"/>
                </a:solidFill>
                <a:effectLst/>
                <a:latin typeface="Arial" panose="020B0604020202020204" pitchFamily="34" charset="0"/>
              </a:rPr>
              <a:t>catégories</a:t>
            </a:r>
            <a:r>
              <a:rPr kumimoji="0" lang="en-US" altLang="en-US" b="1"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err="1">
                <a:ln>
                  <a:noFill/>
                </a:ln>
                <a:solidFill>
                  <a:schemeClr val="tx1"/>
                </a:solidFill>
                <a:effectLst/>
                <a:latin typeface="Arial" panose="020B0604020202020204" pitchFamily="34" charset="0"/>
              </a:rPr>
              <a:t>principales</a:t>
            </a:r>
            <a:r>
              <a:rPr kumimoji="0" lang="en-US" altLang="en-US" b="1"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36" name="Rectangle: Rounded Corners 35">
            <a:extLst>
              <a:ext uri="{FF2B5EF4-FFF2-40B4-BE49-F238E27FC236}">
                <a16:creationId xmlns:a16="http://schemas.microsoft.com/office/drawing/2014/main" id="{4CAC75C0-1758-46AA-8D07-C4C3BF3CA33F}"/>
              </a:ext>
            </a:extLst>
          </p:cNvPr>
          <p:cNvSpPr/>
          <p:nvPr/>
        </p:nvSpPr>
        <p:spPr>
          <a:xfrm>
            <a:off x="896495" y="3643381"/>
            <a:ext cx="4628005" cy="288985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6" name="TextBox 5">
            <a:extLst>
              <a:ext uri="{FF2B5EF4-FFF2-40B4-BE49-F238E27FC236}">
                <a16:creationId xmlns:a16="http://schemas.microsoft.com/office/drawing/2014/main" id="{8A2D3DF4-EEE7-47ED-8486-163187614CDD}"/>
              </a:ext>
            </a:extLst>
          </p:cNvPr>
          <p:cNvSpPr txBox="1"/>
          <p:nvPr/>
        </p:nvSpPr>
        <p:spPr>
          <a:xfrm>
            <a:off x="994401" y="3643382"/>
            <a:ext cx="4376836" cy="3139321"/>
          </a:xfrm>
          <a:prstGeom prst="rect">
            <a:avLst/>
          </a:prstGeom>
          <a:noFill/>
        </p:spPr>
        <p:txBody>
          <a:bodyPr wrap="square" rtlCol="0">
            <a:spAutoFit/>
          </a:bodyPr>
          <a:lstStyle/>
          <a:p>
            <a:pPr eaLnBrk="0" fontAlgn="base" hangingPunct="0">
              <a:spcBef>
                <a:spcPct val="0"/>
              </a:spcBef>
              <a:spcAft>
                <a:spcPct val="0"/>
              </a:spcAft>
            </a:pPr>
            <a:r>
              <a:rPr kumimoji="0" lang="en-US" altLang="en-US" sz="1200" b="0" i="0" u="none" strike="noStrike" cap="none" normalizeH="0" baseline="0" dirty="0" err="1">
                <a:ln>
                  <a:noFill/>
                </a:ln>
                <a:solidFill>
                  <a:schemeClr val="tx1"/>
                </a:solidFill>
                <a:effectLst/>
                <a:latin typeface="Arial" panose="020B0604020202020204" pitchFamily="34" charset="0"/>
              </a:rPr>
              <a:t>Ces</a:t>
            </a:r>
            <a:r>
              <a:rPr kumimoji="0" lang="en-US" altLang="en-US" sz="1200" b="0" i="0" u="none" strike="noStrike" cap="none" normalizeH="0" baseline="0" dirty="0">
                <a:ln>
                  <a:noFill/>
                </a:ln>
                <a:solidFill>
                  <a:schemeClr val="tx1"/>
                </a:solidFill>
                <a:effectLst/>
                <a:latin typeface="Arial" panose="020B0604020202020204" pitchFamily="34" charset="0"/>
              </a:rPr>
              <a:t> types de données </a:t>
            </a:r>
            <a:r>
              <a:rPr kumimoji="0" lang="en-US" altLang="en-US" sz="1200" b="0" i="0" u="none" strike="noStrike" cap="none" normalizeH="0" baseline="0" dirty="0" err="1">
                <a:ln>
                  <a:noFill/>
                </a:ln>
                <a:solidFill>
                  <a:schemeClr val="tx1"/>
                </a:solidFill>
                <a:effectLst/>
                <a:latin typeface="Arial" panose="020B0604020202020204" pitchFamily="34" charset="0"/>
              </a:rPr>
              <a:t>sont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atomiques</a:t>
            </a:r>
            <a:r>
              <a:rPr kumimoji="0" lang="en-US" altLang="en-US" sz="1200" b="0" i="0" u="none" strike="noStrike" cap="none" normalizeH="0" baseline="0" dirty="0">
                <a:ln>
                  <a:noFill/>
                </a:ln>
                <a:solidFill>
                  <a:schemeClr val="tx1"/>
                </a:solidFill>
                <a:effectLst/>
                <a:latin typeface="Arial" panose="020B0604020202020204" pitchFamily="34" charset="0"/>
              </a:rPr>
              <a:t> et ne </a:t>
            </a:r>
            <a:r>
              <a:rPr kumimoji="0" lang="en-US" altLang="en-US" sz="1200" b="0" i="0" u="none" strike="noStrike" cap="none" normalizeH="0" baseline="0" dirty="0" err="1">
                <a:ln>
                  <a:noFill/>
                </a:ln>
                <a:solidFill>
                  <a:schemeClr val="tx1"/>
                </a:solidFill>
                <a:effectLst/>
                <a:latin typeface="Arial" panose="020B0604020202020204" pitchFamily="34" charset="0"/>
              </a:rPr>
              <a:t>contiennent</a:t>
            </a:r>
            <a:r>
              <a:rPr kumimoji="0" lang="en-US" altLang="en-US" sz="1200" b="0" i="0" u="none" strike="noStrike" cap="none" normalizeH="0" baseline="0" dirty="0">
                <a:ln>
                  <a:noFill/>
                </a:ln>
                <a:solidFill>
                  <a:schemeClr val="tx1"/>
                </a:solidFill>
                <a:effectLst/>
                <a:latin typeface="Arial" panose="020B0604020202020204" pitchFamily="34" charset="0"/>
              </a:rPr>
              <a:t> pas </a:t>
            </a:r>
            <a:r>
              <a:rPr kumimoji="0" lang="en-US" altLang="en-US" sz="1200" b="0" i="0" u="none" strike="noStrike" cap="none" normalizeH="0" baseline="0" dirty="0" err="1">
                <a:ln>
                  <a:noFill/>
                </a:ln>
                <a:solidFill>
                  <a:schemeClr val="tx1"/>
                </a:solidFill>
                <a:effectLst/>
                <a:latin typeface="Arial" panose="020B0604020202020204" pitchFamily="34" charset="0"/>
              </a:rPr>
              <a:t>d'autres</a:t>
            </a:r>
            <a:r>
              <a:rPr kumimoji="0" lang="en-US" altLang="en-US" sz="1200" b="0" i="0" u="none" strike="noStrike" cap="none" normalizeH="0" baseline="0" dirty="0">
                <a:ln>
                  <a:noFill/>
                </a:ln>
                <a:solidFill>
                  <a:schemeClr val="tx1"/>
                </a:solidFill>
                <a:effectLst/>
                <a:latin typeface="Arial" panose="020B0604020202020204" pitchFamily="34" charset="0"/>
              </a:rPr>
              <a:t> structures de données.</a:t>
            </a:r>
          </a:p>
          <a:p>
            <a:pPr marR="0" lvl="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Arial" panose="020B0604020202020204"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String</a:t>
            </a:r>
            <a:r>
              <a:rPr kumimoji="0" lang="en-US" altLang="en-US" sz="1200" b="0" i="0" u="none" strike="noStrike" cap="none" normalizeH="0" baseline="0" dirty="0">
                <a:ln>
                  <a:noFill/>
                </a:ln>
                <a:solidFill>
                  <a:schemeClr val="tx1"/>
                </a:solidFill>
                <a:effectLst/>
                <a:latin typeface="Arial" panose="020B0604020202020204" pitchFamily="34" charset="0"/>
              </a:rPr>
              <a:t> : Une </a:t>
            </a:r>
            <a:r>
              <a:rPr kumimoji="0" lang="en-US" altLang="en-US" sz="1200" b="0" i="0" u="none" strike="noStrike" cap="none" normalizeH="0" baseline="0" dirty="0" err="1">
                <a:ln>
                  <a:noFill/>
                </a:ln>
                <a:solidFill>
                  <a:schemeClr val="tx1"/>
                </a:solidFill>
                <a:effectLst/>
                <a:latin typeface="Arial" panose="020B0604020202020204" pitchFamily="34" charset="0"/>
              </a:rPr>
              <a:t>chaîne</a:t>
            </a:r>
            <a:r>
              <a:rPr kumimoji="0" lang="en-US" altLang="en-US" sz="1200" b="0" i="0" u="none" strike="noStrike" cap="none" normalizeH="0" baseline="0" dirty="0">
                <a:ln>
                  <a:noFill/>
                </a:ln>
                <a:solidFill>
                  <a:schemeClr val="tx1"/>
                </a:solidFill>
                <a:effectLst/>
                <a:latin typeface="Arial" panose="020B0604020202020204" pitchFamily="34" charset="0"/>
              </a:rPr>
              <a:t> de </a:t>
            </a:r>
            <a:r>
              <a:rPr kumimoji="0" lang="en-US" altLang="en-US" sz="1200" b="0" i="0" u="none" strike="noStrike" cap="none" normalizeH="0" baseline="0" dirty="0" err="1">
                <a:ln>
                  <a:noFill/>
                </a:ln>
                <a:solidFill>
                  <a:schemeClr val="tx1"/>
                </a:solidFill>
                <a:effectLst/>
                <a:latin typeface="Arial" panose="020B0604020202020204" pitchFamily="34" charset="0"/>
              </a:rPr>
              <a:t>caractères</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utilisée</a:t>
            </a:r>
            <a:r>
              <a:rPr kumimoji="0" lang="en-US" altLang="en-US" sz="1200" b="0" i="0" u="none" strike="noStrike" cap="none" normalizeH="0" baseline="0" dirty="0">
                <a:ln>
                  <a:noFill/>
                </a:ln>
                <a:solidFill>
                  <a:schemeClr val="tx1"/>
                </a:solidFill>
                <a:effectLst/>
                <a:latin typeface="Arial" panose="020B0604020202020204" pitchFamily="34" charset="0"/>
              </a:rPr>
              <a:t> pour stocker du </a:t>
            </a:r>
            <a:r>
              <a:rPr kumimoji="0" lang="en-US" altLang="en-US" sz="1200" b="0" i="0" u="none" strike="noStrike" cap="none" normalizeH="0" baseline="0" dirty="0" err="1">
                <a:ln>
                  <a:noFill/>
                </a:ln>
                <a:solidFill>
                  <a:schemeClr val="tx1"/>
                </a:solidFill>
                <a:effectLst/>
                <a:latin typeface="Arial" panose="020B0604020202020204" pitchFamily="34" charset="0"/>
              </a:rPr>
              <a:t>texte</a:t>
            </a:r>
            <a:r>
              <a:rPr kumimoji="0" lang="en-US" altLang="en-US" sz="1200" b="0" i="0" u="none" strike="noStrike" cap="none" normalizeH="0" baseline="0" dirty="0">
                <a:ln>
                  <a:noFill/>
                </a:ln>
                <a:solidFill>
                  <a:schemeClr val="tx1"/>
                </a:solidFill>
                <a:effectLst/>
                <a:latin typeface="Arial" panose="020B0604020202020204" pitchFamily="34" charset="0"/>
              </a:rPr>
              <a:t>. </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"nom": "Alice"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Number</a:t>
            </a:r>
            <a:r>
              <a:rPr kumimoji="0" lang="en-US" altLang="en-US" sz="1200" b="0" i="0" u="none" strike="noStrike" cap="none" normalizeH="0" baseline="0" dirty="0">
                <a:ln>
                  <a:noFill/>
                </a:ln>
                <a:solidFill>
                  <a:schemeClr val="tx1"/>
                </a:solidFill>
                <a:effectLst/>
                <a:latin typeface="Arial" panose="020B0604020202020204" pitchFamily="34" charset="0"/>
              </a:rPr>
              <a:t> : Un </a:t>
            </a:r>
            <a:r>
              <a:rPr kumimoji="0" lang="en-US" altLang="en-US" sz="1200" b="0" i="0" u="none" strike="noStrike" cap="none" normalizeH="0" baseline="0" dirty="0" err="1">
                <a:ln>
                  <a:noFill/>
                </a:ln>
                <a:solidFill>
                  <a:schemeClr val="tx1"/>
                </a:solidFill>
                <a:effectLst/>
                <a:latin typeface="Arial" panose="020B0604020202020204" pitchFamily="34" charset="0"/>
              </a:rPr>
              <a:t>nombre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entier</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ou</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flottant</a:t>
            </a:r>
            <a:r>
              <a:rPr kumimoji="0" lang="en-US" altLang="en-US" sz="1200" b="0" i="0" u="none" strike="noStrike" cap="none" normalizeH="0" baseline="0" dirty="0">
                <a:ln>
                  <a:noFill/>
                </a:ln>
                <a:solidFill>
                  <a:schemeClr val="tx1"/>
                </a:solidFill>
                <a:effectLst/>
                <a:latin typeface="Arial" panose="020B0604020202020204" pitchFamily="34" charset="0"/>
              </a:rPr>
              <a:t>. MongoDB </a:t>
            </a:r>
            <a:r>
              <a:rPr kumimoji="0" lang="en-US" altLang="en-US" sz="1200" b="0" i="0" u="none" strike="noStrike" cap="none" normalizeH="0" baseline="0" dirty="0" err="1">
                <a:ln>
                  <a:noFill/>
                </a:ln>
                <a:solidFill>
                  <a:schemeClr val="tx1"/>
                </a:solidFill>
                <a:effectLst/>
                <a:latin typeface="Arial" panose="020B0604020202020204" pitchFamily="34" charset="0"/>
              </a:rPr>
              <a:t>prend</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en</a:t>
            </a:r>
            <a:r>
              <a:rPr kumimoji="0" lang="en-US" altLang="en-US" sz="1200" b="0" i="0" u="none" strike="noStrike" cap="none" normalizeH="0" baseline="0" dirty="0">
                <a:ln>
                  <a:noFill/>
                </a:ln>
                <a:solidFill>
                  <a:schemeClr val="tx1"/>
                </a:solidFill>
                <a:effectLst/>
                <a:latin typeface="Arial" panose="020B0604020202020204" pitchFamily="34" charset="0"/>
              </a:rPr>
              <a:t> charge </a:t>
            </a:r>
            <a:r>
              <a:rPr kumimoji="0" lang="en-US" altLang="en-US" sz="1200" b="0" i="0" u="none" strike="noStrike" cap="none" normalizeH="0" baseline="0" dirty="0">
                <a:ln>
                  <a:noFill/>
                </a:ln>
                <a:solidFill>
                  <a:schemeClr val="tx1"/>
                </a:solidFill>
                <a:effectLst/>
                <a:latin typeface="Arial Unicode MS"/>
              </a:rPr>
              <a:t>int32</a:t>
            </a:r>
            <a:r>
              <a:rPr kumimoji="0" lang="en-US" altLang="en-US" sz="1200" b="0" i="0" u="none" strike="noStrike" cap="none" normalizeH="0" baseline="0" dirty="0">
                <a:ln>
                  <a:noFill/>
                </a:ln>
                <a:solidFill>
                  <a:schemeClr val="tx1"/>
                </a:solidFill>
                <a:effectLst/>
              </a:rPr>
              <a:t>, </a:t>
            </a:r>
            <a:r>
              <a:rPr kumimoji="0" lang="en-US" altLang="en-US" sz="1200" b="0" i="0" u="none" strike="noStrike" cap="none" normalizeH="0" baseline="0" dirty="0">
                <a:ln>
                  <a:noFill/>
                </a:ln>
                <a:solidFill>
                  <a:schemeClr val="tx1"/>
                </a:solidFill>
                <a:effectLst/>
                <a:latin typeface="Arial Unicode MS"/>
              </a:rPr>
              <a:t>int64</a:t>
            </a:r>
            <a:r>
              <a:rPr kumimoji="0" lang="en-US" altLang="en-US" sz="1200" b="0" i="0" u="none" strike="noStrike" cap="none" normalizeH="0" baseline="0" dirty="0">
                <a:ln>
                  <a:noFill/>
                </a:ln>
                <a:solidFill>
                  <a:schemeClr val="tx1"/>
                </a:solidFill>
                <a:effectLst/>
              </a:rPr>
              <a:t> et </a:t>
            </a:r>
            <a:r>
              <a:rPr kumimoji="0" lang="en-US" altLang="en-US" sz="1200" b="0" i="0" u="none" strike="noStrike" cap="none" normalizeH="0" baseline="0" dirty="0">
                <a:ln>
                  <a:noFill/>
                </a:ln>
                <a:solidFill>
                  <a:schemeClr val="tx1"/>
                </a:solidFill>
                <a:effectLst/>
                <a:latin typeface="Arial Unicode MS"/>
              </a:rPr>
              <a:t>double</a:t>
            </a:r>
            <a:r>
              <a:rPr kumimoji="0" lang="en-US" altLang="en-US" sz="12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âge</a:t>
            </a:r>
            <a:r>
              <a:rPr kumimoji="0" lang="en-US" altLang="en-US" sz="1200" b="0" i="0" u="none" strike="noStrike" cap="none" normalizeH="0" baseline="0" dirty="0">
                <a:ln>
                  <a:noFill/>
                </a:ln>
                <a:solidFill>
                  <a:schemeClr val="tx1"/>
                </a:solidFill>
                <a:effectLst/>
                <a:latin typeface="Arial Unicode MS"/>
              </a:rPr>
              <a:t>": 25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Boolean</a:t>
            </a:r>
            <a:r>
              <a:rPr kumimoji="0" lang="en-US" altLang="en-US" sz="1200" b="0" i="0" u="none" strike="noStrike" cap="none" normalizeH="0" baseline="0" dirty="0">
                <a:ln>
                  <a:noFill/>
                </a:ln>
                <a:solidFill>
                  <a:schemeClr val="tx1"/>
                </a:solidFill>
                <a:effectLst/>
                <a:latin typeface="Arial" panose="020B0604020202020204" pitchFamily="34" charset="0"/>
              </a:rPr>
              <a:t> : Un type de </a:t>
            </a:r>
            <a:r>
              <a:rPr kumimoji="0" lang="en-US" altLang="en-US" sz="1200" b="0" i="0" u="none" strike="noStrike" cap="none" normalizeH="0" baseline="0" dirty="0" err="1">
                <a:ln>
                  <a:noFill/>
                </a:ln>
                <a:solidFill>
                  <a:schemeClr val="tx1"/>
                </a:solidFill>
                <a:effectLst/>
                <a:latin typeface="Arial" panose="020B0604020202020204" pitchFamily="34" charset="0"/>
              </a:rPr>
              <a:t>donnée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représentant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a:ln>
                  <a:noFill/>
                </a:ln>
                <a:solidFill>
                  <a:schemeClr val="tx1"/>
                </a:solidFill>
                <a:effectLst/>
                <a:latin typeface="Arial Unicode MS"/>
              </a:rPr>
              <a:t>true</a:t>
            </a:r>
            <a:r>
              <a:rPr kumimoji="0" lang="en-US" altLang="en-US" sz="1200" b="0" i="0" u="none" strike="noStrike" cap="none" normalizeH="0" baseline="0" dirty="0">
                <a:ln>
                  <a:noFill/>
                </a:ln>
                <a:solidFill>
                  <a:schemeClr val="tx1"/>
                </a:solidFill>
                <a:effectLst/>
              </a:rPr>
              <a:t> </a:t>
            </a:r>
            <a:r>
              <a:rPr kumimoji="0" lang="en-US" altLang="en-US" sz="1200" b="0" i="0" u="none" strike="noStrike" cap="none" normalizeH="0" baseline="0" dirty="0" err="1">
                <a:ln>
                  <a:noFill/>
                </a:ln>
                <a:solidFill>
                  <a:schemeClr val="tx1"/>
                </a:solidFill>
                <a:effectLst/>
              </a:rPr>
              <a:t>ou</a:t>
            </a:r>
            <a:r>
              <a:rPr kumimoji="0" lang="en-US" altLang="en-US" sz="1200" b="0" i="0" u="none" strike="noStrike" cap="none" normalizeH="0" baseline="0" dirty="0">
                <a:ln>
                  <a:noFill/>
                </a:ln>
                <a:solidFill>
                  <a:schemeClr val="tx1"/>
                </a:solidFill>
                <a:effectLst/>
              </a:rPr>
              <a:t> </a:t>
            </a:r>
            <a:r>
              <a:rPr kumimoji="0" lang="en-US" altLang="en-US" sz="1200" b="0" i="0" u="none" strike="noStrike" cap="none" normalizeH="0" baseline="0" dirty="0">
                <a:ln>
                  <a:noFill/>
                </a:ln>
                <a:solidFill>
                  <a:schemeClr val="tx1"/>
                </a:solidFill>
                <a:effectLst/>
                <a:latin typeface="Arial Unicode MS"/>
              </a:rPr>
              <a:t>false</a:t>
            </a:r>
            <a:r>
              <a:rPr kumimoji="0" lang="en-US" altLang="en-US" sz="12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actif</a:t>
            </a:r>
            <a:r>
              <a:rPr kumimoji="0" lang="en-US" altLang="en-US" sz="1200" b="0" i="0" u="none" strike="noStrike" cap="none" normalizeH="0" baseline="0" dirty="0">
                <a:ln>
                  <a:noFill/>
                </a:ln>
                <a:solidFill>
                  <a:schemeClr val="tx1"/>
                </a:solidFill>
                <a:effectLst/>
                <a:latin typeface="Arial Unicode MS"/>
              </a:rPr>
              <a:t>": true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Date</a:t>
            </a:r>
            <a:r>
              <a:rPr kumimoji="0" lang="en-US" altLang="en-US" sz="1200" b="0" i="0" u="none" strike="noStrike" cap="none" normalizeH="0" baseline="0" dirty="0">
                <a:ln>
                  <a:noFill/>
                </a:ln>
                <a:solidFill>
                  <a:schemeClr val="tx1"/>
                </a:solidFill>
                <a:effectLst/>
                <a:latin typeface="Arial" panose="020B0604020202020204" pitchFamily="34" charset="0"/>
              </a:rPr>
              <a:t> : Une date et </a:t>
            </a:r>
            <a:r>
              <a:rPr kumimoji="0" lang="en-US" altLang="en-US" sz="1200" b="0" i="0" u="none" strike="noStrike" cap="none" normalizeH="0" baseline="0" dirty="0" err="1">
                <a:ln>
                  <a:noFill/>
                </a:ln>
                <a:solidFill>
                  <a:schemeClr val="tx1"/>
                </a:solidFill>
                <a:effectLst/>
                <a:latin typeface="Arial" panose="020B0604020202020204" pitchFamily="34" charset="0"/>
              </a:rPr>
              <a:t>une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heure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stockées</a:t>
            </a:r>
            <a:r>
              <a:rPr kumimoji="0" lang="en-US" altLang="en-US" sz="1200" b="0" i="0" u="none" strike="noStrike" cap="none" normalizeH="0" baseline="0" dirty="0">
                <a:ln>
                  <a:noFill/>
                </a:ln>
                <a:solidFill>
                  <a:schemeClr val="tx1"/>
                </a:solidFill>
                <a:effectLst/>
                <a:latin typeface="Arial" panose="020B0604020202020204" pitchFamily="34" charset="0"/>
              </a:rPr>
              <a:t> sous le format </a:t>
            </a:r>
            <a:r>
              <a:rPr kumimoji="0" lang="en-US" altLang="en-US" sz="1200" b="0" i="0" u="none" strike="noStrike" cap="none" normalizeH="0" baseline="0" dirty="0" err="1">
                <a:ln>
                  <a:noFill/>
                </a:ln>
                <a:solidFill>
                  <a:schemeClr val="tx1"/>
                </a:solidFill>
                <a:effectLst/>
                <a:latin typeface="Arial Unicode MS"/>
              </a:rPr>
              <a:t>ISODate</a:t>
            </a:r>
            <a:r>
              <a:rPr kumimoji="0" lang="en-US" altLang="en-US" sz="12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fr-FR" altLang="en-US" sz="1200" b="1" i="0" u="none" strike="noStrike" cap="none" normalizeH="0" baseline="0" dirty="0">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"inscription": </a:t>
            </a:r>
            <a:r>
              <a:rPr kumimoji="0" lang="en-US" altLang="en-US" sz="1200" b="0" i="0" u="none" strike="noStrike" cap="none" normalizeH="0" baseline="0" dirty="0" err="1">
                <a:ln>
                  <a:noFill/>
                </a:ln>
                <a:solidFill>
                  <a:schemeClr val="tx1"/>
                </a:solidFill>
                <a:effectLst/>
                <a:latin typeface="Arial Unicode MS"/>
              </a:rPr>
              <a:t>ISODate</a:t>
            </a:r>
            <a:r>
              <a:rPr kumimoji="0" lang="en-US" altLang="en-US" sz="1200" b="0" i="0" u="none" strike="noStrike" cap="none" normalizeH="0" baseline="0" dirty="0">
                <a:ln>
                  <a:noFill/>
                </a:ln>
                <a:solidFill>
                  <a:schemeClr val="tx1"/>
                </a:solidFill>
                <a:effectLst/>
                <a:latin typeface="Arial Unicode MS"/>
              </a:rPr>
              <a:t>("2024-03-10T10:00:00Z") }</a:t>
            </a:r>
            <a:r>
              <a:rPr kumimoji="0" lang="en-US" altLang="en-US" sz="1200" b="0" i="0" u="none" strike="noStrike" cap="none" normalizeH="0" baseline="0" dirty="0">
                <a:ln>
                  <a:noFill/>
                </a:ln>
                <a:solidFill>
                  <a:schemeClr val="tx1"/>
                </a:solidFill>
                <a:effectLst/>
              </a:rPr>
              <a:t> </a:t>
            </a:r>
          </a:p>
          <a:p>
            <a:endParaRPr lang="fr-MA" dirty="0"/>
          </a:p>
        </p:txBody>
      </p:sp>
      <p:sp>
        <p:nvSpPr>
          <p:cNvPr id="37" name="Rectangle: Rounded Corners 36">
            <a:extLst>
              <a:ext uri="{FF2B5EF4-FFF2-40B4-BE49-F238E27FC236}">
                <a16:creationId xmlns:a16="http://schemas.microsoft.com/office/drawing/2014/main" id="{BD3BF426-D9DD-4FC4-8701-21B7C1206006}"/>
              </a:ext>
            </a:extLst>
          </p:cNvPr>
          <p:cNvSpPr/>
          <p:nvPr/>
        </p:nvSpPr>
        <p:spPr>
          <a:xfrm>
            <a:off x="6565125" y="3614119"/>
            <a:ext cx="4628005" cy="288985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35" name="TextBox 34">
            <a:extLst>
              <a:ext uri="{FF2B5EF4-FFF2-40B4-BE49-F238E27FC236}">
                <a16:creationId xmlns:a16="http://schemas.microsoft.com/office/drawing/2014/main" id="{40A8F3A5-559C-4A86-A961-2D928207C263}"/>
              </a:ext>
            </a:extLst>
          </p:cNvPr>
          <p:cNvSpPr txBox="1"/>
          <p:nvPr/>
        </p:nvSpPr>
        <p:spPr>
          <a:xfrm>
            <a:off x="6685342" y="4051597"/>
            <a:ext cx="4376836" cy="203132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chemeClr val="tx1"/>
                </a:solidFill>
                <a:effectLst/>
                <a:latin typeface="Arial" panose="020B0604020202020204" pitchFamily="34" charset="0"/>
              </a:rPr>
              <a:t>Ces</a:t>
            </a:r>
            <a:r>
              <a:rPr kumimoji="0" lang="en-US" altLang="en-US" sz="1200" b="0" i="0" u="none" strike="noStrike" cap="none" normalizeH="0" baseline="0" dirty="0">
                <a:ln>
                  <a:noFill/>
                </a:ln>
                <a:solidFill>
                  <a:schemeClr val="tx1"/>
                </a:solidFill>
                <a:effectLst/>
                <a:latin typeface="Arial" panose="020B0604020202020204" pitchFamily="34" charset="0"/>
              </a:rPr>
              <a:t> types </a:t>
            </a:r>
            <a:r>
              <a:rPr kumimoji="0" lang="en-US" altLang="en-US" sz="1200" b="0" i="0" u="none" strike="noStrike" cap="none" normalizeH="0" baseline="0" dirty="0" err="1">
                <a:ln>
                  <a:noFill/>
                </a:ln>
                <a:solidFill>
                  <a:schemeClr val="tx1"/>
                </a:solidFill>
                <a:effectLst/>
                <a:latin typeface="Arial" panose="020B0604020202020204" pitchFamily="34" charset="0"/>
              </a:rPr>
              <a:t>peuvent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contenir</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d'autres</a:t>
            </a:r>
            <a:r>
              <a:rPr kumimoji="0" lang="en-US" altLang="en-US" sz="1200" b="0" i="0" u="none" strike="noStrike" cap="none" normalizeH="0" baseline="0" dirty="0">
                <a:ln>
                  <a:noFill/>
                </a:ln>
                <a:solidFill>
                  <a:schemeClr val="tx1"/>
                </a:solidFill>
                <a:effectLst/>
                <a:latin typeface="Arial" panose="020B0604020202020204" pitchFamily="34" charset="0"/>
              </a:rPr>
              <a:t> structures de données, </a:t>
            </a:r>
            <a:r>
              <a:rPr kumimoji="0" lang="en-US" altLang="en-US" sz="1200" b="0" i="0" u="none" strike="noStrike" cap="none" normalizeH="0" baseline="0" dirty="0" err="1">
                <a:ln>
                  <a:noFill/>
                </a:ln>
                <a:solidFill>
                  <a:schemeClr val="tx1"/>
                </a:solidFill>
                <a:effectLst/>
                <a:latin typeface="Arial" panose="020B0604020202020204" pitchFamily="34" charset="0"/>
              </a:rPr>
              <a:t>comme</a:t>
            </a:r>
            <a:r>
              <a:rPr kumimoji="0" lang="en-US" altLang="en-US" sz="1200" b="0" i="0" u="none" strike="noStrike" cap="none" normalizeH="0" baseline="0" dirty="0">
                <a:ln>
                  <a:noFill/>
                </a:ln>
                <a:solidFill>
                  <a:schemeClr val="tx1"/>
                </a:solidFill>
                <a:effectLst/>
                <a:latin typeface="Arial" panose="020B0604020202020204" pitchFamily="34" charset="0"/>
              </a:rPr>
              <a:t> des tableaux </a:t>
            </a:r>
            <a:r>
              <a:rPr kumimoji="0" lang="en-US" altLang="en-US" sz="1200" b="0" i="0" u="none" strike="noStrike" cap="none" normalizeH="0" baseline="0" dirty="0" err="1">
                <a:ln>
                  <a:noFill/>
                </a:ln>
                <a:solidFill>
                  <a:schemeClr val="tx1"/>
                </a:solidFill>
                <a:effectLst/>
                <a:latin typeface="Arial" panose="020B0604020202020204" pitchFamily="34" charset="0"/>
              </a:rPr>
              <a:t>ou</a:t>
            </a:r>
            <a:r>
              <a:rPr kumimoji="0" lang="en-US" altLang="en-US" sz="1200" b="0" i="0" u="none" strike="noStrike" cap="none" normalizeH="0" baseline="0" dirty="0">
                <a:ln>
                  <a:noFill/>
                </a:ln>
                <a:solidFill>
                  <a:schemeClr val="tx1"/>
                </a:solidFill>
                <a:effectLst/>
                <a:latin typeface="Arial" panose="020B0604020202020204" pitchFamily="34" charset="0"/>
              </a:rPr>
              <a:t> des documents.</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Array</a:t>
            </a:r>
            <a:r>
              <a:rPr kumimoji="0" lang="en-US" altLang="en-US" sz="1200" b="0" i="0" u="none" strike="noStrike" cap="none" normalizeH="0" baseline="0" dirty="0">
                <a:ln>
                  <a:noFill/>
                </a:ln>
                <a:solidFill>
                  <a:schemeClr val="tx1"/>
                </a:solidFill>
                <a:effectLst/>
                <a:latin typeface="Arial" panose="020B0604020202020204" pitchFamily="34" charset="0"/>
              </a:rPr>
              <a:t> : Une </a:t>
            </a:r>
            <a:r>
              <a:rPr kumimoji="0" lang="en-US" altLang="en-US" sz="1200" b="0" i="0" u="none" strike="noStrike" cap="none" normalizeH="0" baseline="0" dirty="0" err="1">
                <a:ln>
                  <a:noFill/>
                </a:ln>
                <a:solidFill>
                  <a:schemeClr val="tx1"/>
                </a:solidFill>
                <a:effectLst/>
                <a:latin typeface="Arial" panose="020B0604020202020204" pitchFamily="34" charset="0"/>
              </a:rPr>
              <a:t>liste</a:t>
            </a:r>
            <a:r>
              <a:rPr kumimoji="0" lang="en-US" altLang="en-US" sz="1200" b="0" i="0" u="none" strike="noStrike" cap="none" normalizeH="0" baseline="0" dirty="0">
                <a:ln>
                  <a:noFill/>
                </a:ln>
                <a:solidFill>
                  <a:schemeClr val="tx1"/>
                </a:solidFill>
                <a:effectLst/>
                <a:latin typeface="Arial" panose="020B0604020202020204" pitchFamily="34" charset="0"/>
              </a:rPr>
              <a:t> de </a:t>
            </a:r>
            <a:r>
              <a:rPr kumimoji="0" lang="en-US" altLang="en-US" sz="1200" b="0" i="0" u="none" strike="noStrike" cap="none" normalizeH="0" baseline="0" dirty="0" err="1">
                <a:ln>
                  <a:noFill/>
                </a:ln>
                <a:solidFill>
                  <a:schemeClr val="tx1"/>
                </a:solidFill>
                <a:effectLst/>
                <a:latin typeface="Arial" panose="020B0604020202020204" pitchFamily="34" charset="0"/>
              </a:rPr>
              <a:t>valeurs</a:t>
            </a:r>
            <a:r>
              <a:rPr kumimoji="0" lang="en-US" altLang="en-US" sz="1200" b="0" i="0" u="none" strike="noStrike" cap="none" normalizeH="0" baseline="0" dirty="0">
                <a:ln>
                  <a:noFill/>
                </a:ln>
                <a:solidFill>
                  <a:schemeClr val="tx1"/>
                </a:solidFill>
                <a:effectLst/>
                <a:latin typeface="Arial" panose="020B0604020202020204" pitchFamily="34" charset="0"/>
              </a:rPr>
              <a:t> de </a:t>
            </a:r>
            <a:r>
              <a:rPr kumimoji="0" lang="en-US" altLang="en-US" sz="1200" b="0" i="0" u="none" strike="noStrike" cap="none" normalizeH="0" baseline="0" dirty="0" err="1">
                <a:ln>
                  <a:noFill/>
                </a:ln>
                <a:solidFill>
                  <a:schemeClr val="tx1"/>
                </a:solidFill>
                <a:effectLst/>
                <a:latin typeface="Arial" panose="020B0604020202020204" pitchFamily="34" charset="0"/>
              </a:rPr>
              <a:t>n'importe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quel</a:t>
            </a:r>
            <a:r>
              <a:rPr kumimoji="0" lang="en-US" altLang="en-US" sz="1200" b="0" i="0" u="none" strike="noStrike" cap="none" normalizeH="0" baseline="0" dirty="0">
                <a:ln>
                  <a:noFill/>
                </a:ln>
                <a:solidFill>
                  <a:schemeClr val="tx1"/>
                </a:solidFill>
                <a:effectLst/>
                <a:latin typeface="Arial" panose="020B0604020202020204" pitchFamily="34" charset="0"/>
              </a:rPr>
              <a:t> type. </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téléphones</a:t>
            </a:r>
            <a:r>
              <a:rPr kumimoji="0" lang="en-US" altLang="en-US" sz="1200" b="0" i="0" u="none" strike="noStrike" cap="none" normalizeH="0" baseline="0" dirty="0">
                <a:ln>
                  <a:noFill/>
                </a:ln>
                <a:solidFill>
                  <a:schemeClr val="tx1"/>
                </a:solidFill>
                <a:effectLst/>
                <a:latin typeface="Arial Unicode MS"/>
              </a:rPr>
              <a:t>": ["0600000000", "0700000000"]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Document </a:t>
            </a:r>
            <a:r>
              <a:rPr kumimoji="0" lang="en-US" altLang="en-US" sz="1200" b="1" i="0" u="none" strike="noStrike" cap="none" normalizeH="0" baseline="0" dirty="0" err="1">
                <a:ln>
                  <a:noFill/>
                </a:ln>
                <a:solidFill>
                  <a:schemeClr val="tx1"/>
                </a:solidFill>
                <a:effectLst/>
                <a:latin typeface="Arial" panose="020B0604020202020204" pitchFamily="34" charset="0"/>
              </a:rPr>
              <a:t>Imbriqué</a:t>
            </a:r>
            <a:r>
              <a:rPr kumimoji="0" lang="en-US" altLang="en-US" sz="1200" b="0" i="0" u="none" strike="noStrike" cap="none" normalizeH="0" baseline="0" dirty="0">
                <a:ln>
                  <a:noFill/>
                </a:ln>
                <a:solidFill>
                  <a:schemeClr val="tx1"/>
                </a:solidFill>
                <a:effectLst/>
                <a:latin typeface="Arial" panose="020B0604020202020204" pitchFamily="34" charset="0"/>
              </a:rPr>
              <a:t> : Un document </a:t>
            </a:r>
            <a:r>
              <a:rPr kumimoji="0" lang="en-US" altLang="en-US" sz="1200" b="0" i="0" u="none" strike="noStrike" cap="none" normalizeH="0" baseline="0" dirty="0" err="1">
                <a:ln>
                  <a:noFill/>
                </a:ln>
                <a:solidFill>
                  <a:schemeClr val="tx1"/>
                </a:solidFill>
                <a:effectLst/>
                <a:latin typeface="Arial" panose="020B0604020202020204" pitchFamily="34" charset="0"/>
              </a:rPr>
              <a:t>contenant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d'autres</a:t>
            </a:r>
            <a:r>
              <a:rPr kumimoji="0" lang="en-US" altLang="en-US" sz="1200" b="0" i="0" u="none" strike="noStrike" cap="none" normalizeH="0" baseline="0" dirty="0">
                <a:ln>
                  <a:noFill/>
                </a:ln>
                <a:solidFill>
                  <a:schemeClr val="tx1"/>
                </a:solidFill>
                <a:effectLst/>
                <a:latin typeface="Arial" panose="020B0604020202020204" pitchFamily="34" charset="0"/>
              </a:rPr>
              <a:t> champs et </a:t>
            </a:r>
            <a:r>
              <a:rPr kumimoji="0" lang="en-US" altLang="en-US" sz="1200" b="0" i="0" u="none" strike="noStrike" cap="none" normalizeH="0" baseline="0" dirty="0" err="1">
                <a:ln>
                  <a:noFill/>
                </a:ln>
                <a:solidFill>
                  <a:schemeClr val="tx1"/>
                </a:solidFill>
                <a:effectLst/>
                <a:latin typeface="Arial" panose="020B0604020202020204" pitchFamily="34" charset="0"/>
              </a:rPr>
              <a:t>valeurs</a:t>
            </a:r>
            <a:r>
              <a:rPr kumimoji="0" lang="en-US" altLang="en-US" sz="1200" b="0" i="0" u="none" strike="noStrike" cap="none" normalizeH="0" baseline="0" dirty="0">
                <a:ln>
                  <a:noFill/>
                </a:ln>
                <a:solidFill>
                  <a:schemeClr val="tx1"/>
                </a:solidFill>
                <a:effectLst/>
                <a:latin typeface="Arial" panose="020B0604020202020204" pitchFamily="34" charset="0"/>
              </a:rPr>
              <a:t>. </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adresse</a:t>
            </a:r>
            <a:r>
              <a:rPr kumimoji="0" lang="en-US" altLang="en-US" sz="1200" b="0" i="0" u="none" strike="noStrike" cap="none" normalizeH="0" baseline="0" dirty="0">
                <a:ln>
                  <a:noFill/>
                </a:ln>
                <a:solidFill>
                  <a:schemeClr val="tx1"/>
                </a:solidFill>
                <a:effectLst/>
                <a:latin typeface="Arial Unicode MS"/>
              </a:rPr>
              <a:t>": { "rue": "123 Rue </a:t>
            </a:r>
            <a:r>
              <a:rPr kumimoji="0" lang="en-US" altLang="en-US" sz="1200" b="0" i="0" u="none" strike="noStrike" cap="none" normalizeH="0" baseline="0" dirty="0" err="1">
                <a:ln>
                  <a:noFill/>
                </a:ln>
                <a:solidFill>
                  <a:schemeClr val="tx1"/>
                </a:solidFill>
                <a:effectLst/>
                <a:latin typeface="Arial Unicode MS"/>
              </a:rPr>
              <a:t>Principale</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ville</a:t>
            </a:r>
            <a:r>
              <a:rPr kumimoji="0" lang="en-US" altLang="en-US" sz="1200" b="0" i="0" u="none" strike="noStrike" cap="none" normalizeH="0" baseline="0" dirty="0">
                <a:ln>
                  <a:noFill/>
                </a:ln>
                <a:solidFill>
                  <a:schemeClr val="tx1"/>
                </a:solidFill>
                <a:effectLst/>
                <a:latin typeface="Arial Unicode MS"/>
              </a:rPr>
              <a:t>": "Lyon" } }</a:t>
            </a:r>
            <a:r>
              <a:rPr kumimoji="0" lang="en-US" altLang="en-US" sz="1200" b="0" i="0" u="none" strike="noStrike" cap="none" normalizeH="0" baseline="0" dirty="0">
                <a:ln>
                  <a:noFill/>
                </a:ln>
                <a:solidFill>
                  <a:schemeClr val="tx1"/>
                </a:solidFill>
                <a:effectLst/>
              </a:rPr>
              <a:t> </a:t>
            </a:r>
          </a:p>
          <a:p>
            <a:endParaRPr lang="fr-MA" dirty="0"/>
          </a:p>
        </p:txBody>
      </p:sp>
      <p:grpSp>
        <p:nvGrpSpPr>
          <p:cNvPr id="38" name="Group 37">
            <a:extLst>
              <a:ext uri="{FF2B5EF4-FFF2-40B4-BE49-F238E27FC236}">
                <a16:creationId xmlns:a16="http://schemas.microsoft.com/office/drawing/2014/main" id="{F3C06481-ED1B-482F-932B-A3B9DA4CC3D0}"/>
              </a:ext>
            </a:extLst>
          </p:cNvPr>
          <p:cNvGrpSpPr/>
          <p:nvPr/>
        </p:nvGrpSpPr>
        <p:grpSpPr>
          <a:xfrm>
            <a:off x="-6420413" y="1994523"/>
            <a:ext cx="5514367" cy="4494035"/>
            <a:chOff x="599821" y="1994523"/>
            <a:chExt cx="5514367" cy="4494035"/>
          </a:xfrm>
        </p:grpSpPr>
        <p:sp>
          <p:nvSpPr>
            <p:cNvPr id="39" name="Rectangle: Rounded Corners 38">
              <a:extLst>
                <a:ext uri="{FF2B5EF4-FFF2-40B4-BE49-F238E27FC236}">
                  <a16:creationId xmlns:a16="http://schemas.microsoft.com/office/drawing/2014/main" id="{5038498A-790B-4AB2-98CE-343CAF82667D}"/>
                </a:ext>
              </a:extLst>
            </p:cNvPr>
            <p:cNvSpPr/>
            <p:nvPr/>
          </p:nvSpPr>
          <p:spPr>
            <a:xfrm>
              <a:off x="599821" y="1994523"/>
              <a:ext cx="5514367" cy="4494035"/>
            </a:xfrm>
            <a:prstGeom prst="roundRect">
              <a:avLst>
                <a:gd name="adj" fmla="val 913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0" name="Rectangle: Rounded Corners 39">
              <a:extLst>
                <a:ext uri="{FF2B5EF4-FFF2-40B4-BE49-F238E27FC236}">
                  <a16:creationId xmlns:a16="http://schemas.microsoft.com/office/drawing/2014/main" id="{3B12B73D-E7B2-4772-9DC3-003BD8F6218F}"/>
                </a:ext>
              </a:extLst>
            </p:cNvPr>
            <p:cNvSpPr/>
            <p:nvPr/>
          </p:nvSpPr>
          <p:spPr>
            <a:xfrm>
              <a:off x="1529432"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InsertOne</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1" name="Rectangle: Rounded Corners 40">
              <a:extLst>
                <a:ext uri="{FF2B5EF4-FFF2-40B4-BE49-F238E27FC236}">
                  <a16:creationId xmlns:a16="http://schemas.microsoft.com/office/drawing/2014/main" id="{23AB0A7D-1088-4581-ACDA-9DDF0B7B86B1}"/>
                </a:ext>
              </a:extLst>
            </p:cNvPr>
            <p:cNvSpPr/>
            <p:nvPr/>
          </p:nvSpPr>
          <p:spPr>
            <a:xfrm>
              <a:off x="902384" y="3260403"/>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2" name="TextBox 41">
              <a:extLst>
                <a:ext uri="{FF2B5EF4-FFF2-40B4-BE49-F238E27FC236}">
                  <a16:creationId xmlns:a16="http://schemas.microsoft.com/office/drawing/2014/main" id="{7B75C973-BD7C-44D3-9731-28A2677BEC0D}"/>
                </a:ext>
              </a:extLst>
            </p:cNvPr>
            <p:cNvSpPr txBox="1"/>
            <p:nvPr/>
          </p:nvSpPr>
          <p:spPr>
            <a:xfrm>
              <a:off x="1126671" y="3429000"/>
              <a:ext cx="4490358" cy="2123658"/>
            </a:xfrm>
            <a:prstGeom prst="rect">
              <a:avLst/>
            </a:prstGeom>
            <a:noFill/>
          </p:spPr>
          <p:txBody>
            <a:bodyPr wrap="square" rtlCol="0">
              <a:spAutoFit/>
            </a:bodyPr>
            <a:lstStyle/>
            <a:p>
              <a:r>
                <a:rPr lang="fr-FR" sz="2400" b="1" dirty="0"/>
                <a:t>Insérer un document unique</a:t>
              </a:r>
            </a:p>
            <a:p>
              <a:endParaRPr lang="fr-FR" dirty="0"/>
            </a:p>
            <a:p>
              <a:r>
                <a:rPr lang="fr-FR" dirty="0" err="1"/>
                <a:t>db.utilisateurs.insertOne</a:t>
              </a:r>
              <a:r>
                <a:rPr lang="fr-FR" dirty="0"/>
                <a:t>(</a:t>
              </a:r>
            </a:p>
            <a:p>
              <a:r>
                <a:rPr lang="fr-FR" dirty="0"/>
                <a:t>  { "nom": "Alice", "âge": 25, "ville": "Paris", "actif": </a:t>
              </a:r>
              <a:r>
                <a:rPr lang="fr-FR" dirty="0" err="1"/>
                <a:t>true</a:t>
              </a:r>
              <a:r>
                <a:rPr lang="fr-FR" dirty="0"/>
                <a:t> }</a:t>
              </a:r>
            </a:p>
            <a:p>
              <a:r>
                <a:rPr lang="fr-FR" dirty="0"/>
                <a:t>)</a:t>
              </a:r>
            </a:p>
            <a:p>
              <a:endParaRPr lang="fr-MA" dirty="0"/>
            </a:p>
          </p:txBody>
        </p:sp>
      </p:grpSp>
      <p:grpSp>
        <p:nvGrpSpPr>
          <p:cNvPr id="43" name="Group 42">
            <a:extLst>
              <a:ext uri="{FF2B5EF4-FFF2-40B4-BE49-F238E27FC236}">
                <a16:creationId xmlns:a16="http://schemas.microsoft.com/office/drawing/2014/main" id="{1FDE24C8-B49D-420C-AEB6-0D0ECBCDD485}"/>
              </a:ext>
            </a:extLst>
          </p:cNvPr>
          <p:cNvGrpSpPr/>
          <p:nvPr/>
        </p:nvGrpSpPr>
        <p:grpSpPr>
          <a:xfrm>
            <a:off x="12962906" y="1994522"/>
            <a:ext cx="5514367" cy="4494035"/>
            <a:chOff x="6296632" y="1994522"/>
            <a:chExt cx="5514367" cy="4494035"/>
          </a:xfrm>
        </p:grpSpPr>
        <p:sp>
          <p:nvSpPr>
            <p:cNvPr id="44" name="Rectangle: Rounded Corners 43">
              <a:extLst>
                <a:ext uri="{FF2B5EF4-FFF2-40B4-BE49-F238E27FC236}">
                  <a16:creationId xmlns:a16="http://schemas.microsoft.com/office/drawing/2014/main" id="{81610025-11AC-437A-B8ED-9C03AAB2D506}"/>
                </a:ext>
              </a:extLst>
            </p:cNvPr>
            <p:cNvSpPr/>
            <p:nvPr/>
          </p:nvSpPr>
          <p:spPr>
            <a:xfrm>
              <a:off x="6296632" y="1994522"/>
              <a:ext cx="5514367" cy="4494035"/>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5" name="Rectangle: Rounded Corners 44">
              <a:extLst>
                <a:ext uri="{FF2B5EF4-FFF2-40B4-BE49-F238E27FC236}">
                  <a16:creationId xmlns:a16="http://schemas.microsoft.com/office/drawing/2014/main" id="{56EBE1E8-EBB4-45CA-92E8-500AAB826588}"/>
                </a:ext>
              </a:extLst>
            </p:cNvPr>
            <p:cNvSpPr/>
            <p:nvPr/>
          </p:nvSpPr>
          <p:spPr>
            <a:xfrm>
              <a:off x="7193585"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insertMany</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6" name="Rectangle: Rounded Corners 45">
              <a:extLst>
                <a:ext uri="{FF2B5EF4-FFF2-40B4-BE49-F238E27FC236}">
                  <a16:creationId xmlns:a16="http://schemas.microsoft.com/office/drawing/2014/main" id="{8A04AE3B-2144-4FE7-B5A9-0A7F7220DDDC}"/>
                </a:ext>
              </a:extLst>
            </p:cNvPr>
            <p:cNvSpPr/>
            <p:nvPr/>
          </p:nvSpPr>
          <p:spPr>
            <a:xfrm>
              <a:off x="6571014" y="3231141"/>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7" name="TextBox 46">
              <a:extLst>
                <a:ext uri="{FF2B5EF4-FFF2-40B4-BE49-F238E27FC236}">
                  <a16:creationId xmlns:a16="http://schemas.microsoft.com/office/drawing/2014/main" id="{3929E2B7-1AE1-4B59-83F9-F15B0C314FD6}"/>
                </a:ext>
              </a:extLst>
            </p:cNvPr>
            <p:cNvSpPr txBox="1"/>
            <p:nvPr/>
          </p:nvSpPr>
          <p:spPr>
            <a:xfrm>
              <a:off x="6794545" y="3429000"/>
              <a:ext cx="4490358" cy="2400657"/>
            </a:xfrm>
            <a:prstGeom prst="rect">
              <a:avLst/>
            </a:prstGeom>
            <a:noFill/>
          </p:spPr>
          <p:txBody>
            <a:bodyPr wrap="square" rtlCol="0">
              <a:spAutoFit/>
            </a:bodyPr>
            <a:lstStyle/>
            <a:p>
              <a:r>
                <a:rPr lang="fr-FR" sz="2400" b="1" dirty="0"/>
                <a:t>Insérer plusieurs documents</a:t>
              </a:r>
              <a:endParaRPr lang="fr-FR" b="1" dirty="0"/>
            </a:p>
            <a:p>
              <a:endParaRPr lang="fr-FR" dirty="0"/>
            </a:p>
            <a:p>
              <a:r>
                <a:rPr lang="en-US" dirty="0" err="1"/>
                <a:t>db.utilisateurs.insertMany</a:t>
              </a:r>
              <a:r>
                <a:rPr lang="en-US" dirty="0"/>
                <a:t>([</a:t>
              </a:r>
            </a:p>
            <a:p>
              <a:r>
                <a:rPr lang="en-US" dirty="0"/>
                <a:t>  { "nom": "Bob", "</a:t>
              </a:r>
              <a:r>
                <a:rPr lang="en-US" dirty="0" err="1"/>
                <a:t>âge</a:t>
              </a:r>
              <a:r>
                <a:rPr lang="en-US" dirty="0"/>
                <a:t>": 30, "</a:t>
              </a:r>
              <a:r>
                <a:rPr lang="en-US" dirty="0" err="1"/>
                <a:t>ville</a:t>
              </a:r>
              <a:r>
                <a:rPr lang="en-US" dirty="0"/>
                <a:t>": "Lyon" },</a:t>
              </a:r>
            </a:p>
            <a:p>
              <a:r>
                <a:rPr lang="en-US" dirty="0"/>
                <a:t>  { "nom": "Charlie", "</a:t>
              </a:r>
              <a:r>
                <a:rPr lang="en-US" dirty="0" err="1"/>
                <a:t>âge</a:t>
              </a:r>
              <a:r>
                <a:rPr lang="en-US" dirty="0"/>
                <a:t>": 22, "</a:t>
              </a:r>
              <a:r>
                <a:rPr lang="en-US" dirty="0" err="1"/>
                <a:t>ville</a:t>
              </a:r>
              <a:r>
                <a:rPr lang="en-US" dirty="0"/>
                <a:t>": "Marseille" }</a:t>
              </a:r>
            </a:p>
            <a:p>
              <a:r>
                <a:rPr lang="en-US" dirty="0"/>
                <a:t>])</a:t>
              </a:r>
            </a:p>
            <a:p>
              <a:endParaRPr lang="fr-MA" dirty="0"/>
            </a:p>
          </p:txBody>
        </p:sp>
      </p:grpSp>
    </p:spTree>
    <p:extLst>
      <p:ext uri="{BB962C8B-B14F-4D97-AF65-F5344CB8AC3E}">
        <p14:creationId xmlns:p14="http://schemas.microsoft.com/office/powerpoint/2010/main" val="1343425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4" name="Group 103">
            <a:extLst>
              <a:ext uri="{FF2B5EF4-FFF2-40B4-BE49-F238E27FC236}">
                <a16:creationId xmlns:a16="http://schemas.microsoft.com/office/drawing/2014/main" id="{CFAB9BA4-7190-4693-AE2A-E4F3E607E0E9}"/>
              </a:ext>
            </a:extLst>
          </p:cNvPr>
          <p:cNvGrpSpPr/>
          <p:nvPr/>
        </p:nvGrpSpPr>
        <p:grpSpPr>
          <a:xfrm>
            <a:off x="2948918" y="324763"/>
            <a:ext cx="6294163" cy="777230"/>
            <a:chOff x="171451" y="800785"/>
            <a:chExt cx="9940122" cy="777230"/>
          </a:xfrm>
        </p:grpSpPr>
        <p:sp>
          <p:nvSpPr>
            <p:cNvPr id="105" name="Rectangle: Rounded Corners 104">
              <a:extLst>
                <a:ext uri="{FF2B5EF4-FFF2-40B4-BE49-F238E27FC236}">
                  <a16:creationId xmlns:a16="http://schemas.microsoft.com/office/drawing/2014/main" id="{CA0693E7-68CD-4B8A-8DA4-4E06504AE908}"/>
                </a:ext>
              </a:extLst>
            </p:cNvPr>
            <p:cNvSpPr/>
            <p:nvPr/>
          </p:nvSpPr>
          <p:spPr>
            <a:xfrm>
              <a:off x="171451" y="800785"/>
              <a:ext cx="9810751" cy="77723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06" name="TextBox 105">
              <a:extLst>
                <a:ext uri="{FF2B5EF4-FFF2-40B4-BE49-F238E27FC236}">
                  <a16:creationId xmlns:a16="http://schemas.microsoft.com/office/drawing/2014/main" id="{E2D0574F-EC38-4EB8-AEA9-02D528850F6B}"/>
                </a:ext>
              </a:extLst>
            </p:cNvPr>
            <p:cNvSpPr txBox="1"/>
            <p:nvPr/>
          </p:nvSpPr>
          <p:spPr>
            <a:xfrm>
              <a:off x="300819" y="915085"/>
              <a:ext cx="9810754" cy="461665"/>
            </a:xfrm>
            <a:prstGeom prst="rect">
              <a:avLst/>
            </a:prstGeom>
            <a:noFill/>
          </p:spPr>
          <p:txBody>
            <a:bodyPr wrap="square">
              <a:spAutoFit/>
            </a:bodyPr>
            <a:lstStyle/>
            <a:p>
              <a:pPr algn="ctr"/>
              <a:r>
                <a:rPr lang="fr-FR" sz="2400" b="1" dirty="0">
                  <a:solidFill>
                    <a:schemeClr val="tx1">
                      <a:lumMod val="75000"/>
                      <a:lumOff val="25000"/>
                    </a:schemeClr>
                  </a:solidFill>
                  <a:latin typeface="Fira Sans" panose="020B0503050000020004" pitchFamily="34" charset="0"/>
                </a:rPr>
                <a:t>Insertion de données (documents)</a:t>
              </a:r>
              <a:endParaRPr lang="fr-MA" sz="2400" dirty="0">
                <a:solidFill>
                  <a:schemeClr val="tx1">
                    <a:lumMod val="75000"/>
                    <a:lumOff val="25000"/>
                  </a:schemeClr>
                </a:solidFill>
                <a:latin typeface="Fira Sans" panose="020B0503050000020004" pitchFamily="34" charset="0"/>
              </a:endParaRPr>
            </a:p>
          </p:txBody>
        </p:sp>
      </p:grpSp>
      <p:grpSp>
        <p:nvGrpSpPr>
          <p:cNvPr id="4" name="Group 3">
            <a:extLst>
              <a:ext uri="{FF2B5EF4-FFF2-40B4-BE49-F238E27FC236}">
                <a16:creationId xmlns:a16="http://schemas.microsoft.com/office/drawing/2014/main" id="{949AD003-8AF2-4813-86BC-3DCE8B0527E8}"/>
              </a:ext>
            </a:extLst>
          </p:cNvPr>
          <p:cNvGrpSpPr/>
          <p:nvPr/>
        </p:nvGrpSpPr>
        <p:grpSpPr>
          <a:xfrm>
            <a:off x="599821" y="1994523"/>
            <a:ext cx="5514367" cy="4494035"/>
            <a:chOff x="599821" y="1994523"/>
            <a:chExt cx="5514367" cy="4494035"/>
          </a:xfrm>
        </p:grpSpPr>
        <p:sp>
          <p:nvSpPr>
            <p:cNvPr id="42" name="Rectangle: Rounded Corners 41">
              <a:extLst>
                <a:ext uri="{FF2B5EF4-FFF2-40B4-BE49-F238E27FC236}">
                  <a16:creationId xmlns:a16="http://schemas.microsoft.com/office/drawing/2014/main" id="{A48EF6FF-A823-49D9-A79B-DB34D73D5830}"/>
                </a:ext>
              </a:extLst>
            </p:cNvPr>
            <p:cNvSpPr/>
            <p:nvPr/>
          </p:nvSpPr>
          <p:spPr>
            <a:xfrm>
              <a:off x="599821" y="1994523"/>
              <a:ext cx="5514367" cy="4494035"/>
            </a:xfrm>
            <a:prstGeom prst="roundRect">
              <a:avLst>
                <a:gd name="adj" fmla="val 913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44" name="Rectangle: Rounded Corners 43">
              <a:extLst>
                <a:ext uri="{FF2B5EF4-FFF2-40B4-BE49-F238E27FC236}">
                  <a16:creationId xmlns:a16="http://schemas.microsoft.com/office/drawing/2014/main" id="{1669D778-19D7-46D9-8562-91BD4D4D50FE}"/>
                </a:ext>
              </a:extLst>
            </p:cNvPr>
            <p:cNvSpPr/>
            <p:nvPr/>
          </p:nvSpPr>
          <p:spPr>
            <a:xfrm>
              <a:off x="1529432"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InsertOne</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6" name="Rectangle: Rounded Corners 45">
              <a:extLst>
                <a:ext uri="{FF2B5EF4-FFF2-40B4-BE49-F238E27FC236}">
                  <a16:creationId xmlns:a16="http://schemas.microsoft.com/office/drawing/2014/main" id="{EC4EB230-ED39-487B-A55B-19E70821CDD6}"/>
                </a:ext>
              </a:extLst>
            </p:cNvPr>
            <p:cNvSpPr/>
            <p:nvPr/>
          </p:nvSpPr>
          <p:spPr>
            <a:xfrm>
              <a:off x="902384" y="3260403"/>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 name="TextBox 1">
              <a:extLst>
                <a:ext uri="{FF2B5EF4-FFF2-40B4-BE49-F238E27FC236}">
                  <a16:creationId xmlns:a16="http://schemas.microsoft.com/office/drawing/2014/main" id="{A68B9E1F-3450-4817-A071-AE4D7767E517}"/>
                </a:ext>
              </a:extLst>
            </p:cNvPr>
            <p:cNvSpPr txBox="1"/>
            <p:nvPr/>
          </p:nvSpPr>
          <p:spPr>
            <a:xfrm>
              <a:off x="1126671" y="3429000"/>
              <a:ext cx="4490358" cy="2123658"/>
            </a:xfrm>
            <a:prstGeom prst="rect">
              <a:avLst/>
            </a:prstGeom>
            <a:noFill/>
          </p:spPr>
          <p:txBody>
            <a:bodyPr wrap="square" rtlCol="0">
              <a:spAutoFit/>
            </a:bodyPr>
            <a:lstStyle/>
            <a:p>
              <a:r>
                <a:rPr lang="fr-FR" sz="2400" b="1" dirty="0"/>
                <a:t>Insérer un document unique</a:t>
              </a:r>
            </a:p>
            <a:p>
              <a:endParaRPr lang="fr-FR" dirty="0"/>
            </a:p>
            <a:p>
              <a:r>
                <a:rPr lang="fr-FR" dirty="0" err="1"/>
                <a:t>db.utilisateurs.insertOne</a:t>
              </a:r>
              <a:r>
                <a:rPr lang="fr-FR" dirty="0"/>
                <a:t>(</a:t>
              </a:r>
            </a:p>
            <a:p>
              <a:r>
                <a:rPr lang="fr-FR" dirty="0"/>
                <a:t>  { "nom": "Alice", "âge": 25, "ville": "Paris", "actif": </a:t>
              </a:r>
              <a:r>
                <a:rPr lang="fr-FR" dirty="0" err="1"/>
                <a:t>true</a:t>
              </a:r>
              <a:r>
                <a:rPr lang="fr-FR" dirty="0"/>
                <a:t> }</a:t>
              </a:r>
            </a:p>
            <a:p>
              <a:r>
                <a:rPr lang="fr-FR" dirty="0"/>
                <a:t>)</a:t>
              </a:r>
            </a:p>
            <a:p>
              <a:endParaRPr lang="fr-MA" dirty="0"/>
            </a:p>
          </p:txBody>
        </p:sp>
      </p:grpSp>
      <p:grpSp>
        <p:nvGrpSpPr>
          <p:cNvPr id="7" name="Group 6">
            <a:extLst>
              <a:ext uri="{FF2B5EF4-FFF2-40B4-BE49-F238E27FC236}">
                <a16:creationId xmlns:a16="http://schemas.microsoft.com/office/drawing/2014/main" id="{02AA2A71-0323-409F-B248-C8962DD7FF71}"/>
              </a:ext>
            </a:extLst>
          </p:cNvPr>
          <p:cNvGrpSpPr/>
          <p:nvPr/>
        </p:nvGrpSpPr>
        <p:grpSpPr>
          <a:xfrm>
            <a:off x="6296632" y="1994522"/>
            <a:ext cx="5514367" cy="4494035"/>
            <a:chOff x="6296632" y="1994522"/>
            <a:chExt cx="5514367" cy="4494035"/>
          </a:xfrm>
        </p:grpSpPr>
        <p:sp>
          <p:nvSpPr>
            <p:cNvPr id="43" name="Rectangle: Rounded Corners 42">
              <a:extLst>
                <a:ext uri="{FF2B5EF4-FFF2-40B4-BE49-F238E27FC236}">
                  <a16:creationId xmlns:a16="http://schemas.microsoft.com/office/drawing/2014/main" id="{3FE52716-E96E-484E-B800-8F06189FC89C}"/>
                </a:ext>
              </a:extLst>
            </p:cNvPr>
            <p:cNvSpPr/>
            <p:nvPr/>
          </p:nvSpPr>
          <p:spPr>
            <a:xfrm>
              <a:off x="6296632" y="1994522"/>
              <a:ext cx="5514367" cy="4494035"/>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45" name="Rectangle: Rounded Corners 44">
              <a:extLst>
                <a:ext uri="{FF2B5EF4-FFF2-40B4-BE49-F238E27FC236}">
                  <a16:creationId xmlns:a16="http://schemas.microsoft.com/office/drawing/2014/main" id="{F06BFEEE-9455-404B-AD0B-A900E5831A38}"/>
                </a:ext>
              </a:extLst>
            </p:cNvPr>
            <p:cNvSpPr/>
            <p:nvPr/>
          </p:nvSpPr>
          <p:spPr>
            <a:xfrm>
              <a:off x="7193585" y="2241662"/>
              <a:ext cx="3720462"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insertMany</a:t>
              </a:r>
              <a:r>
                <a:rPr kumimoji="0" lang="en-US" altLang="en-US" sz="3200" b="1" i="0" u="none" strike="noStrike" cap="none" normalizeH="0" baseline="0" dirty="0">
                  <a:ln>
                    <a:noFill/>
                  </a:ln>
                  <a:solidFill>
                    <a:srgbClr val="017289"/>
                  </a:solidFill>
                  <a:effectLst/>
                  <a:latin typeface="Arial" panose="020B0604020202020204" pitchFamily="34" charset="0"/>
                </a:rPr>
                <a:t>()</a:t>
              </a:r>
            </a:p>
          </p:txBody>
        </p:sp>
        <p:sp>
          <p:nvSpPr>
            <p:cNvPr id="47" name="Rectangle: Rounded Corners 46">
              <a:extLst>
                <a:ext uri="{FF2B5EF4-FFF2-40B4-BE49-F238E27FC236}">
                  <a16:creationId xmlns:a16="http://schemas.microsoft.com/office/drawing/2014/main" id="{361A16F0-8E87-48DB-B8C6-3730B50BC3A0}"/>
                </a:ext>
              </a:extLst>
            </p:cNvPr>
            <p:cNvSpPr/>
            <p:nvPr/>
          </p:nvSpPr>
          <p:spPr>
            <a:xfrm>
              <a:off x="6571014" y="3231141"/>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48" name="TextBox 47">
              <a:extLst>
                <a:ext uri="{FF2B5EF4-FFF2-40B4-BE49-F238E27FC236}">
                  <a16:creationId xmlns:a16="http://schemas.microsoft.com/office/drawing/2014/main" id="{58BD1AEE-5EDB-41B1-9A29-6E4E6F204812}"/>
                </a:ext>
              </a:extLst>
            </p:cNvPr>
            <p:cNvSpPr txBox="1"/>
            <p:nvPr/>
          </p:nvSpPr>
          <p:spPr>
            <a:xfrm>
              <a:off x="6794545" y="3429000"/>
              <a:ext cx="4490358" cy="2400657"/>
            </a:xfrm>
            <a:prstGeom prst="rect">
              <a:avLst/>
            </a:prstGeom>
            <a:noFill/>
          </p:spPr>
          <p:txBody>
            <a:bodyPr wrap="square" rtlCol="0">
              <a:spAutoFit/>
            </a:bodyPr>
            <a:lstStyle/>
            <a:p>
              <a:r>
                <a:rPr lang="fr-FR" sz="2400" b="1" dirty="0"/>
                <a:t>Insérer plusieurs documents</a:t>
              </a:r>
              <a:endParaRPr lang="fr-FR" b="1" dirty="0"/>
            </a:p>
            <a:p>
              <a:endParaRPr lang="fr-FR" dirty="0"/>
            </a:p>
            <a:p>
              <a:r>
                <a:rPr lang="en-US" dirty="0" err="1"/>
                <a:t>db.utilisateurs.insertMany</a:t>
              </a:r>
              <a:r>
                <a:rPr lang="en-US" dirty="0"/>
                <a:t>([</a:t>
              </a:r>
            </a:p>
            <a:p>
              <a:r>
                <a:rPr lang="en-US" dirty="0"/>
                <a:t>  { "nom": "Bob", "</a:t>
              </a:r>
              <a:r>
                <a:rPr lang="en-US" dirty="0" err="1"/>
                <a:t>âge</a:t>
              </a:r>
              <a:r>
                <a:rPr lang="en-US" dirty="0"/>
                <a:t>": 30, "</a:t>
              </a:r>
              <a:r>
                <a:rPr lang="en-US" dirty="0" err="1"/>
                <a:t>ville</a:t>
              </a:r>
              <a:r>
                <a:rPr lang="en-US" dirty="0"/>
                <a:t>": "Lyon" },</a:t>
              </a:r>
            </a:p>
            <a:p>
              <a:r>
                <a:rPr lang="en-US" dirty="0"/>
                <a:t>  { "nom": "Charlie", "</a:t>
              </a:r>
              <a:r>
                <a:rPr lang="en-US" dirty="0" err="1"/>
                <a:t>âge</a:t>
              </a:r>
              <a:r>
                <a:rPr lang="en-US" dirty="0"/>
                <a:t>": 22, "</a:t>
              </a:r>
              <a:r>
                <a:rPr lang="en-US" dirty="0" err="1"/>
                <a:t>ville</a:t>
              </a:r>
              <a:r>
                <a:rPr lang="en-US" dirty="0"/>
                <a:t>": "Marseille" }</a:t>
              </a:r>
            </a:p>
            <a:p>
              <a:r>
                <a:rPr lang="en-US" dirty="0"/>
                <a:t>])</a:t>
              </a:r>
            </a:p>
            <a:p>
              <a:endParaRPr lang="fr-MA" dirty="0"/>
            </a:p>
          </p:txBody>
        </p:sp>
      </p:grpSp>
      <p:sp>
        <p:nvSpPr>
          <p:cNvPr id="21" name="Rectangle: Rounded Corners 20">
            <a:extLst>
              <a:ext uri="{FF2B5EF4-FFF2-40B4-BE49-F238E27FC236}">
                <a16:creationId xmlns:a16="http://schemas.microsoft.com/office/drawing/2014/main" id="{726CB33B-6DC3-4335-BE17-DC116C3AF2E4}"/>
              </a:ext>
            </a:extLst>
          </p:cNvPr>
          <p:cNvSpPr/>
          <p:nvPr/>
        </p:nvSpPr>
        <p:spPr>
          <a:xfrm>
            <a:off x="613402" y="14053518"/>
            <a:ext cx="5138836" cy="4239689"/>
          </a:xfrm>
          <a:prstGeom prst="roundRect">
            <a:avLst>
              <a:gd name="adj" fmla="val 913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Rectangle: Rounded Corners 21">
            <a:extLst>
              <a:ext uri="{FF2B5EF4-FFF2-40B4-BE49-F238E27FC236}">
                <a16:creationId xmlns:a16="http://schemas.microsoft.com/office/drawing/2014/main" id="{264EE01D-0181-4D45-9682-CB92B9436056}"/>
              </a:ext>
            </a:extLst>
          </p:cNvPr>
          <p:cNvSpPr/>
          <p:nvPr/>
        </p:nvSpPr>
        <p:spPr>
          <a:xfrm>
            <a:off x="6310213" y="14053517"/>
            <a:ext cx="5138836" cy="4239689"/>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23" name="Rectangle: Rounded Corners 22">
            <a:extLst>
              <a:ext uri="{FF2B5EF4-FFF2-40B4-BE49-F238E27FC236}">
                <a16:creationId xmlns:a16="http://schemas.microsoft.com/office/drawing/2014/main" id="{3608F225-3E05-4BCC-8E8C-3DD040DEB90F}"/>
              </a:ext>
            </a:extLst>
          </p:cNvPr>
          <p:cNvSpPr/>
          <p:nvPr/>
        </p:nvSpPr>
        <p:spPr>
          <a:xfrm>
            <a:off x="1369532" y="14351848"/>
            <a:ext cx="3626575"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a:ln>
                  <a:noFill/>
                </a:ln>
                <a:solidFill>
                  <a:srgbClr val="017289"/>
                </a:solidFill>
                <a:effectLst/>
                <a:latin typeface="Arial" panose="020B0604020202020204" pitchFamily="34" charset="0"/>
              </a:rPr>
              <a:t>Types Simples</a:t>
            </a:r>
          </a:p>
        </p:txBody>
      </p:sp>
      <p:sp>
        <p:nvSpPr>
          <p:cNvPr id="24" name="Rectangle: Rounded Corners 23">
            <a:extLst>
              <a:ext uri="{FF2B5EF4-FFF2-40B4-BE49-F238E27FC236}">
                <a16:creationId xmlns:a16="http://schemas.microsoft.com/office/drawing/2014/main" id="{D4744059-E8C7-44DF-8C06-23E161364EA6}"/>
              </a:ext>
            </a:extLst>
          </p:cNvPr>
          <p:cNvSpPr/>
          <p:nvPr/>
        </p:nvSpPr>
        <p:spPr>
          <a:xfrm>
            <a:off x="7060473" y="14351848"/>
            <a:ext cx="3626575"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a:ln>
                  <a:noFill/>
                </a:ln>
                <a:solidFill>
                  <a:srgbClr val="017289"/>
                </a:solidFill>
                <a:effectLst/>
                <a:latin typeface="Arial" panose="020B0604020202020204" pitchFamily="34" charset="0"/>
              </a:rPr>
              <a:t>Types </a:t>
            </a:r>
            <a:r>
              <a:rPr kumimoji="0" lang="en-US" altLang="en-US" sz="3200" b="1" i="0" u="none" strike="noStrike" cap="none" normalizeH="0" baseline="0" dirty="0" err="1">
                <a:ln>
                  <a:noFill/>
                </a:ln>
                <a:solidFill>
                  <a:srgbClr val="017289"/>
                </a:solidFill>
                <a:effectLst/>
                <a:latin typeface="Arial" panose="020B0604020202020204" pitchFamily="34" charset="0"/>
              </a:rPr>
              <a:t>Imbriqués</a:t>
            </a: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5" name="Rectangle: Rounded Corners 24">
            <a:extLst>
              <a:ext uri="{FF2B5EF4-FFF2-40B4-BE49-F238E27FC236}">
                <a16:creationId xmlns:a16="http://schemas.microsoft.com/office/drawing/2014/main" id="{91E8109E-84A2-4A68-AC52-FCFC74087F96}"/>
              </a:ext>
            </a:extLst>
          </p:cNvPr>
          <p:cNvSpPr/>
          <p:nvPr/>
        </p:nvSpPr>
        <p:spPr>
          <a:xfrm>
            <a:off x="896495" y="15295631"/>
            <a:ext cx="4628005" cy="288985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6" name="TextBox 25">
            <a:extLst>
              <a:ext uri="{FF2B5EF4-FFF2-40B4-BE49-F238E27FC236}">
                <a16:creationId xmlns:a16="http://schemas.microsoft.com/office/drawing/2014/main" id="{2451FA06-C498-4248-B477-CEFFFED65968}"/>
              </a:ext>
            </a:extLst>
          </p:cNvPr>
          <p:cNvSpPr txBox="1"/>
          <p:nvPr/>
        </p:nvSpPr>
        <p:spPr>
          <a:xfrm>
            <a:off x="994401" y="15295632"/>
            <a:ext cx="4376836" cy="3139321"/>
          </a:xfrm>
          <a:prstGeom prst="rect">
            <a:avLst/>
          </a:prstGeom>
          <a:noFill/>
        </p:spPr>
        <p:txBody>
          <a:bodyPr wrap="square" rtlCol="0">
            <a:spAutoFit/>
          </a:bodyPr>
          <a:lstStyle/>
          <a:p>
            <a:pPr eaLnBrk="0" fontAlgn="base" hangingPunct="0">
              <a:spcBef>
                <a:spcPct val="0"/>
              </a:spcBef>
              <a:spcAft>
                <a:spcPct val="0"/>
              </a:spcAft>
            </a:pPr>
            <a:r>
              <a:rPr kumimoji="0" lang="en-US" altLang="en-US" sz="1200" b="0" i="0" u="none" strike="noStrike" cap="none" normalizeH="0" baseline="0" dirty="0" err="1">
                <a:ln>
                  <a:noFill/>
                </a:ln>
                <a:solidFill>
                  <a:schemeClr val="tx1"/>
                </a:solidFill>
                <a:effectLst/>
                <a:latin typeface="Arial" panose="020B0604020202020204" pitchFamily="34" charset="0"/>
              </a:rPr>
              <a:t>Ces</a:t>
            </a:r>
            <a:r>
              <a:rPr kumimoji="0" lang="en-US" altLang="en-US" sz="1200" b="0" i="0" u="none" strike="noStrike" cap="none" normalizeH="0" baseline="0" dirty="0">
                <a:ln>
                  <a:noFill/>
                </a:ln>
                <a:solidFill>
                  <a:schemeClr val="tx1"/>
                </a:solidFill>
                <a:effectLst/>
                <a:latin typeface="Arial" panose="020B0604020202020204" pitchFamily="34" charset="0"/>
              </a:rPr>
              <a:t> types de données </a:t>
            </a:r>
            <a:r>
              <a:rPr kumimoji="0" lang="en-US" altLang="en-US" sz="1200" b="0" i="0" u="none" strike="noStrike" cap="none" normalizeH="0" baseline="0" dirty="0" err="1">
                <a:ln>
                  <a:noFill/>
                </a:ln>
                <a:solidFill>
                  <a:schemeClr val="tx1"/>
                </a:solidFill>
                <a:effectLst/>
                <a:latin typeface="Arial" panose="020B0604020202020204" pitchFamily="34" charset="0"/>
              </a:rPr>
              <a:t>sont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atomiques</a:t>
            </a:r>
            <a:r>
              <a:rPr kumimoji="0" lang="en-US" altLang="en-US" sz="1200" b="0" i="0" u="none" strike="noStrike" cap="none" normalizeH="0" baseline="0" dirty="0">
                <a:ln>
                  <a:noFill/>
                </a:ln>
                <a:solidFill>
                  <a:schemeClr val="tx1"/>
                </a:solidFill>
                <a:effectLst/>
                <a:latin typeface="Arial" panose="020B0604020202020204" pitchFamily="34" charset="0"/>
              </a:rPr>
              <a:t> et ne </a:t>
            </a:r>
            <a:r>
              <a:rPr kumimoji="0" lang="en-US" altLang="en-US" sz="1200" b="0" i="0" u="none" strike="noStrike" cap="none" normalizeH="0" baseline="0" dirty="0" err="1">
                <a:ln>
                  <a:noFill/>
                </a:ln>
                <a:solidFill>
                  <a:schemeClr val="tx1"/>
                </a:solidFill>
                <a:effectLst/>
                <a:latin typeface="Arial" panose="020B0604020202020204" pitchFamily="34" charset="0"/>
              </a:rPr>
              <a:t>contiennent</a:t>
            </a:r>
            <a:r>
              <a:rPr kumimoji="0" lang="en-US" altLang="en-US" sz="1200" b="0" i="0" u="none" strike="noStrike" cap="none" normalizeH="0" baseline="0" dirty="0">
                <a:ln>
                  <a:noFill/>
                </a:ln>
                <a:solidFill>
                  <a:schemeClr val="tx1"/>
                </a:solidFill>
                <a:effectLst/>
                <a:latin typeface="Arial" panose="020B0604020202020204" pitchFamily="34" charset="0"/>
              </a:rPr>
              <a:t> pas </a:t>
            </a:r>
            <a:r>
              <a:rPr kumimoji="0" lang="en-US" altLang="en-US" sz="1200" b="0" i="0" u="none" strike="noStrike" cap="none" normalizeH="0" baseline="0" dirty="0" err="1">
                <a:ln>
                  <a:noFill/>
                </a:ln>
                <a:solidFill>
                  <a:schemeClr val="tx1"/>
                </a:solidFill>
                <a:effectLst/>
                <a:latin typeface="Arial" panose="020B0604020202020204" pitchFamily="34" charset="0"/>
              </a:rPr>
              <a:t>d'autres</a:t>
            </a:r>
            <a:r>
              <a:rPr kumimoji="0" lang="en-US" altLang="en-US" sz="1200" b="0" i="0" u="none" strike="noStrike" cap="none" normalizeH="0" baseline="0" dirty="0">
                <a:ln>
                  <a:noFill/>
                </a:ln>
                <a:solidFill>
                  <a:schemeClr val="tx1"/>
                </a:solidFill>
                <a:effectLst/>
                <a:latin typeface="Arial" panose="020B0604020202020204" pitchFamily="34" charset="0"/>
              </a:rPr>
              <a:t> structures de données.</a:t>
            </a:r>
          </a:p>
          <a:p>
            <a:pPr marR="0" lvl="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Arial" panose="020B0604020202020204"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String</a:t>
            </a:r>
            <a:r>
              <a:rPr kumimoji="0" lang="en-US" altLang="en-US" sz="1200" b="0" i="0" u="none" strike="noStrike" cap="none" normalizeH="0" baseline="0" dirty="0">
                <a:ln>
                  <a:noFill/>
                </a:ln>
                <a:solidFill>
                  <a:schemeClr val="tx1"/>
                </a:solidFill>
                <a:effectLst/>
                <a:latin typeface="Arial" panose="020B0604020202020204" pitchFamily="34" charset="0"/>
              </a:rPr>
              <a:t> : Une </a:t>
            </a:r>
            <a:r>
              <a:rPr kumimoji="0" lang="en-US" altLang="en-US" sz="1200" b="0" i="0" u="none" strike="noStrike" cap="none" normalizeH="0" baseline="0" dirty="0" err="1">
                <a:ln>
                  <a:noFill/>
                </a:ln>
                <a:solidFill>
                  <a:schemeClr val="tx1"/>
                </a:solidFill>
                <a:effectLst/>
                <a:latin typeface="Arial" panose="020B0604020202020204" pitchFamily="34" charset="0"/>
              </a:rPr>
              <a:t>chaîne</a:t>
            </a:r>
            <a:r>
              <a:rPr kumimoji="0" lang="en-US" altLang="en-US" sz="1200" b="0" i="0" u="none" strike="noStrike" cap="none" normalizeH="0" baseline="0" dirty="0">
                <a:ln>
                  <a:noFill/>
                </a:ln>
                <a:solidFill>
                  <a:schemeClr val="tx1"/>
                </a:solidFill>
                <a:effectLst/>
                <a:latin typeface="Arial" panose="020B0604020202020204" pitchFamily="34" charset="0"/>
              </a:rPr>
              <a:t> de </a:t>
            </a:r>
            <a:r>
              <a:rPr kumimoji="0" lang="en-US" altLang="en-US" sz="1200" b="0" i="0" u="none" strike="noStrike" cap="none" normalizeH="0" baseline="0" dirty="0" err="1">
                <a:ln>
                  <a:noFill/>
                </a:ln>
                <a:solidFill>
                  <a:schemeClr val="tx1"/>
                </a:solidFill>
                <a:effectLst/>
                <a:latin typeface="Arial" panose="020B0604020202020204" pitchFamily="34" charset="0"/>
              </a:rPr>
              <a:t>caractères</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utilisée</a:t>
            </a:r>
            <a:r>
              <a:rPr kumimoji="0" lang="en-US" altLang="en-US" sz="1200" b="0" i="0" u="none" strike="noStrike" cap="none" normalizeH="0" baseline="0" dirty="0">
                <a:ln>
                  <a:noFill/>
                </a:ln>
                <a:solidFill>
                  <a:schemeClr val="tx1"/>
                </a:solidFill>
                <a:effectLst/>
                <a:latin typeface="Arial" panose="020B0604020202020204" pitchFamily="34" charset="0"/>
              </a:rPr>
              <a:t> pour stocker du </a:t>
            </a:r>
            <a:r>
              <a:rPr kumimoji="0" lang="en-US" altLang="en-US" sz="1200" b="0" i="0" u="none" strike="noStrike" cap="none" normalizeH="0" baseline="0" dirty="0" err="1">
                <a:ln>
                  <a:noFill/>
                </a:ln>
                <a:solidFill>
                  <a:schemeClr val="tx1"/>
                </a:solidFill>
                <a:effectLst/>
                <a:latin typeface="Arial" panose="020B0604020202020204" pitchFamily="34" charset="0"/>
              </a:rPr>
              <a:t>texte</a:t>
            </a:r>
            <a:r>
              <a:rPr kumimoji="0" lang="en-US" altLang="en-US" sz="1200" b="0" i="0" u="none" strike="noStrike" cap="none" normalizeH="0" baseline="0" dirty="0">
                <a:ln>
                  <a:noFill/>
                </a:ln>
                <a:solidFill>
                  <a:schemeClr val="tx1"/>
                </a:solidFill>
                <a:effectLst/>
                <a:latin typeface="Arial" panose="020B0604020202020204" pitchFamily="34" charset="0"/>
              </a:rPr>
              <a:t>. </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"nom": "Alice"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Number</a:t>
            </a:r>
            <a:r>
              <a:rPr kumimoji="0" lang="en-US" altLang="en-US" sz="1200" b="0" i="0" u="none" strike="noStrike" cap="none" normalizeH="0" baseline="0" dirty="0">
                <a:ln>
                  <a:noFill/>
                </a:ln>
                <a:solidFill>
                  <a:schemeClr val="tx1"/>
                </a:solidFill>
                <a:effectLst/>
                <a:latin typeface="Arial" panose="020B0604020202020204" pitchFamily="34" charset="0"/>
              </a:rPr>
              <a:t> : Un </a:t>
            </a:r>
            <a:r>
              <a:rPr kumimoji="0" lang="en-US" altLang="en-US" sz="1200" b="0" i="0" u="none" strike="noStrike" cap="none" normalizeH="0" baseline="0" dirty="0" err="1">
                <a:ln>
                  <a:noFill/>
                </a:ln>
                <a:solidFill>
                  <a:schemeClr val="tx1"/>
                </a:solidFill>
                <a:effectLst/>
                <a:latin typeface="Arial" panose="020B0604020202020204" pitchFamily="34" charset="0"/>
              </a:rPr>
              <a:t>nombre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entier</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ou</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flottant</a:t>
            </a:r>
            <a:r>
              <a:rPr kumimoji="0" lang="en-US" altLang="en-US" sz="1200" b="0" i="0" u="none" strike="noStrike" cap="none" normalizeH="0" baseline="0" dirty="0">
                <a:ln>
                  <a:noFill/>
                </a:ln>
                <a:solidFill>
                  <a:schemeClr val="tx1"/>
                </a:solidFill>
                <a:effectLst/>
                <a:latin typeface="Arial" panose="020B0604020202020204" pitchFamily="34" charset="0"/>
              </a:rPr>
              <a:t>. MongoDB </a:t>
            </a:r>
            <a:r>
              <a:rPr kumimoji="0" lang="en-US" altLang="en-US" sz="1200" b="0" i="0" u="none" strike="noStrike" cap="none" normalizeH="0" baseline="0" dirty="0" err="1">
                <a:ln>
                  <a:noFill/>
                </a:ln>
                <a:solidFill>
                  <a:schemeClr val="tx1"/>
                </a:solidFill>
                <a:effectLst/>
                <a:latin typeface="Arial" panose="020B0604020202020204" pitchFamily="34" charset="0"/>
              </a:rPr>
              <a:t>prend</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en</a:t>
            </a:r>
            <a:r>
              <a:rPr kumimoji="0" lang="en-US" altLang="en-US" sz="1200" b="0" i="0" u="none" strike="noStrike" cap="none" normalizeH="0" baseline="0" dirty="0">
                <a:ln>
                  <a:noFill/>
                </a:ln>
                <a:solidFill>
                  <a:schemeClr val="tx1"/>
                </a:solidFill>
                <a:effectLst/>
                <a:latin typeface="Arial" panose="020B0604020202020204" pitchFamily="34" charset="0"/>
              </a:rPr>
              <a:t> charge </a:t>
            </a:r>
            <a:r>
              <a:rPr kumimoji="0" lang="en-US" altLang="en-US" sz="1200" b="0" i="0" u="none" strike="noStrike" cap="none" normalizeH="0" baseline="0" dirty="0">
                <a:ln>
                  <a:noFill/>
                </a:ln>
                <a:solidFill>
                  <a:schemeClr val="tx1"/>
                </a:solidFill>
                <a:effectLst/>
                <a:latin typeface="Arial Unicode MS"/>
              </a:rPr>
              <a:t>int32</a:t>
            </a:r>
            <a:r>
              <a:rPr kumimoji="0" lang="en-US" altLang="en-US" sz="1200" b="0" i="0" u="none" strike="noStrike" cap="none" normalizeH="0" baseline="0" dirty="0">
                <a:ln>
                  <a:noFill/>
                </a:ln>
                <a:solidFill>
                  <a:schemeClr val="tx1"/>
                </a:solidFill>
                <a:effectLst/>
              </a:rPr>
              <a:t>, </a:t>
            </a:r>
            <a:r>
              <a:rPr kumimoji="0" lang="en-US" altLang="en-US" sz="1200" b="0" i="0" u="none" strike="noStrike" cap="none" normalizeH="0" baseline="0" dirty="0">
                <a:ln>
                  <a:noFill/>
                </a:ln>
                <a:solidFill>
                  <a:schemeClr val="tx1"/>
                </a:solidFill>
                <a:effectLst/>
                <a:latin typeface="Arial Unicode MS"/>
              </a:rPr>
              <a:t>int64</a:t>
            </a:r>
            <a:r>
              <a:rPr kumimoji="0" lang="en-US" altLang="en-US" sz="1200" b="0" i="0" u="none" strike="noStrike" cap="none" normalizeH="0" baseline="0" dirty="0">
                <a:ln>
                  <a:noFill/>
                </a:ln>
                <a:solidFill>
                  <a:schemeClr val="tx1"/>
                </a:solidFill>
                <a:effectLst/>
              </a:rPr>
              <a:t> et </a:t>
            </a:r>
            <a:r>
              <a:rPr kumimoji="0" lang="en-US" altLang="en-US" sz="1200" b="0" i="0" u="none" strike="noStrike" cap="none" normalizeH="0" baseline="0" dirty="0">
                <a:ln>
                  <a:noFill/>
                </a:ln>
                <a:solidFill>
                  <a:schemeClr val="tx1"/>
                </a:solidFill>
                <a:effectLst/>
                <a:latin typeface="Arial Unicode MS"/>
              </a:rPr>
              <a:t>double</a:t>
            </a:r>
            <a:r>
              <a:rPr kumimoji="0" lang="en-US" altLang="en-US" sz="12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âge</a:t>
            </a:r>
            <a:r>
              <a:rPr kumimoji="0" lang="en-US" altLang="en-US" sz="1200" b="0" i="0" u="none" strike="noStrike" cap="none" normalizeH="0" baseline="0" dirty="0">
                <a:ln>
                  <a:noFill/>
                </a:ln>
                <a:solidFill>
                  <a:schemeClr val="tx1"/>
                </a:solidFill>
                <a:effectLst/>
                <a:latin typeface="Arial Unicode MS"/>
              </a:rPr>
              <a:t>": 25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Boolean</a:t>
            </a:r>
            <a:r>
              <a:rPr kumimoji="0" lang="en-US" altLang="en-US" sz="1200" b="0" i="0" u="none" strike="noStrike" cap="none" normalizeH="0" baseline="0" dirty="0">
                <a:ln>
                  <a:noFill/>
                </a:ln>
                <a:solidFill>
                  <a:schemeClr val="tx1"/>
                </a:solidFill>
                <a:effectLst/>
                <a:latin typeface="Arial" panose="020B0604020202020204" pitchFamily="34" charset="0"/>
              </a:rPr>
              <a:t> : Un type de </a:t>
            </a:r>
            <a:r>
              <a:rPr kumimoji="0" lang="en-US" altLang="en-US" sz="1200" b="0" i="0" u="none" strike="noStrike" cap="none" normalizeH="0" baseline="0" dirty="0" err="1">
                <a:ln>
                  <a:noFill/>
                </a:ln>
                <a:solidFill>
                  <a:schemeClr val="tx1"/>
                </a:solidFill>
                <a:effectLst/>
                <a:latin typeface="Arial" panose="020B0604020202020204" pitchFamily="34" charset="0"/>
              </a:rPr>
              <a:t>donnée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représentant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a:ln>
                  <a:noFill/>
                </a:ln>
                <a:solidFill>
                  <a:schemeClr val="tx1"/>
                </a:solidFill>
                <a:effectLst/>
                <a:latin typeface="Arial Unicode MS"/>
              </a:rPr>
              <a:t>true</a:t>
            </a:r>
            <a:r>
              <a:rPr kumimoji="0" lang="en-US" altLang="en-US" sz="1200" b="0" i="0" u="none" strike="noStrike" cap="none" normalizeH="0" baseline="0" dirty="0">
                <a:ln>
                  <a:noFill/>
                </a:ln>
                <a:solidFill>
                  <a:schemeClr val="tx1"/>
                </a:solidFill>
                <a:effectLst/>
              </a:rPr>
              <a:t> </a:t>
            </a:r>
            <a:r>
              <a:rPr kumimoji="0" lang="en-US" altLang="en-US" sz="1200" b="0" i="0" u="none" strike="noStrike" cap="none" normalizeH="0" baseline="0" dirty="0" err="1">
                <a:ln>
                  <a:noFill/>
                </a:ln>
                <a:solidFill>
                  <a:schemeClr val="tx1"/>
                </a:solidFill>
                <a:effectLst/>
              </a:rPr>
              <a:t>ou</a:t>
            </a:r>
            <a:r>
              <a:rPr kumimoji="0" lang="en-US" altLang="en-US" sz="1200" b="0" i="0" u="none" strike="noStrike" cap="none" normalizeH="0" baseline="0" dirty="0">
                <a:ln>
                  <a:noFill/>
                </a:ln>
                <a:solidFill>
                  <a:schemeClr val="tx1"/>
                </a:solidFill>
                <a:effectLst/>
              </a:rPr>
              <a:t> </a:t>
            </a:r>
            <a:r>
              <a:rPr kumimoji="0" lang="en-US" altLang="en-US" sz="1200" b="0" i="0" u="none" strike="noStrike" cap="none" normalizeH="0" baseline="0" dirty="0">
                <a:ln>
                  <a:noFill/>
                </a:ln>
                <a:solidFill>
                  <a:schemeClr val="tx1"/>
                </a:solidFill>
                <a:effectLst/>
                <a:latin typeface="Arial Unicode MS"/>
              </a:rPr>
              <a:t>false</a:t>
            </a:r>
            <a:r>
              <a:rPr kumimoji="0" lang="en-US" altLang="en-US" sz="12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actif</a:t>
            </a:r>
            <a:r>
              <a:rPr kumimoji="0" lang="en-US" altLang="en-US" sz="1200" b="0" i="0" u="none" strike="noStrike" cap="none" normalizeH="0" baseline="0" dirty="0">
                <a:ln>
                  <a:noFill/>
                </a:ln>
                <a:solidFill>
                  <a:schemeClr val="tx1"/>
                </a:solidFill>
                <a:effectLst/>
                <a:latin typeface="Arial Unicode MS"/>
              </a:rPr>
              <a:t>": true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Date</a:t>
            </a:r>
            <a:r>
              <a:rPr kumimoji="0" lang="en-US" altLang="en-US" sz="1200" b="0" i="0" u="none" strike="noStrike" cap="none" normalizeH="0" baseline="0" dirty="0">
                <a:ln>
                  <a:noFill/>
                </a:ln>
                <a:solidFill>
                  <a:schemeClr val="tx1"/>
                </a:solidFill>
                <a:effectLst/>
                <a:latin typeface="Arial" panose="020B0604020202020204" pitchFamily="34" charset="0"/>
              </a:rPr>
              <a:t> : Une date et </a:t>
            </a:r>
            <a:r>
              <a:rPr kumimoji="0" lang="en-US" altLang="en-US" sz="1200" b="0" i="0" u="none" strike="noStrike" cap="none" normalizeH="0" baseline="0" dirty="0" err="1">
                <a:ln>
                  <a:noFill/>
                </a:ln>
                <a:solidFill>
                  <a:schemeClr val="tx1"/>
                </a:solidFill>
                <a:effectLst/>
                <a:latin typeface="Arial" panose="020B0604020202020204" pitchFamily="34" charset="0"/>
              </a:rPr>
              <a:t>une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heure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stockées</a:t>
            </a:r>
            <a:r>
              <a:rPr kumimoji="0" lang="en-US" altLang="en-US" sz="1200" b="0" i="0" u="none" strike="noStrike" cap="none" normalizeH="0" baseline="0" dirty="0">
                <a:ln>
                  <a:noFill/>
                </a:ln>
                <a:solidFill>
                  <a:schemeClr val="tx1"/>
                </a:solidFill>
                <a:effectLst/>
                <a:latin typeface="Arial" panose="020B0604020202020204" pitchFamily="34" charset="0"/>
              </a:rPr>
              <a:t> sous le format </a:t>
            </a:r>
            <a:r>
              <a:rPr kumimoji="0" lang="en-US" altLang="en-US" sz="1200" b="0" i="0" u="none" strike="noStrike" cap="none" normalizeH="0" baseline="0" dirty="0" err="1">
                <a:ln>
                  <a:noFill/>
                </a:ln>
                <a:solidFill>
                  <a:schemeClr val="tx1"/>
                </a:solidFill>
                <a:effectLst/>
                <a:latin typeface="Arial Unicode MS"/>
              </a:rPr>
              <a:t>ISODate</a:t>
            </a:r>
            <a:r>
              <a:rPr kumimoji="0" lang="en-US" altLang="en-US" sz="12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fr-FR" altLang="en-US" sz="1200" b="1" i="0" u="none" strike="noStrike" cap="none" normalizeH="0" baseline="0" dirty="0">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"inscription": </a:t>
            </a:r>
            <a:r>
              <a:rPr kumimoji="0" lang="en-US" altLang="en-US" sz="1200" b="0" i="0" u="none" strike="noStrike" cap="none" normalizeH="0" baseline="0" dirty="0" err="1">
                <a:ln>
                  <a:noFill/>
                </a:ln>
                <a:solidFill>
                  <a:schemeClr val="tx1"/>
                </a:solidFill>
                <a:effectLst/>
                <a:latin typeface="Arial Unicode MS"/>
              </a:rPr>
              <a:t>ISODate</a:t>
            </a:r>
            <a:r>
              <a:rPr kumimoji="0" lang="en-US" altLang="en-US" sz="1200" b="0" i="0" u="none" strike="noStrike" cap="none" normalizeH="0" baseline="0" dirty="0">
                <a:ln>
                  <a:noFill/>
                </a:ln>
                <a:solidFill>
                  <a:schemeClr val="tx1"/>
                </a:solidFill>
                <a:effectLst/>
                <a:latin typeface="Arial Unicode MS"/>
              </a:rPr>
              <a:t>("2024-03-10T10:00:00Z") }</a:t>
            </a:r>
            <a:r>
              <a:rPr kumimoji="0" lang="en-US" altLang="en-US" sz="1200" b="0" i="0" u="none" strike="noStrike" cap="none" normalizeH="0" baseline="0" dirty="0">
                <a:ln>
                  <a:noFill/>
                </a:ln>
                <a:solidFill>
                  <a:schemeClr val="tx1"/>
                </a:solidFill>
                <a:effectLst/>
              </a:rPr>
              <a:t> </a:t>
            </a:r>
          </a:p>
          <a:p>
            <a:endParaRPr lang="fr-MA" dirty="0"/>
          </a:p>
        </p:txBody>
      </p:sp>
      <p:sp>
        <p:nvSpPr>
          <p:cNvPr id="27" name="Rectangle: Rounded Corners 26">
            <a:extLst>
              <a:ext uri="{FF2B5EF4-FFF2-40B4-BE49-F238E27FC236}">
                <a16:creationId xmlns:a16="http://schemas.microsoft.com/office/drawing/2014/main" id="{67613B90-D0FC-42AC-90F9-75771B176953}"/>
              </a:ext>
            </a:extLst>
          </p:cNvPr>
          <p:cNvSpPr/>
          <p:nvPr/>
        </p:nvSpPr>
        <p:spPr>
          <a:xfrm>
            <a:off x="6565125" y="15266369"/>
            <a:ext cx="4628005" cy="2889855"/>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28" name="TextBox 27">
            <a:extLst>
              <a:ext uri="{FF2B5EF4-FFF2-40B4-BE49-F238E27FC236}">
                <a16:creationId xmlns:a16="http://schemas.microsoft.com/office/drawing/2014/main" id="{8D7A96F2-7E24-4C23-BBC0-C7A5D4096A2E}"/>
              </a:ext>
            </a:extLst>
          </p:cNvPr>
          <p:cNvSpPr txBox="1"/>
          <p:nvPr/>
        </p:nvSpPr>
        <p:spPr>
          <a:xfrm>
            <a:off x="6685342" y="15703847"/>
            <a:ext cx="4376836" cy="203132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chemeClr val="tx1"/>
                </a:solidFill>
                <a:effectLst/>
                <a:latin typeface="Arial" panose="020B0604020202020204" pitchFamily="34" charset="0"/>
              </a:rPr>
              <a:t>Ces</a:t>
            </a:r>
            <a:r>
              <a:rPr kumimoji="0" lang="en-US" altLang="en-US" sz="1200" b="0" i="0" u="none" strike="noStrike" cap="none" normalizeH="0" baseline="0" dirty="0">
                <a:ln>
                  <a:noFill/>
                </a:ln>
                <a:solidFill>
                  <a:schemeClr val="tx1"/>
                </a:solidFill>
                <a:effectLst/>
                <a:latin typeface="Arial" panose="020B0604020202020204" pitchFamily="34" charset="0"/>
              </a:rPr>
              <a:t> types </a:t>
            </a:r>
            <a:r>
              <a:rPr kumimoji="0" lang="en-US" altLang="en-US" sz="1200" b="0" i="0" u="none" strike="noStrike" cap="none" normalizeH="0" baseline="0" dirty="0" err="1">
                <a:ln>
                  <a:noFill/>
                </a:ln>
                <a:solidFill>
                  <a:schemeClr val="tx1"/>
                </a:solidFill>
                <a:effectLst/>
                <a:latin typeface="Arial" panose="020B0604020202020204" pitchFamily="34" charset="0"/>
              </a:rPr>
              <a:t>peuvent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contenir</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d'autres</a:t>
            </a:r>
            <a:r>
              <a:rPr kumimoji="0" lang="en-US" altLang="en-US" sz="1200" b="0" i="0" u="none" strike="noStrike" cap="none" normalizeH="0" baseline="0" dirty="0">
                <a:ln>
                  <a:noFill/>
                </a:ln>
                <a:solidFill>
                  <a:schemeClr val="tx1"/>
                </a:solidFill>
                <a:effectLst/>
                <a:latin typeface="Arial" panose="020B0604020202020204" pitchFamily="34" charset="0"/>
              </a:rPr>
              <a:t> structures de données, </a:t>
            </a:r>
            <a:r>
              <a:rPr kumimoji="0" lang="en-US" altLang="en-US" sz="1200" b="0" i="0" u="none" strike="noStrike" cap="none" normalizeH="0" baseline="0" dirty="0" err="1">
                <a:ln>
                  <a:noFill/>
                </a:ln>
                <a:solidFill>
                  <a:schemeClr val="tx1"/>
                </a:solidFill>
                <a:effectLst/>
                <a:latin typeface="Arial" panose="020B0604020202020204" pitchFamily="34" charset="0"/>
              </a:rPr>
              <a:t>comme</a:t>
            </a:r>
            <a:r>
              <a:rPr kumimoji="0" lang="en-US" altLang="en-US" sz="1200" b="0" i="0" u="none" strike="noStrike" cap="none" normalizeH="0" baseline="0" dirty="0">
                <a:ln>
                  <a:noFill/>
                </a:ln>
                <a:solidFill>
                  <a:schemeClr val="tx1"/>
                </a:solidFill>
                <a:effectLst/>
                <a:latin typeface="Arial" panose="020B0604020202020204" pitchFamily="34" charset="0"/>
              </a:rPr>
              <a:t> des tableaux </a:t>
            </a:r>
            <a:r>
              <a:rPr kumimoji="0" lang="en-US" altLang="en-US" sz="1200" b="0" i="0" u="none" strike="noStrike" cap="none" normalizeH="0" baseline="0" dirty="0" err="1">
                <a:ln>
                  <a:noFill/>
                </a:ln>
                <a:solidFill>
                  <a:schemeClr val="tx1"/>
                </a:solidFill>
                <a:effectLst/>
                <a:latin typeface="Arial" panose="020B0604020202020204" pitchFamily="34" charset="0"/>
              </a:rPr>
              <a:t>ou</a:t>
            </a:r>
            <a:r>
              <a:rPr kumimoji="0" lang="en-US" altLang="en-US" sz="1200" b="0" i="0" u="none" strike="noStrike" cap="none" normalizeH="0" baseline="0" dirty="0">
                <a:ln>
                  <a:noFill/>
                </a:ln>
                <a:solidFill>
                  <a:schemeClr val="tx1"/>
                </a:solidFill>
                <a:effectLst/>
                <a:latin typeface="Arial" panose="020B0604020202020204" pitchFamily="34" charset="0"/>
              </a:rPr>
              <a:t> des documents.</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Array</a:t>
            </a:r>
            <a:r>
              <a:rPr kumimoji="0" lang="en-US" altLang="en-US" sz="1200" b="0" i="0" u="none" strike="noStrike" cap="none" normalizeH="0" baseline="0" dirty="0">
                <a:ln>
                  <a:noFill/>
                </a:ln>
                <a:solidFill>
                  <a:schemeClr val="tx1"/>
                </a:solidFill>
                <a:effectLst/>
                <a:latin typeface="Arial" panose="020B0604020202020204" pitchFamily="34" charset="0"/>
              </a:rPr>
              <a:t> : Une </a:t>
            </a:r>
            <a:r>
              <a:rPr kumimoji="0" lang="en-US" altLang="en-US" sz="1200" b="0" i="0" u="none" strike="noStrike" cap="none" normalizeH="0" baseline="0" dirty="0" err="1">
                <a:ln>
                  <a:noFill/>
                </a:ln>
                <a:solidFill>
                  <a:schemeClr val="tx1"/>
                </a:solidFill>
                <a:effectLst/>
                <a:latin typeface="Arial" panose="020B0604020202020204" pitchFamily="34" charset="0"/>
              </a:rPr>
              <a:t>liste</a:t>
            </a:r>
            <a:r>
              <a:rPr kumimoji="0" lang="en-US" altLang="en-US" sz="1200" b="0" i="0" u="none" strike="noStrike" cap="none" normalizeH="0" baseline="0" dirty="0">
                <a:ln>
                  <a:noFill/>
                </a:ln>
                <a:solidFill>
                  <a:schemeClr val="tx1"/>
                </a:solidFill>
                <a:effectLst/>
                <a:latin typeface="Arial" panose="020B0604020202020204" pitchFamily="34" charset="0"/>
              </a:rPr>
              <a:t> de </a:t>
            </a:r>
            <a:r>
              <a:rPr kumimoji="0" lang="en-US" altLang="en-US" sz="1200" b="0" i="0" u="none" strike="noStrike" cap="none" normalizeH="0" baseline="0" dirty="0" err="1">
                <a:ln>
                  <a:noFill/>
                </a:ln>
                <a:solidFill>
                  <a:schemeClr val="tx1"/>
                </a:solidFill>
                <a:effectLst/>
                <a:latin typeface="Arial" panose="020B0604020202020204" pitchFamily="34" charset="0"/>
              </a:rPr>
              <a:t>valeurs</a:t>
            </a:r>
            <a:r>
              <a:rPr kumimoji="0" lang="en-US" altLang="en-US" sz="1200" b="0" i="0" u="none" strike="noStrike" cap="none" normalizeH="0" baseline="0" dirty="0">
                <a:ln>
                  <a:noFill/>
                </a:ln>
                <a:solidFill>
                  <a:schemeClr val="tx1"/>
                </a:solidFill>
                <a:effectLst/>
                <a:latin typeface="Arial" panose="020B0604020202020204" pitchFamily="34" charset="0"/>
              </a:rPr>
              <a:t> de </a:t>
            </a:r>
            <a:r>
              <a:rPr kumimoji="0" lang="en-US" altLang="en-US" sz="1200" b="0" i="0" u="none" strike="noStrike" cap="none" normalizeH="0" baseline="0" dirty="0" err="1">
                <a:ln>
                  <a:noFill/>
                </a:ln>
                <a:solidFill>
                  <a:schemeClr val="tx1"/>
                </a:solidFill>
                <a:effectLst/>
                <a:latin typeface="Arial" panose="020B0604020202020204" pitchFamily="34" charset="0"/>
              </a:rPr>
              <a:t>n'importe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quel</a:t>
            </a:r>
            <a:r>
              <a:rPr kumimoji="0" lang="en-US" altLang="en-US" sz="1200" b="0" i="0" u="none" strike="noStrike" cap="none" normalizeH="0" baseline="0" dirty="0">
                <a:ln>
                  <a:noFill/>
                </a:ln>
                <a:solidFill>
                  <a:schemeClr val="tx1"/>
                </a:solidFill>
                <a:effectLst/>
                <a:latin typeface="Arial" panose="020B0604020202020204" pitchFamily="34" charset="0"/>
              </a:rPr>
              <a:t> type. </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téléphones</a:t>
            </a:r>
            <a:r>
              <a:rPr kumimoji="0" lang="en-US" altLang="en-US" sz="1200" b="0" i="0" u="none" strike="noStrike" cap="none" normalizeH="0" baseline="0" dirty="0">
                <a:ln>
                  <a:noFill/>
                </a:ln>
                <a:solidFill>
                  <a:schemeClr val="tx1"/>
                </a:solidFill>
                <a:effectLst/>
                <a:latin typeface="Arial Unicode MS"/>
              </a:rPr>
              <a:t>": ["0600000000", "0700000000"] }</a:t>
            </a:r>
            <a:r>
              <a:rPr kumimoji="0" lang="en-US" altLang="en-US" sz="1200" b="0" i="0" u="none" strike="noStrike" cap="none" normalizeH="0" baseline="0" dirty="0">
                <a:ln>
                  <a:noFill/>
                </a:ln>
                <a:solidFill>
                  <a:schemeClr val="tx1"/>
                </a:solidFill>
                <a:effectLst/>
              </a:rPr>
              <a: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Document </a:t>
            </a:r>
            <a:r>
              <a:rPr kumimoji="0" lang="en-US" altLang="en-US" sz="1200" b="1" i="0" u="none" strike="noStrike" cap="none" normalizeH="0" baseline="0" dirty="0" err="1">
                <a:ln>
                  <a:noFill/>
                </a:ln>
                <a:solidFill>
                  <a:schemeClr val="tx1"/>
                </a:solidFill>
                <a:effectLst/>
                <a:latin typeface="Arial" panose="020B0604020202020204" pitchFamily="34" charset="0"/>
              </a:rPr>
              <a:t>Imbriqué</a:t>
            </a:r>
            <a:r>
              <a:rPr kumimoji="0" lang="en-US" altLang="en-US" sz="1200" b="0" i="0" u="none" strike="noStrike" cap="none" normalizeH="0" baseline="0" dirty="0">
                <a:ln>
                  <a:noFill/>
                </a:ln>
                <a:solidFill>
                  <a:schemeClr val="tx1"/>
                </a:solidFill>
                <a:effectLst/>
                <a:latin typeface="Arial" panose="020B0604020202020204" pitchFamily="34" charset="0"/>
              </a:rPr>
              <a:t> : Un document </a:t>
            </a:r>
            <a:r>
              <a:rPr kumimoji="0" lang="en-US" altLang="en-US" sz="1200" b="0" i="0" u="none" strike="noStrike" cap="none" normalizeH="0" baseline="0" dirty="0" err="1">
                <a:ln>
                  <a:noFill/>
                </a:ln>
                <a:solidFill>
                  <a:schemeClr val="tx1"/>
                </a:solidFill>
                <a:effectLst/>
                <a:latin typeface="Arial" panose="020B0604020202020204" pitchFamily="34" charset="0"/>
              </a:rPr>
              <a:t>contenant</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d'autres</a:t>
            </a:r>
            <a:r>
              <a:rPr kumimoji="0" lang="en-US" altLang="en-US" sz="1200" b="0" i="0" u="none" strike="noStrike" cap="none" normalizeH="0" baseline="0" dirty="0">
                <a:ln>
                  <a:noFill/>
                </a:ln>
                <a:solidFill>
                  <a:schemeClr val="tx1"/>
                </a:solidFill>
                <a:effectLst/>
                <a:latin typeface="Arial" panose="020B0604020202020204" pitchFamily="34" charset="0"/>
              </a:rPr>
              <a:t> champs et </a:t>
            </a:r>
            <a:r>
              <a:rPr kumimoji="0" lang="en-US" altLang="en-US" sz="1200" b="0" i="0" u="none" strike="noStrike" cap="none" normalizeH="0" baseline="0" dirty="0" err="1">
                <a:ln>
                  <a:noFill/>
                </a:ln>
                <a:solidFill>
                  <a:schemeClr val="tx1"/>
                </a:solidFill>
                <a:effectLst/>
                <a:latin typeface="Arial" panose="020B0604020202020204" pitchFamily="34" charset="0"/>
              </a:rPr>
              <a:t>valeurs</a:t>
            </a:r>
            <a:r>
              <a:rPr kumimoji="0" lang="en-US" altLang="en-US" sz="1200" b="0" i="0" u="none" strike="noStrike" cap="none" normalizeH="0" baseline="0" dirty="0">
                <a:ln>
                  <a:noFill/>
                </a:ln>
                <a:solidFill>
                  <a:schemeClr val="tx1"/>
                </a:solidFill>
                <a:effectLst/>
                <a:latin typeface="Arial" panose="020B0604020202020204" pitchFamily="34" charset="0"/>
              </a:rPr>
              <a:t>. </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Exemple</a:t>
            </a:r>
            <a:r>
              <a:rPr kumimoji="0" lang="en-US" altLang="en-US" sz="1200" b="0" i="0" u="none" strike="noStrike" cap="none" normalizeH="0" baseline="0" dirty="0">
                <a:ln>
                  <a:noFill/>
                </a:ln>
                <a:solidFill>
                  <a:schemeClr val="tx1"/>
                </a:solidFill>
                <a:effectLst/>
                <a:latin typeface="Arial" panose="020B0604020202020204" pitchFamily="34" charset="0"/>
              </a:rPr>
              <a:t> : </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adresse</a:t>
            </a:r>
            <a:r>
              <a:rPr kumimoji="0" lang="en-US" altLang="en-US" sz="1200" b="0" i="0" u="none" strike="noStrike" cap="none" normalizeH="0" baseline="0" dirty="0">
                <a:ln>
                  <a:noFill/>
                </a:ln>
                <a:solidFill>
                  <a:schemeClr val="tx1"/>
                </a:solidFill>
                <a:effectLst/>
                <a:latin typeface="Arial Unicode MS"/>
              </a:rPr>
              <a:t>": { "rue": "123 Rue </a:t>
            </a:r>
            <a:r>
              <a:rPr kumimoji="0" lang="en-US" altLang="en-US" sz="1200" b="0" i="0" u="none" strike="noStrike" cap="none" normalizeH="0" baseline="0" dirty="0" err="1">
                <a:ln>
                  <a:noFill/>
                </a:ln>
                <a:solidFill>
                  <a:schemeClr val="tx1"/>
                </a:solidFill>
                <a:effectLst/>
                <a:latin typeface="Arial Unicode MS"/>
              </a:rPr>
              <a:t>Principale</a:t>
            </a:r>
            <a:r>
              <a:rPr kumimoji="0" lang="en-US" altLang="en-US" sz="1200" b="0" i="0" u="none" strike="noStrike" cap="none" normalizeH="0" baseline="0" dirty="0">
                <a:ln>
                  <a:noFill/>
                </a:ln>
                <a:solidFill>
                  <a:schemeClr val="tx1"/>
                </a:solidFill>
                <a:effectLst/>
                <a:latin typeface="Arial Unicode MS"/>
              </a:rPr>
              <a:t>", "</a:t>
            </a:r>
            <a:r>
              <a:rPr kumimoji="0" lang="en-US" altLang="en-US" sz="1200" b="0" i="0" u="none" strike="noStrike" cap="none" normalizeH="0" baseline="0" dirty="0" err="1">
                <a:ln>
                  <a:noFill/>
                </a:ln>
                <a:solidFill>
                  <a:schemeClr val="tx1"/>
                </a:solidFill>
                <a:effectLst/>
                <a:latin typeface="Arial Unicode MS"/>
              </a:rPr>
              <a:t>ville</a:t>
            </a:r>
            <a:r>
              <a:rPr kumimoji="0" lang="en-US" altLang="en-US" sz="1200" b="0" i="0" u="none" strike="noStrike" cap="none" normalizeH="0" baseline="0" dirty="0">
                <a:ln>
                  <a:noFill/>
                </a:ln>
                <a:solidFill>
                  <a:schemeClr val="tx1"/>
                </a:solidFill>
                <a:effectLst/>
                <a:latin typeface="Arial Unicode MS"/>
              </a:rPr>
              <a:t>": "Lyon" } }</a:t>
            </a:r>
            <a:r>
              <a:rPr kumimoji="0" lang="en-US" altLang="en-US" sz="1200" b="0" i="0" u="none" strike="noStrike" cap="none" normalizeH="0" baseline="0" dirty="0">
                <a:ln>
                  <a:noFill/>
                </a:ln>
                <a:solidFill>
                  <a:schemeClr val="tx1"/>
                </a:solidFill>
                <a:effectLst/>
              </a:rPr>
              <a:t> </a:t>
            </a:r>
          </a:p>
          <a:p>
            <a:endParaRPr lang="fr-MA" dirty="0"/>
          </a:p>
        </p:txBody>
      </p:sp>
      <p:grpSp>
        <p:nvGrpSpPr>
          <p:cNvPr id="29" name="Group 28">
            <a:extLst>
              <a:ext uri="{FF2B5EF4-FFF2-40B4-BE49-F238E27FC236}">
                <a16:creationId xmlns:a16="http://schemas.microsoft.com/office/drawing/2014/main" id="{A7119310-D7A4-4186-84E3-7AF9B3047E2E}"/>
              </a:ext>
            </a:extLst>
          </p:cNvPr>
          <p:cNvGrpSpPr/>
          <p:nvPr/>
        </p:nvGrpSpPr>
        <p:grpSpPr>
          <a:xfrm>
            <a:off x="12244342" y="1994522"/>
            <a:ext cx="5514367" cy="4494035"/>
            <a:chOff x="6296632" y="1994522"/>
            <a:chExt cx="5514367" cy="4494035"/>
          </a:xfrm>
        </p:grpSpPr>
        <p:sp>
          <p:nvSpPr>
            <p:cNvPr id="30" name="Rectangle: Rounded Corners 29">
              <a:extLst>
                <a:ext uri="{FF2B5EF4-FFF2-40B4-BE49-F238E27FC236}">
                  <a16:creationId xmlns:a16="http://schemas.microsoft.com/office/drawing/2014/main" id="{608070FA-E342-4510-A849-2671C1235D58}"/>
                </a:ext>
              </a:extLst>
            </p:cNvPr>
            <p:cNvSpPr/>
            <p:nvPr/>
          </p:nvSpPr>
          <p:spPr>
            <a:xfrm>
              <a:off x="6296632" y="1994522"/>
              <a:ext cx="5514367" cy="4494035"/>
            </a:xfrm>
            <a:prstGeom prst="roundRect">
              <a:avLst>
                <a:gd name="adj" fmla="val 87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31" name="Rectangle: Rounded Corners 30">
              <a:extLst>
                <a:ext uri="{FF2B5EF4-FFF2-40B4-BE49-F238E27FC236}">
                  <a16:creationId xmlns:a16="http://schemas.microsoft.com/office/drawing/2014/main" id="{F21E9B7B-28DA-4450-9C05-05B1A284663F}"/>
                </a:ext>
              </a:extLst>
            </p:cNvPr>
            <p:cNvSpPr/>
            <p:nvPr/>
          </p:nvSpPr>
          <p:spPr>
            <a:xfrm>
              <a:off x="6896390" y="2241662"/>
              <a:ext cx="4314849" cy="77160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r>
                <a:rPr kumimoji="0" lang="en-US" altLang="en-US" sz="3200" b="1" i="0" u="none" strike="noStrike" cap="none" normalizeH="0" baseline="0" dirty="0" err="1">
                  <a:ln>
                    <a:noFill/>
                  </a:ln>
                  <a:solidFill>
                    <a:srgbClr val="017289"/>
                  </a:solidFill>
                  <a:effectLst/>
                  <a:latin typeface="Arial" panose="020B0604020202020204" pitchFamily="34" charset="0"/>
                </a:rPr>
                <a:t>Personnalisation</a:t>
              </a:r>
              <a:r>
                <a:rPr kumimoji="0" lang="en-US" altLang="en-US" sz="3200" b="1" i="0" u="none" strike="noStrike" cap="none" normalizeH="0" baseline="0" dirty="0">
                  <a:ln>
                    <a:noFill/>
                  </a:ln>
                  <a:solidFill>
                    <a:srgbClr val="017289"/>
                  </a:solidFill>
                  <a:effectLst/>
                  <a:latin typeface="Arial" panose="020B0604020202020204" pitchFamily="34" charset="0"/>
                </a:rPr>
                <a:t> ‘id’</a:t>
              </a:r>
            </a:p>
          </p:txBody>
        </p:sp>
        <p:sp>
          <p:nvSpPr>
            <p:cNvPr id="32" name="Rectangle: Rounded Corners 31">
              <a:extLst>
                <a:ext uri="{FF2B5EF4-FFF2-40B4-BE49-F238E27FC236}">
                  <a16:creationId xmlns:a16="http://schemas.microsoft.com/office/drawing/2014/main" id="{3EF728C3-446B-4026-9179-65FD54CA4253}"/>
                </a:ext>
              </a:extLst>
            </p:cNvPr>
            <p:cNvSpPr/>
            <p:nvPr/>
          </p:nvSpPr>
          <p:spPr>
            <a:xfrm>
              <a:off x="6571014" y="3231141"/>
              <a:ext cx="4937420" cy="2971666"/>
            </a:xfrm>
            <a:prstGeom prst="roundRect">
              <a:avLst>
                <a:gd name="adj" fmla="val 963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0" fontAlgn="base" latinLnBrk="0" hangingPunct="0">
                <a:lnSpc>
                  <a:spcPct val="100000"/>
                </a:lnSpc>
                <a:spcBef>
                  <a:spcPct val="0"/>
                </a:spcBef>
                <a:spcAft>
                  <a:spcPct val="0"/>
                </a:spcAft>
                <a:buClrTx/>
                <a:buSzTx/>
                <a:tabLst/>
              </a:pPr>
              <a:endParaRPr kumimoji="0" lang="en-US" altLang="en-US" sz="3200" b="1" i="0" u="none" strike="noStrike" cap="none" normalizeH="0" baseline="0" dirty="0">
                <a:ln>
                  <a:noFill/>
                </a:ln>
                <a:solidFill>
                  <a:srgbClr val="017289"/>
                </a:solidFill>
                <a:effectLst/>
                <a:latin typeface="Arial" panose="020B0604020202020204" pitchFamily="34" charset="0"/>
              </a:endParaRPr>
            </a:p>
          </p:txBody>
        </p:sp>
        <p:sp>
          <p:nvSpPr>
            <p:cNvPr id="33" name="TextBox 32">
              <a:extLst>
                <a:ext uri="{FF2B5EF4-FFF2-40B4-BE49-F238E27FC236}">
                  <a16:creationId xmlns:a16="http://schemas.microsoft.com/office/drawing/2014/main" id="{7D6C2A4F-F253-4F82-8B0C-F17C5438F411}"/>
                </a:ext>
              </a:extLst>
            </p:cNvPr>
            <p:cNvSpPr txBox="1"/>
            <p:nvPr/>
          </p:nvSpPr>
          <p:spPr>
            <a:xfrm>
              <a:off x="6794545" y="3429000"/>
              <a:ext cx="4490358" cy="2492990"/>
            </a:xfrm>
            <a:prstGeom prst="rect">
              <a:avLst/>
            </a:prstGeom>
            <a:noFill/>
          </p:spPr>
          <p:txBody>
            <a:bodyPr wrap="square" rtlCol="0">
              <a:spAutoFit/>
            </a:bodyPr>
            <a:lstStyle/>
            <a:p>
              <a:r>
                <a:rPr lang="fr-FR" sz="2400" b="1" dirty="0"/>
                <a:t>Insérer un document unique avec un id personnalisé</a:t>
              </a:r>
            </a:p>
            <a:p>
              <a:endParaRPr lang="fr-FR" dirty="0"/>
            </a:p>
            <a:p>
              <a:r>
                <a:rPr lang="en-US" dirty="0" err="1"/>
                <a:t>db.utilisateurs.insertOne</a:t>
              </a:r>
              <a:r>
                <a:rPr lang="en-US" dirty="0"/>
                <a:t>(</a:t>
              </a:r>
            </a:p>
            <a:p>
              <a:r>
                <a:rPr lang="en-US" dirty="0"/>
                <a:t>  { "_id": 1001, "nom": "David", "</a:t>
              </a:r>
              <a:r>
                <a:rPr lang="en-US" dirty="0" err="1"/>
                <a:t>âge</a:t>
              </a:r>
              <a:r>
                <a:rPr lang="en-US" dirty="0"/>
                <a:t>": 40, "</a:t>
              </a:r>
              <a:r>
                <a:rPr lang="en-US" dirty="0" err="1"/>
                <a:t>ville</a:t>
              </a:r>
              <a:r>
                <a:rPr lang="en-US" dirty="0"/>
                <a:t>": "Nice" }</a:t>
              </a:r>
            </a:p>
            <a:p>
              <a:r>
                <a:rPr lang="en-US" dirty="0"/>
                <a:t>)</a:t>
              </a:r>
            </a:p>
            <a:p>
              <a:endParaRPr lang="fr-MA" dirty="0"/>
            </a:p>
          </p:txBody>
        </p:sp>
      </p:grpSp>
      <p:grpSp>
        <p:nvGrpSpPr>
          <p:cNvPr id="34" name="Group 33">
            <a:extLst>
              <a:ext uri="{FF2B5EF4-FFF2-40B4-BE49-F238E27FC236}">
                <a16:creationId xmlns:a16="http://schemas.microsoft.com/office/drawing/2014/main" id="{78638376-9B8A-48DD-A9DC-0D2EE8EEE922}"/>
              </a:ext>
            </a:extLst>
          </p:cNvPr>
          <p:cNvGrpSpPr/>
          <p:nvPr/>
        </p:nvGrpSpPr>
        <p:grpSpPr>
          <a:xfrm>
            <a:off x="-1574811" y="-1620000"/>
            <a:ext cx="3240000" cy="3240000"/>
            <a:chOff x="-1574811" y="-1620000"/>
            <a:chExt cx="3240000" cy="3240000"/>
          </a:xfrm>
        </p:grpSpPr>
        <p:sp>
          <p:nvSpPr>
            <p:cNvPr id="35" name="Oval 34">
              <a:extLst>
                <a:ext uri="{FF2B5EF4-FFF2-40B4-BE49-F238E27FC236}">
                  <a16:creationId xmlns:a16="http://schemas.microsoft.com/office/drawing/2014/main" id="{45583487-D0C5-4470-9D4C-A7F6B4CEE837}"/>
                </a:ext>
              </a:extLst>
            </p:cNvPr>
            <p:cNvSpPr/>
            <p:nvPr/>
          </p:nvSpPr>
          <p:spPr>
            <a:xfrm>
              <a:off x="-1574811" y="-1620000"/>
              <a:ext cx="3240000" cy="3240000"/>
            </a:xfrm>
            <a:prstGeom prst="ellipse">
              <a:avLst/>
            </a:prstGeom>
            <a:solidFill>
              <a:srgbClr val="853AAC"/>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sz="4000" b="1" dirty="0"/>
            </a:p>
          </p:txBody>
        </p:sp>
        <p:sp>
          <p:nvSpPr>
            <p:cNvPr id="36" name="TextBox 35">
              <a:extLst>
                <a:ext uri="{FF2B5EF4-FFF2-40B4-BE49-F238E27FC236}">
                  <a16:creationId xmlns:a16="http://schemas.microsoft.com/office/drawing/2014/main" id="{2F059130-C544-45B3-A726-6FBC085A6D2D}"/>
                </a:ext>
              </a:extLst>
            </p:cNvPr>
            <p:cNvSpPr txBox="1"/>
            <p:nvPr/>
          </p:nvSpPr>
          <p:spPr>
            <a:xfrm>
              <a:off x="325339" y="-54694"/>
              <a:ext cx="1263650" cy="1323439"/>
            </a:xfrm>
            <a:prstGeom prst="rect">
              <a:avLst/>
            </a:prstGeom>
            <a:noFill/>
          </p:spPr>
          <p:txBody>
            <a:bodyPr wrap="square" rtlCol="0">
              <a:spAutoFit/>
            </a:bodyPr>
            <a:lstStyle/>
            <a:p>
              <a:r>
                <a:rPr lang="fr-MA" sz="8000" b="1" dirty="0">
                  <a:solidFill>
                    <a:schemeClr val="bg1"/>
                  </a:solidFill>
                </a:rPr>
                <a:t>1</a:t>
              </a:r>
            </a:p>
          </p:txBody>
        </p:sp>
      </p:grpSp>
    </p:spTree>
    <p:extLst>
      <p:ext uri="{BB962C8B-B14F-4D97-AF65-F5344CB8AC3E}">
        <p14:creationId xmlns:p14="http://schemas.microsoft.com/office/powerpoint/2010/main" val="93740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2023</TotalTime>
  <Words>34998</Words>
  <Application>Microsoft Office PowerPoint</Application>
  <PresentationFormat>Widescreen</PresentationFormat>
  <Paragraphs>4689</Paragraphs>
  <Slides>74</Slides>
  <Notes>72</Notes>
  <HiddenSlides>0</HiddenSlides>
  <MMClips>2</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74</vt:i4>
      </vt:variant>
    </vt:vector>
  </HeadingPairs>
  <TitlesOfParts>
    <vt:vector size="89" baseType="lpstr">
      <vt:lpstr>Aharoni</vt:lpstr>
      <vt:lpstr>Aptos</vt:lpstr>
      <vt:lpstr>Arial</vt:lpstr>
      <vt:lpstr>Arial MT</vt:lpstr>
      <vt:lpstr>Arial Unicode MS</vt:lpstr>
      <vt:lpstr>Bahnschrift</vt:lpstr>
      <vt:lpstr>Bahnschrift SemiBold SemiConden</vt:lpstr>
      <vt:lpstr>Bahnschrift SemiCondensed</vt:lpstr>
      <vt:lpstr>Bahnschrift SemiLight Condensed</vt:lpstr>
      <vt:lpstr>Calibri</vt:lpstr>
      <vt:lpstr>Calibri Light</vt:lpstr>
      <vt:lpstr>Fira Sans</vt:lpstr>
      <vt:lpstr>Martian Mono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 ks</dc:creator>
  <cp:lastModifiedBy>m ks</cp:lastModifiedBy>
  <cp:revision>147</cp:revision>
  <dcterms:created xsi:type="dcterms:W3CDTF">2025-03-16T14:38:07Z</dcterms:created>
  <dcterms:modified xsi:type="dcterms:W3CDTF">2025-03-24T00:36:05Z</dcterms:modified>
</cp:coreProperties>
</file>

<file path=docProps/thumbnail.jpeg>
</file>